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2" r:id="rId5"/>
    <p:sldId id="261" r:id="rId6"/>
    <p:sldId id="264" r:id="rId7"/>
    <p:sldId id="263" r:id="rId8"/>
    <p:sldId id="271" r:id="rId9"/>
    <p:sldId id="272" r:id="rId10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72" autoAdjust="0"/>
    <p:restoredTop sz="93572" autoAdjust="0"/>
  </p:normalViewPr>
  <p:slideViewPr>
    <p:cSldViewPr>
      <p:cViewPr varScale="1">
        <p:scale>
          <a:sx n="72" d="100"/>
          <a:sy n="72" d="100"/>
        </p:scale>
        <p:origin x="808" y="208"/>
      </p:cViewPr>
      <p:guideLst>
        <p:guide orient="horz" pos="2880"/>
        <p:guide pos="216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6" d="100"/>
          <a:sy n="46" d="100"/>
        </p:scale>
        <p:origin x="1148" y="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147ED-225B-45BA-88AA-4C506D7425B3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0FC6B-7784-4ABD-8360-3BFD44DD88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78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200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https://forms.gle/YEhz6MFCrSKeEdyK9</a:t>
            </a:r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511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034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D5350-3F11-4C68-8D22-C163D166459C}" type="datetime1">
              <a:rPr lang="en-US" smtClean="0"/>
              <a:t>6/16/26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17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55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94FCD-14DE-41D8-B13B-A811E29ECA9E}" type="datetime1">
              <a:rPr lang="en-US" smtClean="0"/>
              <a:t>6/16/26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17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9E09F-034D-4FE7-BE45-AA5BC01C93D3}" type="datetime1">
              <a:rPr lang="en-US" smtClean="0"/>
              <a:t>6/16/26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17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7F0B0-3CED-45CD-9858-A40FB0E55701}" type="datetime1">
              <a:rPr lang="en-US" smtClean="0"/>
              <a:t>6/16/26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39001-CCC3-4FF4-A042-4D282030C093}" type="datetime1">
              <a:rPr lang="en-US" smtClean="0"/>
              <a:t>6/16/26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28700" y="1028700"/>
            <a:ext cx="542924" cy="54292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07286" y="1181323"/>
            <a:ext cx="180677" cy="24525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3097" y="1782303"/>
            <a:ext cx="5581805" cy="878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89144" y="4024952"/>
            <a:ext cx="8309710" cy="2454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5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4E71C-8D11-423F-A43F-922D53741A82}" type="datetime1">
              <a:rPr lang="en-US" smtClean="0"/>
              <a:t>6/16/26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hyperlink" Target="mailto:vvpisarenko@hse.ru" TargetMode="External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sE69PrSw4P4" TargetMode="External"/><Relationship Id="rId3" Type="http://schemas.openxmlformats.org/officeDocument/2006/relationships/hyperlink" Target="https://www.youtube.com/watch?v=-vV-4FCN7ZI" TargetMode="External"/><Relationship Id="rId7" Type="http://schemas.openxmlformats.org/officeDocument/2006/relationships/hyperlink" Target="https://www.youtube.com/watch?v=gfgkrNBI6bA" TargetMode="External"/><Relationship Id="rId2" Type="http://schemas.openxmlformats.org/officeDocument/2006/relationships/hyperlink" Target="https://www.youtube.com/watch?v=J3C9ulqyJh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kA-PgYK3msU" TargetMode="External"/><Relationship Id="rId11" Type="http://schemas.openxmlformats.org/officeDocument/2006/relationships/hyperlink" Target="https://www.youtube.com/watch?v=tGEG7pF8amc" TargetMode="External"/><Relationship Id="rId5" Type="http://schemas.openxmlformats.org/officeDocument/2006/relationships/hyperlink" Target="https://www.youtube.com/watch?v=mDqAvmXoB1o" TargetMode="External"/><Relationship Id="rId10" Type="http://schemas.openxmlformats.org/officeDocument/2006/relationships/hyperlink" Target="https://www.youtube.com/watch?v=XJhkgFc3A70" TargetMode="External"/><Relationship Id="rId4" Type="http://schemas.openxmlformats.org/officeDocument/2006/relationships/hyperlink" Target="https://www.youtube.com/watch?v=kBpZVDsFBd4" TargetMode="External"/><Relationship Id="rId9" Type="http://schemas.openxmlformats.org/officeDocument/2006/relationships/hyperlink" Target="https://www.youtube.com/watch?v=u7W0ICY2ScU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o_w0c3dKeI" TargetMode="External"/><Relationship Id="rId7" Type="http://schemas.openxmlformats.org/officeDocument/2006/relationships/hyperlink" Target="https://www.youtube.com/watch?v=NKuonK4utro" TargetMode="External"/><Relationship Id="rId2" Type="http://schemas.openxmlformats.org/officeDocument/2006/relationships/hyperlink" Target="https://www.youtube.com/watch?v=kA-PgYK3ms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CLN4RfL-Yz4" TargetMode="External"/><Relationship Id="rId5" Type="http://schemas.openxmlformats.org/officeDocument/2006/relationships/hyperlink" Target="https://www.youtube.com/watch?v=exgtHtCBc6w" TargetMode="External"/><Relationship Id="rId4" Type="http://schemas.openxmlformats.org/officeDocument/2006/relationships/hyperlink" Target="https://www.youtube.com/watch?v=Q4A_jlBMUW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18527" y="0"/>
              <a:ext cx="5669471" cy="455971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915272" y="5804956"/>
              <a:ext cx="2285999" cy="228599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96440" y="2554637"/>
            <a:ext cx="12710160" cy="405303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8750" b="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Маркетинговая аналитика</a:t>
            </a:r>
            <a:r>
              <a:rPr lang="en-US" sz="8750" b="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ru-RU" sz="8750" b="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на основе больших данных</a:t>
            </a:r>
            <a:endParaRPr sz="8750" dirty="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96440" y="6925863"/>
            <a:ext cx="673354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6540" algn="l"/>
                <a:tab pos="508000" algn="l"/>
                <a:tab pos="775970" algn="l"/>
                <a:tab pos="1027430" algn="l"/>
                <a:tab pos="1316355" algn="l"/>
                <a:tab pos="1581785" algn="l"/>
                <a:tab pos="2021839" algn="l"/>
                <a:tab pos="2292985" algn="l"/>
                <a:tab pos="2548255" algn="l"/>
                <a:tab pos="2925445" algn="l"/>
                <a:tab pos="3194050" algn="l"/>
                <a:tab pos="3493770" algn="l"/>
                <a:tab pos="3782695" algn="l"/>
                <a:tab pos="4048125" algn="l"/>
                <a:tab pos="4298315" algn="l"/>
                <a:tab pos="4738370" algn="l"/>
                <a:tab pos="5038090" algn="l"/>
                <a:tab pos="5298440" algn="l"/>
                <a:tab pos="5550535" algn="l"/>
                <a:tab pos="5815965" algn="l"/>
                <a:tab pos="6076315" algn="l"/>
                <a:tab pos="6268085" algn="l"/>
                <a:tab pos="6520180" algn="l"/>
              </a:tabLst>
            </a:pPr>
            <a:r>
              <a:rPr lang="ru-RU" sz="2800" spc="-65" dirty="0">
                <a:solidFill>
                  <a:schemeClr val="bg2"/>
                </a:solidFill>
                <a:latin typeface="Microsoft Sans Serif"/>
                <a:cs typeface="Microsoft Sans Serif"/>
              </a:rPr>
              <a:t>Лекция 0. Обзор курса</a:t>
            </a:r>
            <a:endParaRPr sz="2800" dirty="0">
              <a:solidFill>
                <a:schemeClr val="bg2"/>
              </a:solidFill>
              <a:latin typeface="Microsoft Sans Serif"/>
              <a:cs typeface="Microsoft Sans Serif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9B02ECC3-594F-4B37-952F-2DC1ABD4B73C}"/>
              </a:ext>
            </a:extLst>
          </p:cNvPr>
          <p:cNvSpPr txBox="1"/>
          <p:nvPr/>
        </p:nvSpPr>
        <p:spPr>
          <a:xfrm>
            <a:off x="1996440" y="9258300"/>
            <a:ext cx="67335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6540" algn="l"/>
                <a:tab pos="508000" algn="l"/>
                <a:tab pos="775970" algn="l"/>
                <a:tab pos="1027430" algn="l"/>
                <a:tab pos="1316355" algn="l"/>
                <a:tab pos="1581785" algn="l"/>
                <a:tab pos="2021839" algn="l"/>
                <a:tab pos="2292985" algn="l"/>
                <a:tab pos="2548255" algn="l"/>
                <a:tab pos="2925445" algn="l"/>
                <a:tab pos="3194050" algn="l"/>
                <a:tab pos="3493770" algn="l"/>
                <a:tab pos="3782695" algn="l"/>
                <a:tab pos="4048125" algn="l"/>
                <a:tab pos="4298315" algn="l"/>
                <a:tab pos="4738370" algn="l"/>
                <a:tab pos="5038090" algn="l"/>
                <a:tab pos="5298440" algn="l"/>
                <a:tab pos="5550535" algn="l"/>
                <a:tab pos="5815965" algn="l"/>
                <a:tab pos="6076315" algn="l"/>
                <a:tab pos="6268085" algn="l"/>
                <a:tab pos="6520180" algn="l"/>
              </a:tabLst>
            </a:pPr>
            <a:r>
              <a:rPr lang="ru-RU" sz="1700" spc="-65" dirty="0">
                <a:solidFill>
                  <a:schemeClr val="bg2"/>
                </a:solidFill>
                <a:latin typeface="Microsoft Sans Serif"/>
                <a:cs typeface="Microsoft Sans Serif"/>
              </a:rPr>
              <a:t>Университет Иннополис, 2026</a:t>
            </a:r>
            <a:endParaRPr sz="1700" dirty="0">
              <a:solidFill>
                <a:schemeClr val="bg2"/>
              </a:solidFill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109759"/>
            <a:ext cx="7100570" cy="7177405"/>
            <a:chOff x="0" y="3109759"/>
            <a:chExt cx="7100570" cy="7177405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143500"/>
              <a:ext cx="5273762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7373" y="3414103"/>
              <a:ext cx="5313041" cy="53086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73665" y="3109759"/>
              <a:ext cx="952499" cy="952499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8305800" y="9277350"/>
            <a:ext cx="352425" cy="352425"/>
            <a:chOff x="10049805" y="9065171"/>
            <a:chExt cx="352425" cy="352425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49805" y="9065171"/>
              <a:ext cx="352416" cy="35242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21323" y="9164070"/>
              <a:ext cx="191756" cy="157852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315808" y="8572501"/>
            <a:ext cx="342899" cy="247649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8305800" y="7697202"/>
            <a:ext cx="323850" cy="323850"/>
            <a:chOff x="10084585" y="7667909"/>
            <a:chExt cx="323850" cy="323850"/>
          </a:xfrm>
        </p:grpSpPr>
        <p:sp>
          <p:nvSpPr>
            <p:cNvPr id="12" name="object 12"/>
            <p:cNvSpPr/>
            <p:nvPr/>
          </p:nvSpPr>
          <p:spPr>
            <a:xfrm>
              <a:off x="10084585" y="7667909"/>
              <a:ext cx="323850" cy="323850"/>
            </a:xfrm>
            <a:custGeom>
              <a:avLst/>
              <a:gdLst/>
              <a:ahLst/>
              <a:cxnLst/>
              <a:rect l="l" t="t" r="r" b="b"/>
              <a:pathLst>
                <a:path w="323850" h="323850">
                  <a:moveTo>
                    <a:pt x="161924" y="323849"/>
                  </a:moveTo>
                  <a:lnTo>
                    <a:pt x="122570" y="318995"/>
                  </a:lnTo>
                  <a:lnTo>
                    <a:pt x="85593" y="304731"/>
                  </a:lnTo>
                  <a:lnTo>
                    <a:pt x="53189" y="281910"/>
                  </a:lnTo>
                  <a:lnTo>
                    <a:pt x="27289" y="251885"/>
                  </a:lnTo>
                  <a:lnTo>
                    <a:pt x="9461" y="216467"/>
                  </a:lnTo>
                  <a:lnTo>
                    <a:pt x="777" y="177796"/>
                  </a:lnTo>
                  <a:lnTo>
                    <a:pt x="0" y="161924"/>
                  </a:lnTo>
                  <a:lnTo>
                    <a:pt x="194" y="153970"/>
                  </a:lnTo>
                  <a:lnTo>
                    <a:pt x="6970" y="114920"/>
                  </a:lnTo>
                  <a:lnTo>
                    <a:pt x="23031" y="78686"/>
                  </a:lnTo>
                  <a:lnTo>
                    <a:pt x="47426" y="47426"/>
                  </a:lnTo>
                  <a:lnTo>
                    <a:pt x="78686" y="23031"/>
                  </a:lnTo>
                  <a:lnTo>
                    <a:pt x="114920" y="6970"/>
                  </a:lnTo>
                  <a:lnTo>
                    <a:pt x="153970" y="194"/>
                  </a:lnTo>
                  <a:lnTo>
                    <a:pt x="161924" y="0"/>
                  </a:lnTo>
                  <a:lnTo>
                    <a:pt x="169879" y="194"/>
                  </a:lnTo>
                  <a:lnTo>
                    <a:pt x="208929" y="6970"/>
                  </a:lnTo>
                  <a:lnTo>
                    <a:pt x="245163" y="23031"/>
                  </a:lnTo>
                  <a:lnTo>
                    <a:pt x="276423" y="47426"/>
                  </a:lnTo>
                  <a:lnTo>
                    <a:pt x="300818" y="78686"/>
                  </a:lnTo>
                  <a:lnTo>
                    <a:pt x="316879" y="114920"/>
                  </a:lnTo>
                  <a:lnTo>
                    <a:pt x="323655" y="153970"/>
                  </a:lnTo>
                  <a:lnTo>
                    <a:pt x="323849" y="161924"/>
                  </a:lnTo>
                  <a:lnTo>
                    <a:pt x="323655" y="169879"/>
                  </a:lnTo>
                  <a:lnTo>
                    <a:pt x="316879" y="208929"/>
                  </a:lnTo>
                  <a:lnTo>
                    <a:pt x="300818" y="245163"/>
                  </a:lnTo>
                  <a:lnTo>
                    <a:pt x="276423" y="276423"/>
                  </a:lnTo>
                  <a:lnTo>
                    <a:pt x="245163" y="300818"/>
                  </a:lnTo>
                  <a:lnTo>
                    <a:pt x="208929" y="316879"/>
                  </a:lnTo>
                  <a:lnTo>
                    <a:pt x="169879" y="323655"/>
                  </a:lnTo>
                  <a:lnTo>
                    <a:pt x="161924" y="323849"/>
                  </a:lnTo>
                  <a:close/>
                </a:path>
              </a:pathLst>
            </a:custGeom>
            <a:solidFill>
              <a:srgbClr val="1B8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89287" y="7759182"/>
              <a:ext cx="223819" cy="22787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193373" y="7759196"/>
              <a:ext cx="119748" cy="128766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8360701" y="1358044"/>
            <a:ext cx="9089099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50" dirty="0"/>
              <a:t>Вероника Писаренко</a:t>
            </a:r>
            <a:endParaRPr spc="350" dirty="0"/>
          </a:p>
        </p:txBody>
      </p:sp>
      <p:sp>
        <p:nvSpPr>
          <p:cNvPr id="17" name="object 17"/>
          <p:cNvSpPr txBox="1"/>
          <p:nvPr/>
        </p:nvSpPr>
        <p:spPr>
          <a:xfrm>
            <a:off x="8315808" y="2369745"/>
            <a:ext cx="9057793" cy="7326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spc="55" dirty="0">
                <a:solidFill>
                  <a:srgbClr val="171616"/>
                </a:solidFill>
                <a:latin typeface="Lucida Sans Unicode"/>
                <a:cs typeface="Lucida Sans Unicode"/>
              </a:rPr>
              <a:t>Старший преподаватель НИУ ВШЭ</a:t>
            </a:r>
            <a:br>
              <a:rPr lang="ru-RU" sz="2000" spc="55" dirty="0">
                <a:solidFill>
                  <a:srgbClr val="171616"/>
                </a:solidFill>
                <a:latin typeface="Lucida Sans Unicode"/>
                <a:cs typeface="Lucida Sans Unicode"/>
              </a:rPr>
            </a:br>
            <a:r>
              <a:rPr lang="ru-RU" sz="2000" spc="55" dirty="0">
                <a:solidFill>
                  <a:srgbClr val="171616"/>
                </a:solidFill>
                <a:latin typeface="Lucida Sans Unicode"/>
                <a:cs typeface="Lucida Sans Unicode"/>
              </a:rPr>
              <a:t>департамент Бизнес-информатики, Высшая школа бизнеса</a:t>
            </a:r>
            <a:endParaRPr sz="20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60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lang="ru-RU" sz="2400" b="1" spc="-15" dirty="0">
                <a:solidFill>
                  <a:srgbClr val="171616"/>
                </a:solidFill>
                <a:latin typeface="Tahoma"/>
                <a:cs typeface="Tahoma"/>
              </a:rPr>
              <a:t>Опыт работы</a:t>
            </a:r>
            <a:endParaRPr sz="2400" dirty="0">
              <a:latin typeface="Tahoma"/>
              <a:cs typeface="Tahoma"/>
            </a:endParaRPr>
          </a:p>
          <a:p>
            <a:pPr marL="12700" marR="909955">
              <a:lnSpc>
                <a:spcPct val="113300"/>
              </a:lnSpc>
              <a:spcBef>
                <a:spcPts val="70"/>
              </a:spcBef>
            </a:pPr>
            <a:r>
              <a:rPr lang="en-US" spc="55" dirty="0">
                <a:solidFill>
                  <a:srgbClr val="171616"/>
                </a:solidFill>
                <a:latin typeface="Microsoft Sans Serif"/>
                <a:cs typeface="Microsoft Sans Serif"/>
              </a:rPr>
              <a:t>Product lead, </a:t>
            </a:r>
            <a:r>
              <a:rPr lang="ru-RU" spc="55" dirty="0">
                <a:solidFill>
                  <a:srgbClr val="171616"/>
                </a:solidFill>
                <a:latin typeface="Microsoft Sans Serif"/>
                <a:cs typeface="Microsoft Sans Serif"/>
              </a:rPr>
              <a:t>партнерские продукты, Яндекс Такси, </a:t>
            </a:r>
            <a:r>
              <a:rPr lang="en-US" spc="55" dirty="0">
                <a:solidFill>
                  <a:srgbClr val="171616"/>
                </a:solidFill>
                <a:latin typeface="Microsoft Sans Serif"/>
                <a:cs typeface="Microsoft Sans Serif"/>
              </a:rPr>
              <a:t>Yango Ride hail</a:t>
            </a:r>
            <a:br>
              <a:rPr lang="ru-RU" spc="55" dirty="0">
                <a:solidFill>
                  <a:srgbClr val="171616"/>
                </a:solidFill>
                <a:latin typeface="Microsoft Sans Serif"/>
                <a:cs typeface="Microsoft Sans Serif"/>
              </a:rPr>
            </a:br>
            <a:r>
              <a:rPr lang="ru-RU" spc="55" dirty="0">
                <a:solidFill>
                  <a:srgbClr val="171616"/>
                </a:solidFill>
                <a:latin typeface="Microsoft Sans Serif"/>
                <a:cs typeface="Microsoft Sans Serif"/>
              </a:rPr>
              <a:t>Начальник отдела продукта и аналитики, </a:t>
            </a:r>
            <a:r>
              <a:rPr spc="55" dirty="0">
                <a:solidFill>
                  <a:srgbClr val="171616"/>
                </a:solidFill>
                <a:latin typeface="Microsoft Sans Serif"/>
                <a:cs typeface="Microsoft Sans Serif"/>
              </a:rPr>
              <a:t>S7 Airlines  </a:t>
            </a:r>
            <a:endParaRPr lang="en-US" spc="55" dirty="0">
              <a:solidFill>
                <a:srgbClr val="171616"/>
              </a:solidFill>
              <a:latin typeface="Microsoft Sans Serif"/>
              <a:cs typeface="Microsoft Sans Serif"/>
            </a:endParaRPr>
          </a:p>
          <a:p>
            <a:pPr marL="12700" marR="909955">
              <a:lnSpc>
                <a:spcPct val="113300"/>
              </a:lnSpc>
              <a:spcBef>
                <a:spcPts val="70"/>
              </a:spcBef>
            </a:pPr>
            <a:r>
              <a:rPr lang="ru-RU" spc="55" dirty="0">
                <a:solidFill>
                  <a:srgbClr val="171616"/>
                </a:solidFill>
                <a:latin typeface="Microsoft Sans Serif"/>
                <a:cs typeface="Microsoft Sans Serif"/>
              </a:rPr>
              <a:t>Старший продуктовый аналитик, </a:t>
            </a:r>
            <a:r>
              <a:rPr lang="ru-RU" spc="55" dirty="0" err="1">
                <a:solidFill>
                  <a:srgbClr val="171616"/>
                </a:solidFill>
                <a:latin typeface="Microsoft Sans Serif"/>
                <a:cs typeface="Microsoft Sans Serif"/>
              </a:rPr>
              <a:t>СберСпасибо</a:t>
            </a:r>
            <a:endParaRPr spc="55" dirty="0">
              <a:solidFill>
                <a:srgbClr val="171616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lang="ru-RU" spc="45" dirty="0">
                <a:solidFill>
                  <a:srgbClr val="171616"/>
                </a:solidFill>
                <a:latin typeface="Microsoft Sans Serif"/>
                <a:cs typeface="Microsoft Sans Serif"/>
              </a:rPr>
              <a:t>Маркетинговый аналитик </a:t>
            </a:r>
            <a:r>
              <a:rPr spc="15" dirty="0">
                <a:solidFill>
                  <a:srgbClr val="171616"/>
                </a:solidFill>
                <a:latin typeface="Microsoft Sans Serif"/>
                <a:cs typeface="Microsoft Sans Serif"/>
              </a:rPr>
              <a:t>Nestle,</a:t>
            </a:r>
            <a:r>
              <a:rPr spc="-10" dirty="0">
                <a:solidFill>
                  <a:srgbClr val="171616"/>
                </a:solidFill>
                <a:latin typeface="Microsoft Sans Serif"/>
                <a:cs typeface="Microsoft Sans Serif"/>
              </a:rPr>
              <a:t> </a:t>
            </a:r>
            <a:r>
              <a:rPr spc="-20" dirty="0">
                <a:solidFill>
                  <a:srgbClr val="171616"/>
                </a:solidFill>
                <a:latin typeface="Microsoft Sans Serif"/>
                <a:cs typeface="Microsoft Sans Serif"/>
              </a:rPr>
              <a:t>OZON,</a:t>
            </a:r>
            <a:r>
              <a:rPr spc="-5" dirty="0">
                <a:solidFill>
                  <a:srgbClr val="171616"/>
                </a:solidFill>
                <a:latin typeface="Microsoft Sans Serif"/>
                <a:cs typeface="Microsoft Sans Serif"/>
              </a:rPr>
              <a:t> </a:t>
            </a:r>
            <a:r>
              <a:rPr lang="ru-RU" spc="55" dirty="0">
                <a:solidFill>
                  <a:srgbClr val="171616"/>
                </a:solidFill>
                <a:latin typeface="Microsoft Sans Serif"/>
                <a:cs typeface="Microsoft Sans Serif"/>
              </a:rPr>
              <a:t>Аэрофлот</a:t>
            </a:r>
            <a:endParaRPr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24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lang="ru-RU" sz="2400" b="1" spc="-5" dirty="0">
                <a:solidFill>
                  <a:srgbClr val="171616"/>
                </a:solidFill>
                <a:latin typeface="Tahoma"/>
                <a:cs typeface="Tahoma"/>
              </a:rPr>
              <a:t>Образование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lang="ru-RU" spc="45" dirty="0">
                <a:solidFill>
                  <a:srgbClr val="171616"/>
                </a:solidFill>
                <a:latin typeface="Microsoft Sans Serif"/>
                <a:cs typeface="Microsoft Sans Serif"/>
              </a:rPr>
              <a:t>ВШЭ, Маркетинг (магистратура)</a:t>
            </a:r>
            <a:endParaRPr lang="en-US" spc="45" dirty="0">
              <a:solidFill>
                <a:srgbClr val="171616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lang="ru-RU" spc="45" dirty="0">
                <a:solidFill>
                  <a:srgbClr val="171616"/>
                </a:solidFill>
                <a:latin typeface="Microsoft Sans Serif"/>
                <a:cs typeface="Microsoft Sans Serif"/>
              </a:rPr>
              <a:t>ВШЭ, Бизнес-информатика (бакалавриат)</a:t>
            </a:r>
            <a:endParaRPr lang="en-US" spc="45" dirty="0">
              <a:solidFill>
                <a:srgbClr val="171616"/>
              </a:solidFill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lang="ru-RU" sz="2400" b="1" dirty="0">
                <a:solidFill>
                  <a:srgbClr val="171616"/>
                </a:solidFill>
                <a:latin typeface="Tahoma"/>
                <a:cs typeface="Tahoma"/>
              </a:rPr>
              <a:t>Контакты</a:t>
            </a:r>
            <a:endParaRPr sz="2400" dirty="0">
              <a:latin typeface="Tahoma"/>
              <a:cs typeface="Tahoma"/>
            </a:endParaRPr>
          </a:p>
          <a:p>
            <a:pPr marL="484505">
              <a:lnSpc>
                <a:spcPct val="100000"/>
              </a:lnSpc>
              <a:spcBef>
                <a:spcPts val="990"/>
              </a:spcBef>
            </a:pPr>
            <a:r>
              <a:rPr dirty="0">
                <a:solidFill>
                  <a:srgbClr val="171616"/>
                </a:solidFill>
                <a:latin typeface="Microsoft Sans Serif"/>
                <a:cs typeface="Microsoft Sans Serif"/>
              </a:rPr>
              <a:t>+7</a:t>
            </a:r>
            <a:r>
              <a:rPr spc="-30" dirty="0">
                <a:solidFill>
                  <a:srgbClr val="171616"/>
                </a:solidFill>
                <a:latin typeface="Microsoft Sans Serif"/>
                <a:cs typeface="Microsoft Sans Serif"/>
              </a:rPr>
              <a:t> </a:t>
            </a:r>
            <a:r>
              <a:rPr spc="20" dirty="0">
                <a:solidFill>
                  <a:srgbClr val="171616"/>
                </a:solidFill>
                <a:latin typeface="Microsoft Sans Serif"/>
                <a:cs typeface="Microsoft Sans Serif"/>
              </a:rPr>
              <a:t>968</a:t>
            </a:r>
            <a:r>
              <a:rPr spc="-25" dirty="0">
                <a:solidFill>
                  <a:srgbClr val="171616"/>
                </a:solidFill>
                <a:latin typeface="Microsoft Sans Serif"/>
                <a:cs typeface="Microsoft Sans Serif"/>
              </a:rPr>
              <a:t> </a:t>
            </a:r>
            <a:r>
              <a:rPr spc="20" dirty="0">
                <a:solidFill>
                  <a:srgbClr val="171616"/>
                </a:solidFill>
                <a:latin typeface="Microsoft Sans Serif"/>
                <a:cs typeface="Microsoft Sans Serif"/>
              </a:rPr>
              <a:t>390</a:t>
            </a:r>
            <a:r>
              <a:rPr spc="-25" dirty="0">
                <a:solidFill>
                  <a:srgbClr val="171616"/>
                </a:solidFill>
                <a:latin typeface="Microsoft Sans Serif"/>
                <a:cs typeface="Microsoft Sans Serif"/>
              </a:rPr>
              <a:t> </a:t>
            </a:r>
            <a:r>
              <a:rPr spc="20" dirty="0">
                <a:solidFill>
                  <a:srgbClr val="171616"/>
                </a:solidFill>
                <a:latin typeface="Microsoft Sans Serif"/>
                <a:cs typeface="Microsoft Sans Serif"/>
              </a:rPr>
              <a:t>06</a:t>
            </a:r>
            <a:r>
              <a:rPr spc="-25" dirty="0">
                <a:solidFill>
                  <a:srgbClr val="171616"/>
                </a:solidFill>
                <a:latin typeface="Microsoft Sans Serif"/>
                <a:cs typeface="Microsoft Sans Serif"/>
              </a:rPr>
              <a:t> </a:t>
            </a:r>
            <a:r>
              <a:rPr spc="20" dirty="0">
                <a:solidFill>
                  <a:srgbClr val="171616"/>
                </a:solidFill>
                <a:latin typeface="Microsoft Sans Serif"/>
                <a:cs typeface="Microsoft Sans Serif"/>
              </a:rPr>
              <a:t>55</a:t>
            </a:r>
            <a:endParaRPr lang="en-US" spc="20" dirty="0">
              <a:solidFill>
                <a:srgbClr val="171616"/>
              </a:solidFill>
              <a:latin typeface="Microsoft Sans Serif"/>
              <a:cs typeface="Microsoft Sans Serif"/>
            </a:endParaRPr>
          </a:p>
          <a:p>
            <a:pPr marL="484505">
              <a:lnSpc>
                <a:spcPct val="100000"/>
              </a:lnSpc>
              <a:spcBef>
                <a:spcPts val="990"/>
              </a:spcBef>
            </a:pPr>
            <a:endParaRPr dirty="0">
              <a:latin typeface="Microsoft Sans Serif"/>
              <a:cs typeface="Microsoft Sans Serif"/>
            </a:endParaRPr>
          </a:p>
          <a:p>
            <a:pPr marL="484505" marR="2793365">
              <a:lnSpc>
                <a:spcPct val="150000"/>
              </a:lnSpc>
            </a:pPr>
            <a:r>
              <a:rPr spc="20" dirty="0">
                <a:solidFill>
                  <a:srgbClr val="171616"/>
                </a:solidFill>
                <a:latin typeface="Microsoft Sans Serif"/>
                <a:cs typeface="Microsoft Sans Serif"/>
                <a:hlinkClick r:id="rId11"/>
              </a:rPr>
              <a:t>vvpisarenko@hse.ru </a:t>
            </a:r>
            <a:r>
              <a:rPr spc="-409" dirty="0">
                <a:solidFill>
                  <a:srgbClr val="171616"/>
                </a:solidFill>
                <a:latin typeface="Microsoft Sans Serif"/>
                <a:cs typeface="Microsoft Sans Serif"/>
              </a:rPr>
              <a:t> </a:t>
            </a:r>
            <a:endParaRPr lang="en-US" spc="-409" dirty="0">
              <a:solidFill>
                <a:srgbClr val="171616"/>
              </a:solidFill>
              <a:latin typeface="Microsoft Sans Serif"/>
              <a:cs typeface="Microsoft Sans Serif"/>
            </a:endParaRPr>
          </a:p>
          <a:p>
            <a:pPr marL="484505" marR="2793365">
              <a:lnSpc>
                <a:spcPct val="150000"/>
              </a:lnSpc>
            </a:pPr>
            <a:br>
              <a:rPr lang="en-US" spc="-409" dirty="0">
                <a:solidFill>
                  <a:srgbClr val="171616"/>
                </a:solidFill>
                <a:latin typeface="Microsoft Sans Serif"/>
                <a:cs typeface="Microsoft Sans Serif"/>
              </a:rPr>
            </a:br>
            <a:r>
              <a:rPr spc="40" dirty="0">
                <a:solidFill>
                  <a:srgbClr val="171616"/>
                </a:solidFill>
                <a:latin typeface="Microsoft Sans Serif"/>
                <a:cs typeface="Microsoft Sans Serif"/>
              </a:rPr>
              <a:t>t.me/veronicha_p</a:t>
            </a:r>
            <a:endParaRPr dirty="0">
              <a:latin typeface="Microsoft Sans Serif"/>
              <a:cs typeface="Microsoft Sans Serif"/>
            </a:endParaRPr>
          </a:p>
        </p:txBody>
      </p:sp>
      <p:sp>
        <p:nvSpPr>
          <p:cNvPr id="18" name="Номер слайда 17">
            <a:extLst>
              <a:ext uri="{FF2B5EF4-FFF2-40B4-BE49-F238E27FC236}">
                <a16:creationId xmlns:a16="http://schemas.microsoft.com/office/drawing/2014/main" id="{42EAA30D-3BF3-4E66-9D1F-A1FEB11BCE2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>
            <a:extLst>
              <a:ext uri="{FF2B5EF4-FFF2-40B4-BE49-F238E27FC236}">
                <a16:creationId xmlns:a16="http://schemas.microsoft.com/office/drawing/2014/main" id="{515F54A2-CE5D-4352-B0BB-C57F3DF1A9A6}"/>
              </a:ext>
            </a:extLst>
          </p:cNvPr>
          <p:cNvSpPr txBox="1">
            <a:spLocks/>
          </p:cNvSpPr>
          <p:nvPr/>
        </p:nvSpPr>
        <p:spPr>
          <a:xfrm>
            <a:off x="1238865" y="3238500"/>
            <a:ext cx="8590935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5600" b="1" spc="350" dirty="0">
                <a:solidFill>
                  <a:srgbClr val="171616"/>
                </a:solidFill>
                <a:latin typeface="Trebuchet MS"/>
              </a:rPr>
              <a:t>Небольшой </a:t>
            </a:r>
            <a:br>
              <a:rPr lang="ru-RU" sz="5600" b="1" spc="350" dirty="0">
                <a:solidFill>
                  <a:srgbClr val="171616"/>
                </a:solidFill>
                <a:latin typeface="Trebuchet MS"/>
              </a:rPr>
            </a:br>
            <a:r>
              <a:rPr lang="ru-RU" sz="5600" b="1" spc="350" dirty="0">
                <a:solidFill>
                  <a:srgbClr val="171616"/>
                </a:solidFill>
                <a:latin typeface="Trebuchet MS"/>
              </a:rPr>
              <a:t>опрос о вас</a:t>
            </a:r>
            <a:endParaRPr lang="en-US" sz="5600" b="1" spc="350" dirty="0">
              <a:solidFill>
                <a:srgbClr val="171616"/>
              </a:solidFill>
              <a:latin typeface="Trebuchet MS"/>
            </a:endParaRP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9C85CC17-1B7F-4913-A821-A0942566D9B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</a:t>
            </a:fld>
            <a:endParaRPr lang="ru-RU"/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1266859A-5F87-451D-92A2-74579F974BAE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8B7BB5-FB75-40D3-B414-4F1D5CC4E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37185"/>
            <a:ext cx="9744075" cy="97440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8259" y="4230521"/>
            <a:ext cx="1447800" cy="14478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670618" y="4375579"/>
            <a:ext cx="4866640" cy="21509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000" b="1" spc="35" dirty="0">
                <a:solidFill>
                  <a:srgbClr val="F56E1A"/>
                </a:solidFill>
                <a:latin typeface="Trebuchet MS"/>
                <a:cs typeface="Trebuchet MS"/>
              </a:rPr>
              <a:t>Фреймворки и маркетинговые стратегии </a:t>
            </a:r>
            <a:endParaRPr sz="2000" dirty="0">
              <a:latin typeface="Trebuchet MS"/>
              <a:cs typeface="Trebuchet MS"/>
            </a:endParaRPr>
          </a:p>
          <a:p>
            <a:pPr marL="12700" marR="5080">
              <a:lnSpc>
                <a:spcPct val="113300"/>
              </a:lnSpc>
              <a:spcBef>
                <a:spcPts val="1185"/>
              </a:spcBef>
            </a:pPr>
            <a:r>
              <a:rPr lang="ru-RU" sz="1600" spc="60" dirty="0">
                <a:solidFill>
                  <a:srgbClr val="171616"/>
                </a:solidFill>
                <a:latin typeface="Trebuchet MS"/>
                <a:cs typeface="Trebuchet MS"/>
              </a:rPr>
              <a:t>Маркетинг </a:t>
            </a:r>
            <a:r>
              <a:rPr lang="ru-RU" sz="1600" spc="60" dirty="0" err="1">
                <a:solidFill>
                  <a:srgbClr val="171616"/>
                </a:solidFill>
                <a:latin typeface="Trebuchet MS"/>
                <a:cs typeface="Trebuchet MS"/>
              </a:rPr>
              <a:t>Микс</a:t>
            </a:r>
            <a:br>
              <a:rPr lang="en-US" sz="1600" spc="60" dirty="0">
                <a:solidFill>
                  <a:srgbClr val="171616"/>
                </a:solidFill>
                <a:latin typeface="Trebuchet MS"/>
                <a:cs typeface="Trebuchet MS"/>
              </a:rPr>
            </a:br>
            <a:r>
              <a:rPr lang="ru-RU" sz="1600" spc="60" dirty="0">
                <a:solidFill>
                  <a:srgbClr val="171616"/>
                </a:solidFill>
                <a:latin typeface="Trebuchet MS"/>
                <a:cs typeface="Trebuchet MS"/>
              </a:rPr>
              <a:t>Сегментирование клиентов, таргетинг</a:t>
            </a:r>
            <a:br>
              <a:rPr lang="en-US" sz="1600" spc="60" dirty="0">
                <a:solidFill>
                  <a:srgbClr val="171616"/>
                </a:solidFill>
                <a:latin typeface="Trebuchet MS"/>
                <a:cs typeface="Trebuchet MS"/>
              </a:rPr>
            </a:br>
            <a:r>
              <a:rPr lang="ru-RU" sz="1600" spc="60" dirty="0">
                <a:solidFill>
                  <a:srgbClr val="171616"/>
                </a:solidFill>
                <a:latin typeface="Trebuchet MS"/>
                <a:cs typeface="Trebuchet MS"/>
              </a:rPr>
              <a:t>Управление отношениями с клиентами</a:t>
            </a:r>
            <a:r>
              <a:rPr lang="en-US" sz="1600" spc="60" dirty="0">
                <a:solidFill>
                  <a:srgbClr val="171616"/>
                </a:solidFill>
                <a:latin typeface="Trebuchet MS"/>
                <a:cs typeface="Trebuchet MS"/>
              </a:rPr>
              <a:t>(CRM)</a:t>
            </a:r>
            <a:br>
              <a:rPr lang="ru-RU" sz="1600" spc="60" dirty="0">
                <a:solidFill>
                  <a:srgbClr val="171616"/>
                </a:solidFill>
                <a:latin typeface="Trebuchet MS"/>
                <a:cs typeface="Trebuchet MS"/>
              </a:rPr>
            </a:br>
            <a:r>
              <a:rPr lang="ru-RU" sz="1600" spc="60" dirty="0">
                <a:solidFill>
                  <a:srgbClr val="171616"/>
                </a:solidFill>
                <a:latin typeface="Trebuchet MS"/>
                <a:cs typeface="Trebuchet MS"/>
              </a:rPr>
              <a:t>Продуктовый маркетинг</a:t>
            </a:r>
            <a:br>
              <a:rPr lang="en-US" sz="1600" spc="60" dirty="0">
                <a:solidFill>
                  <a:srgbClr val="171616"/>
                </a:solidFill>
                <a:latin typeface="Trebuchet MS"/>
                <a:cs typeface="Trebuchet MS"/>
              </a:rPr>
            </a:br>
            <a:r>
              <a:rPr lang="ru-RU" sz="1600" spc="60" dirty="0" err="1">
                <a:solidFill>
                  <a:srgbClr val="171616"/>
                </a:solidFill>
                <a:latin typeface="Trebuchet MS"/>
                <a:cs typeface="Trebuchet MS"/>
              </a:rPr>
              <a:t>Диджитал</a:t>
            </a:r>
            <a:r>
              <a:rPr lang="ru-RU" sz="1600" spc="60" dirty="0">
                <a:solidFill>
                  <a:srgbClr val="171616"/>
                </a:solidFill>
                <a:latin typeface="Trebuchet MS"/>
                <a:cs typeface="Trebuchet MS"/>
              </a:rPr>
              <a:t> маркетинг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27217" y="4668754"/>
            <a:ext cx="509270" cy="534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00" b="1" spc="-35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3300" b="1" spc="-30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33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8259" y="6860931"/>
            <a:ext cx="1447800" cy="14478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670618" y="7005990"/>
            <a:ext cx="4866640" cy="1316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000" b="1" spc="120" dirty="0">
                <a:solidFill>
                  <a:srgbClr val="F56E1A"/>
                </a:solidFill>
                <a:latin typeface="Trebuchet MS"/>
                <a:cs typeface="Trebuchet MS"/>
              </a:rPr>
              <a:t>Алгоритмы и методы анализа данных</a:t>
            </a:r>
            <a:endParaRPr lang="en-US" sz="2000" b="1" spc="120" dirty="0">
              <a:solidFill>
                <a:srgbClr val="F56E1A"/>
              </a:solidFill>
              <a:latin typeface="Trebuchet MS"/>
              <a:cs typeface="Trebuchet MS"/>
            </a:endParaRPr>
          </a:p>
          <a:p>
            <a:pPr marL="12700" marR="5080" algn="just">
              <a:lnSpc>
                <a:spcPct val="113300"/>
              </a:lnSpc>
              <a:spcBef>
                <a:spcPts val="1185"/>
              </a:spcBef>
            </a:pPr>
            <a:r>
              <a:rPr lang="ru-RU" sz="1600" spc="20" dirty="0">
                <a:solidFill>
                  <a:srgbClr val="171616"/>
                </a:solidFill>
                <a:latin typeface="Trebuchet MS"/>
                <a:cs typeface="Trebuchet MS"/>
              </a:rPr>
              <a:t>которые помогут решать маркетинговые задачи и находить ответы на сложные вопросы</a:t>
            </a:r>
            <a:endParaRPr lang="en-US" sz="160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27217" y="7299164"/>
            <a:ext cx="509270" cy="534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00" b="1" spc="-35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3300" b="1" spc="-30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endParaRPr sz="33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31181" y="4230521"/>
            <a:ext cx="1447800" cy="14478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1543540" y="4375579"/>
            <a:ext cx="4866640" cy="19466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120" dirty="0">
                <a:solidFill>
                  <a:srgbClr val="F56E1A"/>
                </a:solidFill>
                <a:latin typeface="Trebuchet MS"/>
                <a:cs typeface="Trebuchet MS"/>
              </a:rPr>
              <a:t>Аналитический подход к маркетингу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endParaRPr lang="ru-RU" sz="2000" b="1" spc="120" dirty="0">
              <a:solidFill>
                <a:srgbClr val="F56E1A"/>
              </a:solidFill>
              <a:latin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spc="20" dirty="0">
                <a:solidFill>
                  <a:srgbClr val="171616"/>
                </a:solidFill>
                <a:latin typeface="Trebuchet MS"/>
              </a:rPr>
              <a:t>сбор, анализ и интерпретация данных для понимания поведения клиентов, их предпочтений и рыночных тенденций</a:t>
            </a:r>
            <a:br>
              <a:rPr lang="en-US" sz="1600" spc="20" dirty="0">
                <a:solidFill>
                  <a:srgbClr val="171616"/>
                </a:solidFill>
                <a:latin typeface="Trebuchet MS"/>
              </a:rPr>
            </a:br>
            <a:r>
              <a:rPr lang="ru-RU" sz="1600" spc="20" dirty="0">
                <a:solidFill>
                  <a:srgbClr val="171616"/>
                </a:solidFill>
                <a:latin typeface="Trebuchet MS"/>
              </a:rPr>
              <a:t>применение </a:t>
            </a:r>
            <a:r>
              <a:rPr lang="en-US" sz="1600" spc="20" dirty="0">
                <a:solidFill>
                  <a:srgbClr val="171616"/>
                </a:solidFill>
                <a:latin typeface="Trebuchet MS"/>
              </a:rPr>
              <a:t>LLM </a:t>
            </a:r>
            <a:r>
              <a:rPr lang="ru-RU" sz="1600" spc="20" dirty="0">
                <a:solidFill>
                  <a:srgbClr val="171616"/>
                </a:solidFill>
                <a:latin typeface="Trebuchet MS"/>
              </a:rPr>
              <a:t>и агентов в анализе данных</a:t>
            </a:r>
            <a:endParaRPr sz="1600" spc="20" dirty="0">
              <a:solidFill>
                <a:srgbClr val="171616"/>
              </a:solidFill>
              <a:latin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200140" y="4668754"/>
            <a:ext cx="509270" cy="534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00" b="1" spc="-35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3300" b="1" spc="-30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3300">
              <a:latin typeface="Trebuchet MS"/>
              <a:cs typeface="Trebuchet MS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731181" y="6860931"/>
            <a:ext cx="1447800" cy="1447800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1543540" y="7005990"/>
            <a:ext cx="4866640" cy="156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000" b="1" spc="120" dirty="0">
                <a:solidFill>
                  <a:srgbClr val="F56E1A"/>
                </a:solidFill>
                <a:latin typeface="Trebuchet MS"/>
                <a:cs typeface="Trebuchet MS"/>
              </a:rPr>
              <a:t>Кейсы и </a:t>
            </a:r>
            <a:r>
              <a:rPr lang="en-US" sz="2000" b="1" spc="120" dirty="0">
                <a:solidFill>
                  <a:srgbClr val="F56E1A"/>
                </a:solidFill>
                <a:latin typeface="Trebuchet MS"/>
                <a:cs typeface="Trebuchet MS"/>
              </a:rPr>
              <a:t>Data-driven </a:t>
            </a:r>
            <a:r>
              <a:rPr lang="ru-RU" sz="2000" b="1" spc="120" dirty="0">
                <a:solidFill>
                  <a:srgbClr val="F56E1A"/>
                </a:solidFill>
                <a:latin typeface="Trebuchet MS"/>
                <a:cs typeface="Trebuchet MS"/>
              </a:rPr>
              <a:t>проекты</a:t>
            </a:r>
            <a:endParaRPr lang="en-US" sz="2000" b="1" spc="120" dirty="0">
              <a:solidFill>
                <a:srgbClr val="F56E1A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ct val="113300"/>
              </a:lnSpc>
              <a:spcBef>
                <a:spcPts val="1185"/>
              </a:spcBef>
            </a:pPr>
            <a:r>
              <a:rPr lang="ru-RU" sz="1600" spc="20" dirty="0">
                <a:solidFill>
                  <a:srgbClr val="171616"/>
                </a:solidFill>
                <a:latin typeface="Trebuchet MS"/>
              </a:rPr>
              <a:t>решаемые задачи, процесс разработки решения, результаты и эффекты</a:t>
            </a:r>
            <a:br>
              <a:rPr lang="ru-RU" sz="1600" spc="20" dirty="0">
                <a:solidFill>
                  <a:srgbClr val="171616"/>
                </a:solidFill>
                <a:latin typeface="Trebuchet MS"/>
              </a:rPr>
            </a:br>
            <a:r>
              <a:rPr lang="ru-RU" sz="1600" spc="20" dirty="0">
                <a:solidFill>
                  <a:srgbClr val="171616"/>
                </a:solidFill>
                <a:latin typeface="Trebuchet MS"/>
              </a:rPr>
              <a:t>примеры использования </a:t>
            </a:r>
            <a:r>
              <a:rPr lang="en-US" sz="1600" spc="20" dirty="0">
                <a:solidFill>
                  <a:srgbClr val="171616"/>
                </a:solidFill>
                <a:latin typeface="Trebuchet MS"/>
              </a:rPr>
              <a:t>AI </a:t>
            </a:r>
            <a:r>
              <a:rPr lang="ru-RU" sz="1600" spc="20" dirty="0">
                <a:solidFill>
                  <a:srgbClr val="171616"/>
                </a:solidFill>
                <a:latin typeface="Trebuchet MS"/>
              </a:rPr>
              <a:t>в маркетинге и аналитике</a:t>
            </a:r>
            <a:endParaRPr sz="1600" spc="20" dirty="0">
              <a:solidFill>
                <a:srgbClr val="171616"/>
              </a:solidFill>
              <a:latin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200140" y="7299164"/>
            <a:ext cx="509270" cy="534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00" b="1" spc="-35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3300" b="1" spc="-30" dirty="0">
                <a:solidFill>
                  <a:srgbClr val="FFFFFF"/>
                </a:solidFill>
                <a:latin typeface="Trebuchet MS"/>
                <a:cs typeface="Trebuchet MS"/>
              </a:rPr>
              <a:t>4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572000" y="2019300"/>
            <a:ext cx="1080457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35" dirty="0">
                <a:latin typeface="Arial"/>
                <a:cs typeface="Arial"/>
              </a:rPr>
              <a:t>Что будет на курсе</a:t>
            </a:r>
            <a:endParaRPr spc="335" dirty="0">
              <a:latin typeface="Arial"/>
              <a:cs typeface="Arial"/>
            </a:endParaRPr>
          </a:p>
        </p:txBody>
      </p:sp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</a:t>
            </a:fld>
            <a:endParaRPr lang="ru-RU" dirty="0"/>
          </a:p>
        </p:txBody>
      </p:sp>
      <p:sp>
        <p:nvSpPr>
          <p:cNvPr id="20" name="object 15">
            <a:extLst>
              <a:ext uri="{FF2B5EF4-FFF2-40B4-BE49-F238E27FC236}">
                <a16:creationId xmlns:a16="http://schemas.microsoft.com/office/drawing/2014/main" id="{D679C4B3-A644-4495-BC38-28DB61F52976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1774673" y="1203366"/>
            <a:ext cx="1350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STUDIO</a:t>
            </a:r>
            <a:r>
              <a:rPr sz="1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SHODWE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774672" y="1796298"/>
            <a:ext cx="139987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pc="75" dirty="0">
                <a:solidFill>
                  <a:schemeClr val="tx1"/>
                </a:solidFill>
                <a:latin typeface="Arial"/>
                <a:cs typeface="Arial"/>
              </a:rPr>
              <a:t>Темы курса</a:t>
            </a:r>
            <a:endParaRPr spc="38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40615" y="3794157"/>
            <a:ext cx="685799" cy="685799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401575" y="3998404"/>
            <a:ext cx="56069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b="1" spc="150" dirty="0">
                <a:latin typeface="Arial"/>
                <a:cs typeface="Arial"/>
              </a:rPr>
              <a:t>16.06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84376" y="3892203"/>
            <a:ext cx="5097624" cy="7019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ru-RU" sz="2000" spc="60" dirty="0">
                <a:latin typeface="Trebuchet MS"/>
                <a:cs typeface="Trebuchet MS"/>
              </a:rPr>
              <a:t>Маркетинговые фреймворки, введение в маркетинговую аналитику</a:t>
            </a:r>
            <a:endParaRPr sz="2000" dirty="0">
              <a:latin typeface="Trebuchet MS"/>
              <a:cs typeface="Trebuchet MS"/>
            </a:endParaRP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40615" y="4870949"/>
            <a:ext cx="685799" cy="685799"/>
          </a:xfrm>
          <a:prstGeom prst="rect">
            <a:avLst/>
          </a:prstGeom>
        </p:spPr>
      </p:pic>
      <p:sp>
        <p:nvSpPr>
          <p:cNvPr id="24" name="Номер слайда 23">
            <a:extLst>
              <a:ext uri="{FF2B5EF4-FFF2-40B4-BE49-F238E27FC236}">
                <a16:creationId xmlns:a16="http://schemas.microsoft.com/office/drawing/2014/main" id="{99FE0050-1605-4611-A16D-DD70EBC4AA2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</a:t>
            </a:fld>
            <a:endParaRPr lang="ru-RU"/>
          </a:p>
        </p:txBody>
      </p:sp>
      <p:sp>
        <p:nvSpPr>
          <p:cNvPr id="26" name="object 16">
            <a:extLst>
              <a:ext uri="{FF2B5EF4-FFF2-40B4-BE49-F238E27FC236}">
                <a16:creationId xmlns:a16="http://schemas.microsoft.com/office/drawing/2014/main" id="{E76787CB-836A-48A1-B7EE-D41B1C131FFB}"/>
              </a:ext>
            </a:extLst>
          </p:cNvPr>
          <p:cNvSpPr txBox="1"/>
          <p:nvPr/>
        </p:nvSpPr>
        <p:spPr>
          <a:xfrm>
            <a:off x="3284376" y="5036009"/>
            <a:ext cx="5097624" cy="7019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ru-RU" sz="2000" spc="60" dirty="0">
                <a:latin typeface="Trebuchet MS"/>
                <a:cs typeface="Trebuchet MS"/>
              </a:rPr>
              <a:t>Работа с данными в маркетинге, этапы анализа</a:t>
            </a:r>
            <a:endParaRPr sz="2000" dirty="0">
              <a:latin typeface="Trebuchet MS"/>
              <a:cs typeface="Trebuchet MS"/>
            </a:endParaRPr>
          </a:p>
        </p:txBody>
      </p:sp>
      <p:pic>
        <p:nvPicPr>
          <p:cNvPr id="27" name="object 17">
            <a:extLst>
              <a:ext uri="{FF2B5EF4-FFF2-40B4-BE49-F238E27FC236}">
                <a16:creationId xmlns:a16="http://schemas.microsoft.com/office/drawing/2014/main" id="{1E675B03-4B60-4496-85B9-CC8077E0A42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40615" y="5948402"/>
            <a:ext cx="685799" cy="685799"/>
          </a:xfrm>
          <a:prstGeom prst="rect">
            <a:avLst/>
          </a:prstGeom>
        </p:spPr>
      </p:pic>
      <p:sp>
        <p:nvSpPr>
          <p:cNvPr id="29" name="object 16">
            <a:extLst>
              <a:ext uri="{FF2B5EF4-FFF2-40B4-BE49-F238E27FC236}">
                <a16:creationId xmlns:a16="http://schemas.microsoft.com/office/drawing/2014/main" id="{F18F205C-AB61-4CB2-908E-09112DAED61F}"/>
              </a:ext>
            </a:extLst>
          </p:cNvPr>
          <p:cNvSpPr txBox="1"/>
          <p:nvPr/>
        </p:nvSpPr>
        <p:spPr>
          <a:xfrm>
            <a:off x="3284376" y="6116211"/>
            <a:ext cx="5393690" cy="7019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en-US" sz="2000" spc="60" dirty="0">
                <a:latin typeface="Trebuchet MS"/>
                <a:cs typeface="Trebuchet MS"/>
              </a:rPr>
              <a:t>ML </a:t>
            </a:r>
            <a:r>
              <a:rPr lang="ru-RU" sz="2000" spc="60" dirty="0">
                <a:latin typeface="Trebuchet MS"/>
                <a:cs typeface="Trebuchet MS"/>
              </a:rPr>
              <a:t>и </a:t>
            </a:r>
            <a:r>
              <a:rPr lang="en-US" sz="2000" spc="60" dirty="0">
                <a:latin typeface="Trebuchet MS"/>
                <a:cs typeface="Trebuchet MS"/>
              </a:rPr>
              <a:t>AI </a:t>
            </a:r>
            <a:r>
              <a:rPr lang="ru-RU" sz="2000" spc="60" dirty="0">
                <a:latin typeface="Trebuchet MS"/>
                <a:cs typeface="Trebuchet MS"/>
              </a:rPr>
              <a:t>в маркетинге</a:t>
            </a:r>
            <a:br>
              <a:rPr lang="ru-RU" sz="2000" spc="60" dirty="0">
                <a:latin typeface="Trebuchet MS"/>
                <a:cs typeface="Trebuchet MS"/>
              </a:rPr>
            </a:br>
            <a:r>
              <a:rPr lang="ru-RU" sz="2000" spc="60" dirty="0">
                <a:latin typeface="Trebuchet MS"/>
                <a:cs typeface="Trebuchet MS"/>
              </a:rPr>
              <a:t>Алгоритмы решения аналитических задач</a:t>
            </a:r>
            <a:endParaRPr lang="en-US" sz="2000" spc="60" dirty="0">
              <a:latin typeface="Trebuchet MS"/>
              <a:cs typeface="Trebuchet MS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0ACC56C4-EDBB-44E7-968A-D892258CAC46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  <p:pic>
        <p:nvPicPr>
          <p:cNvPr id="33" name="object 14">
            <a:extLst>
              <a:ext uri="{FF2B5EF4-FFF2-40B4-BE49-F238E27FC236}">
                <a16:creationId xmlns:a16="http://schemas.microsoft.com/office/drawing/2014/main" id="{94BFBE01-A745-4954-B932-2623E31C639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44626" y="7145046"/>
            <a:ext cx="685799" cy="685799"/>
          </a:xfrm>
          <a:prstGeom prst="rect">
            <a:avLst/>
          </a:prstGeom>
        </p:spPr>
      </p:pic>
      <p:pic>
        <p:nvPicPr>
          <p:cNvPr id="35" name="object 17">
            <a:extLst>
              <a:ext uri="{FF2B5EF4-FFF2-40B4-BE49-F238E27FC236}">
                <a16:creationId xmlns:a16="http://schemas.microsoft.com/office/drawing/2014/main" id="{75EA8BF0-D8DF-4F5B-ACFD-3AE9063EFAA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04917" y="3771900"/>
            <a:ext cx="685799" cy="685799"/>
          </a:xfrm>
          <a:prstGeom prst="rect">
            <a:avLst/>
          </a:prstGeom>
        </p:spPr>
      </p:pic>
      <p:pic>
        <p:nvPicPr>
          <p:cNvPr id="37" name="object 17">
            <a:extLst>
              <a:ext uri="{FF2B5EF4-FFF2-40B4-BE49-F238E27FC236}">
                <a16:creationId xmlns:a16="http://schemas.microsoft.com/office/drawing/2014/main" id="{A3810EBD-689F-48E2-9E28-0FEB847B025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04917" y="4849353"/>
            <a:ext cx="685799" cy="685799"/>
          </a:xfrm>
          <a:prstGeom prst="rect">
            <a:avLst/>
          </a:prstGeom>
        </p:spPr>
      </p:pic>
      <p:sp>
        <p:nvSpPr>
          <p:cNvPr id="40" name="object 16">
            <a:extLst>
              <a:ext uri="{FF2B5EF4-FFF2-40B4-BE49-F238E27FC236}">
                <a16:creationId xmlns:a16="http://schemas.microsoft.com/office/drawing/2014/main" id="{C956EC73-C168-4C5B-A92A-FBC6CFC8E4C0}"/>
              </a:ext>
            </a:extLst>
          </p:cNvPr>
          <p:cNvSpPr txBox="1"/>
          <p:nvPr/>
        </p:nvSpPr>
        <p:spPr>
          <a:xfrm>
            <a:off x="10320279" y="3771900"/>
            <a:ext cx="4387134" cy="7019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ru-RU" sz="2000" spc="60" dirty="0">
                <a:latin typeface="Trebuchet MS"/>
                <a:cs typeface="Trebuchet MS"/>
              </a:rPr>
              <a:t>Аналитика </a:t>
            </a:r>
            <a:r>
              <a:rPr lang="ru-RU" sz="2000" spc="60" dirty="0" err="1">
                <a:latin typeface="Trebuchet MS"/>
                <a:cs typeface="Trebuchet MS"/>
              </a:rPr>
              <a:t>диджитал</a:t>
            </a:r>
            <a:r>
              <a:rPr lang="ru-RU" sz="2000" spc="60" dirty="0">
                <a:latin typeface="Trebuchet MS"/>
                <a:cs typeface="Trebuchet MS"/>
              </a:rPr>
              <a:t> кампаний, сквозная аналитика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41" name="object 16">
            <a:extLst>
              <a:ext uri="{FF2B5EF4-FFF2-40B4-BE49-F238E27FC236}">
                <a16:creationId xmlns:a16="http://schemas.microsoft.com/office/drawing/2014/main" id="{8DB1D8EC-6E46-43AC-ADFD-6855FE20F509}"/>
              </a:ext>
            </a:extLst>
          </p:cNvPr>
          <p:cNvSpPr txBox="1"/>
          <p:nvPr/>
        </p:nvSpPr>
        <p:spPr>
          <a:xfrm>
            <a:off x="10294230" y="4976405"/>
            <a:ext cx="7079371" cy="7019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ru-RU" sz="2000" spc="60" dirty="0">
                <a:latin typeface="Trebuchet MS"/>
                <a:cs typeface="Trebuchet MS"/>
              </a:rPr>
              <a:t>Аналитика в продуктовом маркетинге (+</a:t>
            </a:r>
            <a:r>
              <a:rPr lang="en-US" sz="2000" spc="60" dirty="0">
                <a:latin typeface="Trebuchet MS"/>
                <a:cs typeface="Trebuchet MS"/>
              </a:rPr>
              <a:t>A/B </a:t>
            </a:r>
            <a:r>
              <a:rPr lang="ru-RU" sz="2000" spc="60" dirty="0">
                <a:latin typeface="Trebuchet MS"/>
                <a:cs typeface="Trebuchet MS"/>
              </a:rPr>
              <a:t>тесты)</a:t>
            </a:r>
            <a:br>
              <a:rPr lang="ru-RU" sz="2000" spc="60" dirty="0">
                <a:latin typeface="Trebuchet MS"/>
                <a:cs typeface="Trebuchet MS"/>
              </a:rPr>
            </a:br>
            <a:r>
              <a:rPr lang="ru-RU" sz="2000" spc="60" dirty="0">
                <a:latin typeface="Trebuchet MS"/>
                <a:cs typeface="Trebuchet MS"/>
              </a:rPr>
              <a:t>Расчет </a:t>
            </a:r>
            <a:r>
              <a:rPr lang="en-US" sz="2000" spc="60" dirty="0">
                <a:latin typeface="Trebuchet MS"/>
                <a:cs typeface="Trebuchet MS"/>
              </a:rPr>
              <a:t>CLV </a:t>
            </a:r>
            <a:r>
              <a:rPr lang="ru-RU" sz="2000" spc="60" dirty="0">
                <a:latin typeface="Trebuchet MS"/>
                <a:cs typeface="Trebuchet MS"/>
              </a:rPr>
              <a:t>клиентов и юнит-экономики</a:t>
            </a:r>
            <a:endParaRPr lang="en-US" sz="2000" spc="60" dirty="0">
              <a:latin typeface="Trebuchet MS"/>
              <a:cs typeface="Trebuchet MS"/>
            </a:endParaRPr>
          </a:p>
        </p:txBody>
      </p:sp>
      <p:pic>
        <p:nvPicPr>
          <p:cNvPr id="42" name="object 17">
            <a:extLst>
              <a:ext uri="{FF2B5EF4-FFF2-40B4-BE49-F238E27FC236}">
                <a16:creationId xmlns:a16="http://schemas.microsoft.com/office/drawing/2014/main" id="{F475BFCD-FDBC-4422-A7EA-FABE415F06D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00906" y="5905456"/>
            <a:ext cx="685799" cy="685799"/>
          </a:xfrm>
          <a:prstGeom prst="rect">
            <a:avLst/>
          </a:prstGeom>
        </p:spPr>
      </p:pic>
      <p:sp>
        <p:nvSpPr>
          <p:cNvPr id="44" name="object 16">
            <a:extLst>
              <a:ext uri="{FF2B5EF4-FFF2-40B4-BE49-F238E27FC236}">
                <a16:creationId xmlns:a16="http://schemas.microsoft.com/office/drawing/2014/main" id="{258EAA33-CB9C-452B-A246-41C54A8CDD16}"/>
              </a:ext>
            </a:extLst>
          </p:cNvPr>
          <p:cNvSpPr txBox="1"/>
          <p:nvPr/>
        </p:nvSpPr>
        <p:spPr>
          <a:xfrm>
            <a:off x="10294231" y="6012639"/>
            <a:ext cx="5393690" cy="341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ru-RU" sz="2000" spc="60" dirty="0">
                <a:latin typeface="Trebuchet MS"/>
                <a:cs typeface="Trebuchet MS"/>
              </a:rPr>
              <a:t>Управление жизненным циклом клиента</a:t>
            </a:r>
            <a:endParaRPr lang="en-US" sz="2000" spc="60" dirty="0">
              <a:latin typeface="Trebuchet MS"/>
              <a:cs typeface="Trebuchet MS"/>
            </a:endParaRPr>
          </a:p>
        </p:txBody>
      </p:sp>
      <p:sp>
        <p:nvSpPr>
          <p:cNvPr id="47" name="object 16">
            <a:extLst>
              <a:ext uri="{FF2B5EF4-FFF2-40B4-BE49-F238E27FC236}">
                <a16:creationId xmlns:a16="http://schemas.microsoft.com/office/drawing/2014/main" id="{9572BBD8-B8F8-4A11-A8E8-751CE64104BA}"/>
              </a:ext>
            </a:extLst>
          </p:cNvPr>
          <p:cNvSpPr txBox="1"/>
          <p:nvPr/>
        </p:nvSpPr>
        <p:spPr>
          <a:xfrm>
            <a:off x="10294230" y="6467172"/>
            <a:ext cx="4836558" cy="7019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ru-RU" sz="2000" spc="60" dirty="0">
                <a:latin typeface="Trebuchet MS"/>
                <a:cs typeface="Trebuchet MS"/>
              </a:rPr>
              <a:t>Управление репутацией бренда, анализ отзывов</a:t>
            </a:r>
            <a:endParaRPr lang="en-US" sz="2000" spc="60" dirty="0">
              <a:latin typeface="Trebuchet MS"/>
              <a:cs typeface="Trebuchet MS"/>
            </a:endParaRPr>
          </a:p>
        </p:txBody>
      </p:sp>
      <p:sp>
        <p:nvSpPr>
          <p:cNvPr id="2" name="object 16">
            <a:extLst>
              <a:ext uri="{FF2B5EF4-FFF2-40B4-BE49-F238E27FC236}">
                <a16:creationId xmlns:a16="http://schemas.microsoft.com/office/drawing/2014/main" id="{75048831-0C5A-F429-F39C-F37DE78CE272}"/>
              </a:ext>
            </a:extLst>
          </p:cNvPr>
          <p:cNvSpPr txBox="1"/>
          <p:nvPr/>
        </p:nvSpPr>
        <p:spPr>
          <a:xfrm>
            <a:off x="3280365" y="7274086"/>
            <a:ext cx="5393690" cy="341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ru-RU" sz="2000" spc="60" dirty="0">
                <a:latin typeface="Trebuchet MS"/>
                <a:cs typeface="Trebuchet MS"/>
              </a:rPr>
              <a:t>Подходы к сегментации клиентов</a:t>
            </a:r>
            <a:endParaRPr lang="en-US" sz="2000" spc="60" dirty="0">
              <a:latin typeface="Trebuchet MS"/>
              <a:cs typeface="Trebuchet MS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31331CFC-EF33-9CAE-8B17-68FA185BB35E}"/>
              </a:ext>
            </a:extLst>
          </p:cNvPr>
          <p:cNvSpPr txBox="1"/>
          <p:nvPr/>
        </p:nvSpPr>
        <p:spPr>
          <a:xfrm>
            <a:off x="2418877" y="5078365"/>
            <a:ext cx="56069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b="1" spc="150" dirty="0">
                <a:latin typeface="Arial"/>
                <a:cs typeface="Arial"/>
              </a:rPr>
              <a:t>16.06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02F69E61-3C97-B435-7FF0-A0100BAA639A}"/>
              </a:ext>
            </a:extLst>
          </p:cNvPr>
          <p:cNvSpPr txBox="1"/>
          <p:nvPr/>
        </p:nvSpPr>
        <p:spPr>
          <a:xfrm>
            <a:off x="2418877" y="6176846"/>
            <a:ext cx="56069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b="1" spc="150" dirty="0">
                <a:latin typeface="Arial"/>
                <a:cs typeface="Arial"/>
              </a:rPr>
              <a:t>18.06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" name="object 15">
            <a:extLst>
              <a:ext uri="{FF2B5EF4-FFF2-40B4-BE49-F238E27FC236}">
                <a16:creationId xmlns:a16="http://schemas.microsoft.com/office/drawing/2014/main" id="{C5121297-006E-68EE-55E7-7E58A066B286}"/>
              </a:ext>
            </a:extLst>
          </p:cNvPr>
          <p:cNvSpPr txBox="1"/>
          <p:nvPr/>
        </p:nvSpPr>
        <p:spPr>
          <a:xfrm>
            <a:off x="2465715" y="7369034"/>
            <a:ext cx="56069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b="1" spc="150" dirty="0">
                <a:latin typeface="Arial"/>
                <a:cs typeface="Arial"/>
              </a:rPr>
              <a:t>23.06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58081315-04E4-A70E-FB4D-8BF6C6179B46}"/>
              </a:ext>
            </a:extLst>
          </p:cNvPr>
          <p:cNvSpPr txBox="1"/>
          <p:nvPr/>
        </p:nvSpPr>
        <p:spPr>
          <a:xfrm>
            <a:off x="9457547" y="3991978"/>
            <a:ext cx="56069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b="1" spc="150" dirty="0">
                <a:latin typeface="Arial"/>
                <a:cs typeface="Arial"/>
              </a:rPr>
              <a:t>30.06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9B3ECE67-F28F-FD8E-4B2A-0E43E98E1E4F}"/>
              </a:ext>
            </a:extLst>
          </p:cNvPr>
          <p:cNvSpPr txBox="1"/>
          <p:nvPr/>
        </p:nvSpPr>
        <p:spPr>
          <a:xfrm>
            <a:off x="9457547" y="5077797"/>
            <a:ext cx="56069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b="1" spc="150" dirty="0">
                <a:latin typeface="Arial"/>
                <a:cs typeface="Arial"/>
              </a:rPr>
              <a:t>07.07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F5CB5C70-3C21-9215-4F98-3162D1283C39}"/>
              </a:ext>
            </a:extLst>
          </p:cNvPr>
          <p:cNvSpPr txBox="1"/>
          <p:nvPr/>
        </p:nvSpPr>
        <p:spPr>
          <a:xfrm>
            <a:off x="9462363" y="6133520"/>
            <a:ext cx="56069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b="1" spc="150" dirty="0">
                <a:latin typeface="Arial"/>
                <a:cs typeface="Arial"/>
              </a:rPr>
              <a:t>14.07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7C1C90-48C7-0741-6F36-870CA5394A06}"/>
              </a:ext>
            </a:extLst>
          </p:cNvPr>
          <p:cNvSpPr/>
          <p:nvPr/>
        </p:nvSpPr>
        <p:spPr>
          <a:xfrm>
            <a:off x="1774672" y="3619500"/>
            <a:ext cx="6999363" cy="2285956"/>
          </a:xfrm>
          <a:custGeom>
            <a:avLst/>
            <a:gdLst>
              <a:gd name="csX0" fmla="*/ 0 w 6999363"/>
              <a:gd name="csY0" fmla="*/ 0 h 2285956"/>
              <a:gd name="csX1" fmla="*/ 629943 w 6999363"/>
              <a:gd name="csY1" fmla="*/ 0 h 2285956"/>
              <a:gd name="csX2" fmla="*/ 1119898 w 6999363"/>
              <a:gd name="csY2" fmla="*/ 0 h 2285956"/>
              <a:gd name="csX3" fmla="*/ 1959822 w 6999363"/>
              <a:gd name="csY3" fmla="*/ 0 h 2285956"/>
              <a:gd name="csX4" fmla="*/ 2589764 w 6999363"/>
              <a:gd name="csY4" fmla="*/ 0 h 2285956"/>
              <a:gd name="csX5" fmla="*/ 3219707 w 6999363"/>
              <a:gd name="csY5" fmla="*/ 0 h 2285956"/>
              <a:gd name="csX6" fmla="*/ 4059631 w 6999363"/>
              <a:gd name="csY6" fmla="*/ 0 h 2285956"/>
              <a:gd name="csX7" fmla="*/ 4619580 w 6999363"/>
              <a:gd name="csY7" fmla="*/ 0 h 2285956"/>
              <a:gd name="csX8" fmla="*/ 5459503 w 6999363"/>
              <a:gd name="csY8" fmla="*/ 0 h 2285956"/>
              <a:gd name="csX9" fmla="*/ 6299427 w 6999363"/>
              <a:gd name="csY9" fmla="*/ 0 h 2285956"/>
              <a:gd name="csX10" fmla="*/ 6999363 w 6999363"/>
              <a:gd name="csY10" fmla="*/ 0 h 2285956"/>
              <a:gd name="csX11" fmla="*/ 6999363 w 6999363"/>
              <a:gd name="csY11" fmla="*/ 617208 h 2285956"/>
              <a:gd name="csX12" fmla="*/ 6999363 w 6999363"/>
              <a:gd name="csY12" fmla="*/ 1211557 h 2285956"/>
              <a:gd name="csX13" fmla="*/ 6999363 w 6999363"/>
              <a:gd name="csY13" fmla="*/ 1714467 h 2285956"/>
              <a:gd name="csX14" fmla="*/ 6999363 w 6999363"/>
              <a:gd name="csY14" fmla="*/ 2285956 h 2285956"/>
              <a:gd name="csX15" fmla="*/ 6299427 w 6999363"/>
              <a:gd name="csY15" fmla="*/ 2285956 h 2285956"/>
              <a:gd name="csX16" fmla="*/ 5599490 w 6999363"/>
              <a:gd name="csY16" fmla="*/ 2285956 h 2285956"/>
              <a:gd name="csX17" fmla="*/ 4759567 w 6999363"/>
              <a:gd name="csY17" fmla="*/ 2285956 h 2285956"/>
              <a:gd name="csX18" fmla="*/ 4059631 w 6999363"/>
              <a:gd name="csY18" fmla="*/ 2285956 h 2285956"/>
              <a:gd name="csX19" fmla="*/ 3569675 w 6999363"/>
              <a:gd name="csY19" fmla="*/ 2285956 h 2285956"/>
              <a:gd name="csX20" fmla="*/ 3009726 w 6999363"/>
              <a:gd name="csY20" fmla="*/ 2285956 h 2285956"/>
              <a:gd name="csX21" fmla="*/ 2169803 w 6999363"/>
              <a:gd name="csY21" fmla="*/ 2285956 h 2285956"/>
              <a:gd name="csX22" fmla="*/ 1469866 w 6999363"/>
              <a:gd name="csY22" fmla="*/ 2285956 h 2285956"/>
              <a:gd name="csX23" fmla="*/ 909917 w 6999363"/>
              <a:gd name="csY23" fmla="*/ 2285956 h 2285956"/>
              <a:gd name="csX24" fmla="*/ 0 w 6999363"/>
              <a:gd name="csY24" fmla="*/ 2285956 h 2285956"/>
              <a:gd name="csX25" fmla="*/ 0 w 6999363"/>
              <a:gd name="csY25" fmla="*/ 1783046 h 2285956"/>
              <a:gd name="csX26" fmla="*/ 0 w 6999363"/>
              <a:gd name="csY26" fmla="*/ 1280135 h 2285956"/>
              <a:gd name="csX27" fmla="*/ 0 w 6999363"/>
              <a:gd name="csY27" fmla="*/ 685787 h 2285956"/>
              <a:gd name="csX28" fmla="*/ 0 w 6999363"/>
              <a:gd name="csY28" fmla="*/ 0 h 22859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6999363" h="2285956" extrusionOk="0">
                <a:moveTo>
                  <a:pt x="0" y="0"/>
                </a:moveTo>
                <a:cubicBezTo>
                  <a:pt x="202926" y="-16497"/>
                  <a:pt x="391848" y="-21681"/>
                  <a:pt x="629943" y="0"/>
                </a:cubicBezTo>
                <a:cubicBezTo>
                  <a:pt x="868038" y="21681"/>
                  <a:pt x="938664" y="19455"/>
                  <a:pt x="1119898" y="0"/>
                </a:cubicBezTo>
                <a:cubicBezTo>
                  <a:pt x="1301133" y="-19455"/>
                  <a:pt x="1739673" y="29609"/>
                  <a:pt x="1959822" y="0"/>
                </a:cubicBezTo>
                <a:cubicBezTo>
                  <a:pt x="2179971" y="-29609"/>
                  <a:pt x="2438368" y="12296"/>
                  <a:pt x="2589764" y="0"/>
                </a:cubicBezTo>
                <a:cubicBezTo>
                  <a:pt x="2741160" y="-12296"/>
                  <a:pt x="3013260" y="15295"/>
                  <a:pt x="3219707" y="0"/>
                </a:cubicBezTo>
                <a:cubicBezTo>
                  <a:pt x="3426154" y="-15295"/>
                  <a:pt x="3738187" y="-41907"/>
                  <a:pt x="4059631" y="0"/>
                </a:cubicBezTo>
                <a:cubicBezTo>
                  <a:pt x="4381075" y="41907"/>
                  <a:pt x="4437244" y="-4831"/>
                  <a:pt x="4619580" y="0"/>
                </a:cubicBezTo>
                <a:cubicBezTo>
                  <a:pt x="4801916" y="4831"/>
                  <a:pt x="5167691" y="27646"/>
                  <a:pt x="5459503" y="0"/>
                </a:cubicBezTo>
                <a:cubicBezTo>
                  <a:pt x="5751315" y="-27646"/>
                  <a:pt x="6098806" y="-17288"/>
                  <a:pt x="6299427" y="0"/>
                </a:cubicBezTo>
                <a:cubicBezTo>
                  <a:pt x="6500048" y="17288"/>
                  <a:pt x="6764948" y="-31153"/>
                  <a:pt x="6999363" y="0"/>
                </a:cubicBezTo>
                <a:cubicBezTo>
                  <a:pt x="7019201" y="274887"/>
                  <a:pt x="7014923" y="330147"/>
                  <a:pt x="6999363" y="617208"/>
                </a:cubicBezTo>
                <a:cubicBezTo>
                  <a:pt x="6983803" y="904269"/>
                  <a:pt x="6992073" y="1003012"/>
                  <a:pt x="6999363" y="1211557"/>
                </a:cubicBezTo>
                <a:cubicBezTo>
                  <a:pt x="7006653" y="1420102"/>
                  <a:pt x="7003703" y="1493606"/>
                  <a:pt x="6999363" y="1714467"/>
                </a:cubicBezTo>
                <a:cubicBezTo>
                  <a:pt x="6995024" y="1935328"/>
                  <a:pt x="6972863" y="2140619"/>
                  <a:pt x="6999363" y="2285956"/>
                </a:cubicBezTo>
                <a:cubicBezTo>
                  <a:pt x="6835005" y="2309908"/>
                  <a:pt x="6539259" y="2300825"/>
                  <a:pt x="6299427" y="2285956"/>
                </a:cubicBezTo>
                <a:cubicBezTo>
                  <a:pt x="6059595" y="2271087"/>
                  <a:pt x="5873471" y="2275567"/>
                  <a:pt x="5599490" y="2285956"/>
                </a:cubicBezTo>
                <a:cubicBezTo>
                  <a:pt x="5325509" y="2296345"/>
                  <a:pt x="5157253" y="2307000"/>
                  <a:pt x="4759567" y="2285956"/>
                </a:cubicBezTo>
                <a:cubicBezTo>
                  <a:pt x="4361881" y="2264912"/>
                  <a:pt x="4373194" y="2295562"/>
                  <a:pt x="4059631" y="2285956"/>
                </a:cubicBezTo>
                <a:cubicBezTo>
                  <a:pt x="3746068" y="2276350"/>
                  <a:pt x="3670142" y="2294363"/>
                  <a:pt x="3569675" y="2285956"/>
                </a:cubicBezTo>
                <a:cubicBezTo>
                  <a:pt x="3469208" y="2277549"/>
                  <a:pt x="3130425" y="2264535"/>
                  <a:pt x="3009726" y="2285956"/>
                </a:cubicBezTo>
                <a:cubicBezTo>
                  <a:pt x="2889027" y="2307377"/>
                  <a:pt x="2469357" y="2286379"/>
                  <a:pt x="2169803" y="2285956"/>
                </a:cubicBezTo>
                <a:cubicBezTo>
                  <a:pt x="1870249" y="2285533"/>
                  <a:pt x="1630897" y="2315371"/>
                  <a:pt x="1469866" y="2285956"/>
                </a:cubicBezTo>
                <a:cubicBezTo>
                  <a:pt x="1308835" y="2256541"/>
                  <a:pt x="1117960" y="2284942"/>
                  <a:pt x="909917" y="2285956"/>
                </a:cubicBezTo>
                <a:cubicBezTo>
                  <a:pt x="701874" y="2286970"/>
                  <a:pt x="236601" y="2321687"/>
                  <a:pt x="0" y="2285956"/>
                </a:cubicBezTo>
                <a:cubicBezTo>
                  <a:pt x="-24829" y="2094027"/>
                  <a:pt x="-10078" y="1890539"/>
                  <a:pt x="0" y="1783046"/>
                </a:cubicBezTo>
                <a:cubicBezTo>
                  <a:pt x="10078" y="1675553"/>
                  <a:pt x="10053" y="1486645"/>
                  <a:pt x="0" y="1280135"/>
                </a:cubicBezTo>
                <a:cubicBezTo>
                  <a:pt x="-10053" y="1073625"/>
                  <a:pt x="-22296" y="886247"/>
                  <a:pt x="0" y="685787"/>
                </a:cubicBezTo>
                <a:cubicBezTo>
                  <a:pt x="22296" y="485327"/>
                  <a:pt x="8129" y="160728"/>
                  <a:pt x="0" y="0"/>
                </a:cubicBezTo>
                <a:close/>
              </a:path>
            </a:pathLst>
          </a:custGeom>
          <a:noFill/>
          <a:ln>
            <a:solidFill>
              <a:schemeClr val="accent4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3614095" y="6680788"/>
            <a:ext cx="11059809" cy="14941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3300"/>
              </a:lnSpc>
              <a:spcBef>
                <a:spcPts val="100"/>
              </a:spcBef>
            </a:pPr>
            <a:r>
              <a:rPr lang="ru-RU" sz="4400" b="1" dirty="0">
                <a:latin typeface="Trebuchet MS"/>
                <a:cs typeface="Trebuchet MS"/>
              </a:rPr>
              <a:t>2</a:t>
            </a:r>
            <a:r>
              <a:rPr lang="en-US" sz="4400" b="1" dirty="0">
                <a:latin typeface="Trebuchet MS"/>
                <a:cs typeface="Trebuchet MS"/>
              </a:rPr>
              <a:t>0% * </a:t>
            </a:r>
            <a:r>
              <a:rPr lang="ru-RU" sz="4400" b="1" dirty="0">
                <a:latin typeface="Trebuchet MS"/>
                <a:cs typeface="Trebuchet MS"/>
              </a:rPr>
              <a:t>ДЗ1</a:t>
            </a:r>
            <a:r>
              <a:rPr lang="en-US" sz="4400" b="1" dirty="0">
                <a:latin typeface="Trebuchet MS"/>
                <a:cs typeface="Trebuchet MS"/>
              </a:rPr>
              <a:t> + </a:t>
            </a:r>
            <a:r>
              <a:rPr lang="ru-RU" sz="4400" b="1" dirty="0">
                <a:latin typeface="Trebuchet MS"/>
                <a:cs typeface="Trebuchet MS"/>
              </a:rPr>
              <a:t>3</a:t>
            </a:r>
            <a:r>
              <a:rPr lang="en-US" sz="4400" b="1" dirty="0">
                <a:latin typeface="Trebuchet MS"/>
                <a:cs typeface="Trebuchet MS"/>
              </a:rPr>
              <a:t>0% * </a:t>
            </a:r>
            <a:r>
              <a:rPr lang="ru-RU" sz="4400" b="1" dirty="0">
                <a:latin typeface="Trebuchet MS"/>
                <a:cs typeface="Trebuchet MS"/>
              </a:rPr>
              <a:t>ДЗ2 </a:t>
            </a:r>
            <a:r>
              <a:rPr lang="en-US" sz="4400" b="1" dirty="0">
                <a:latin typeface="Trebuchet MS"/>
                <a:cs typeface="Trebuchet MS"/>
              </a:rPr>
              <a:t>+ </a:t>
            </a:r>
          </a:p>
          <a:p>
            <a:pPr marL="12700" marR="5080" algn="ctr">
              <a:lnSpc>
                <a:spcPct val="113300"/>
              </a:lnSpc>
              <a:spcBef>
                <a:spcPts val="100"/>
              </a:spcBef>
            </a:pPr>
            <a:r>
              <a:rPr lang="ru-RU" sz="4400" b="1" dirty="0">
                <a:latin typeface="Trebuchet MS"/>
                <a:cs typeface="Trebuchet MS"/>
              </a:rPr>
              <a:t>5</a:t>
            </a:r>
            <a:r>
              <a:rPr lang="en-US" sz="4400" b="1" dirty="0">
                <a:latin typeface="Trebuchet MS"/>
                <a:cs typeface="Trebuchet MS"/>
              </a:rPr>
              <a:t>0% * </a:t>
            </a:r>
            <a:r>
              <a:rPr lang="ru-RU" sz="4400" b="1" dirty="0">
                <a:latin typeface="Trebuchet MS"/>
                <a:cs typeface="Trebuchet MS"/>
              </a:rPr>
              <a:t>Экзамен</a:t>
            </a:r>
            <a:endParaRPr sz="4400" b="1" dirty="0">
              <a:latin typeface="Trebuchet MS"/>
              <a:cs typeface="Trebuchet MS"/>
            </a:endParaRPr>
          </a:p>
        </p:txBody>
      </p:sp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F4D9B9AA-4425-4720-A835-2C6DEE51F53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6</a:t>
            </a:fld>
            <a:endParaRPr lang="ru-RU"/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EACF3FB1-EB7A-46E6-9129-15E52ECEA1A0}"/>
              </a:ext>
            </a:extLst>
          </p:cNvPr>
          <p:cNvSpPr txBox="1"/>
          <p:nvPr/>
        </p:nvSpPr>
        <p:spPr>
          <a:xfrm>
            <a:off x="1774672" y="3360037"/>
            <a:ext cx="13998727" cy="16501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342900">
              <a:lnSpc>
                <a:spcPct val="1133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Trebuchet MS"/>
              </a:rPr>
              <a:t>12 </a:t>
            </a:r>
            <a:r>
              <a:rPr lang="ru-RU" sz="3200" dirty="0">
                <a:latin typeface="Trebuchet MS"/>
              </a:rPr>
              <a:t>занятий (по 2 академических часа) в формате интерактивных лекций-семинаров</a:t>
            </a:r>
            <a:endParaRPr lang="en-US" sz="3200" dirty="0">
              <a:latin typeface="Trebuchet MS"/>
            </a:endParaRPr>
          </a:p>
          <a:p>
            <a:pPr marL="12700" marR="5080" indent="-342900">
              <a:lnSpc>
                <a:spcPct val="1133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ru-RU" sz="3200" dirty="0">
                <a:latin typeface="Trebuchet MS"/>
              </a:rPr>
              <a:t>3</a:t>
            </a:r>
            <a:r>
              <a:rPr lang="en-US" sz="3200" dirty="0">
                <a:latin typeface="Trebuchet MS"/>
              </a:rPr>
              <a:t> </a:t>
            </a:r>
            <a:r>
              <a:rPr lang="ru-RU" sz="3200" dirty="0">
                <a:latin typeface="Trebuchet MS"/>
              </a:rPr>
              <a:t>формы контроля </a:t>
            </a:r>
            <a:r>
              <a:rPr lang="en-US" sz="3200" dirty="0">
                <a:latin typeface="Trebuchet MS"/>
              </a:rPr>
              <a:t>(2 </a:t>
            </a:r>
            <a:r>
              <a:rPr lang="ru-RU" sz="3200" dirty="0">
                <a:latin typeface="Trebuchet MS"/>
              </a:rPr>
              <a:t>индивидуальных домашних задания, экзамен</a:t>
            </a:r>
            <a:r>
              <a:rPr lang="en-US" sz="3200" dirty="0">
                <a:latin typeface="Trebuchet MS"/>
              </a:rPr>
              <a:t>)</a:t>
            </a:r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id="{865C36F0-ADCC-4E4B-8607-6E5C01722AA3}"/>
              </a:ext>
            </a:extLst>
          </p:cNvPr>
          <p:cNvSpPr txBox="1">
            <a:spLocks/>
          </p:cNvSpPr>
          <p:nvPr/>
        </p:nvSpPr>
        <p:spPr>
          <a:xfrm>
            <a:off x="1774672" y="1796298"/>
            <a:ext cx="139987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ru-RU" spc="330" dirty="0">
                <a:latin typeface="Arial"/>
                <a:cs typeface="Arial"/>
              </a:rPr>
              <a:t>План курса и система оценивания</a:t>
            </a:r>
            <a:endParaRPr lang="en-US" kern="0" spc="38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37EE5469-F947-4E5D-9E09-E0956D68D0CD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774673" y="3238500"/>
            <a:ext cx="3406927" cy="5055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140" dirty="0">
                <a:solidFill>
                  <a:srgbClr val="F56E1A"/>
                </a:solidFill>
                <a:latin typeface="Arial"/>
                <a:cs typeface="Arial"/>
              </a:rPr>
              <a:t>Домашнее задание 1</a:t>
            </a:r>
            <a:endParaRPr sz="2000" dirty="0">
              <a:latin typeface="Arial"/>
              <a:cs typeface="Arial"/>
            </a:endParaRPr>
          </a:p>
          <a:p>
            <a:pPr marL="12700" marR="5080">
              <a:lnSpc>
                <a:spcPct val="113300"/>
              </a:lnSpc>
              <a:spcBef>
                <a:spcPts val="2165"/>
              </a:spcBef>
            </a:pPr>
            <a:r>
              <a:rPr lang="ru-RU" sz="1600" spc="80" dirty="0">
                <a:solidFill>
                  <a:srgbClr val="171616"/>
                </a:solidFill>
                <a:latin typeface="Trebuchet MS"/>
                <a:cs typeface="Trebuchet MS"/>
              </a:rPr>
              <a:t>Тема: разработка модели сегментации клиентов</a:t>
            </a:r>
            <a:endParaRPr lang="en-US" sz="1600" spc="80" dirty="0">
              <a:solidFill>
                <a:srgbClr val="171616"/>
              </a:solidFill>
              <a:latin typeface="Trebuchet MS"/>
              <a:cs typeface="Trebuchet MS"/>
            </a:endParaRPr>
          </a:p>
          <a:p>
            <a:pPr marL="298450" marR="5080" indent="-285750">
              <a:lnSpc>
                <a:spcPct val="113300"/>
              </a:lnSpc>
              <a:spcBef>
                <a:spcPts val="2165"/>
              </a:spcBef>
              <a:buFont typeface="Arial" panose="020B0604020202020204" pitchFamily="34" charset="0"/>
              <a:buChar char="•"/>
            </a:pPr>
            <a:r>
              <a:rPr lang="ru-RU" sz="1600" spc="80" dirty="0">
                <a:solidFill>
                  <a:srgbClr val="171616"/>
                </a:solidFill>
                <a:latin typeface="Trebuchet MS"/>
                <a:cs typeface="Trebuchet MS"/>
              </a:rPr>
              <a:t>Практика кластерного анализа</a:t>
            </a:r>
          </a:p>
          <a:p>
            <a:pPr marL="298450" marR="5080" indent="-285750">
              <a:lnSpc>
                <a:spcPct val="113300"/>
              </a:lnSpc>
              <a:spcBef>
                <a:spcPts val="2165"/>
              </a:spcBef>
              <a:buFont typeface="Arial" panose="020B0604020202020204" pitchFamily="34" charset="0"/>
              <a:buChar char="•"/>
            </a:pPr>
            <a:r>
              <a:rPr lang="en-US" sz="1600" spc="80" dirty="0">
                <a:solidFill>
                  <a:srgbClr val="171616"/>
                </a:solidFill>
                <a:latin typeface="Trebuchet MS"/>
                <a:cs typeface="Trebuchet MS"/>
              </a:rPr>
              <a:t>RFM</a:t>
            </a:r>
            <a:endParaRPr lang="ru-RU" sz="1600" spc="80" dirty="0">
              <a:solidFill>
                <a:srgbClr val="171616"/>
              </a:solidFill>
              <a:latin typeface="Trebuchet MS"/>
              <a:cs typeface="Trebuchet MS"/>
            </a:endParaRPr>
          </a:p>
          <a:p>
            <a:pPr marL="298450" marR="5080" indent="-285750">
              <a:lnSpc>
                <a:spcPct val="113300"/>
              </a:lnSpc>
              <a:spcBef>
                <a:spcPts val="2165"/>
              </a:spcBef>
              <a:buFont typeface="Arial" panose="020B0604020202020204" pitchFamily="34" charset="0"/>
              <a:buChar char="•"/>
            </a:pPr>
            <a:r>
              <a:rPr lang="en-US" sz="1600" spc="80" dirty="0">
                <a:solidFill>
                  <a:srgbClr val="171616"/>
                </a:solidFill>
                <a:latin typeface="Trebuchet MS"/>
                <a:cs typeface="Trebuchet MS"/>
              </a:rPr>
              <a:t>ABC</a:t>
            </a:r>
            <a:r>
              <a:rPr lang="ru-RU" sz="1600" spc="80" dirty="0">
                <a:solidFill>
                  <a:srgbClr val="171616"/>
                </a:solidFill>
                <a:latin typeface="Trebuchet MS"/>
                <a:cs typeface="Trebuchet MS"/>
              </a:rPr>
              <a:t> сегментация</a:t>
            </a:r>
          </a:p>
          <a:p>
            <a:pPr marL="298450" marR="5080" indent="-285750">
              <a:lnSpc>
                <a:spcPct val="113300"/>
              </a:lnSpc>
              <a:spcBef>
                <a:spcPts val="2165"/>
              </a:spcBef>
              <a:buFont typeface="Arial" panose="020B0604020202020204" pitchFamily="34" charset="0"/>
              <a:buChar char="•"/>
            </a:pPr>
            <a:r>
              <a:rPr lang="ru-RU" sz="1600" spc="80" dirty="0">
                <a:solidFill>
                  <a:srgbClr val="171616"/>
                </a:solidFill>
                <a:latin typeface="Trebuchet MS"/>
                <a:cs typeface="Trebuchet MS"/>
              </a:rPr>
              <a:t>Работа с </a:t>
            </a:r>
            <a:r>
              <a:rPr lang="en-US" sz="1600" spc="80" dirty="0">
                <a:solidFill>
                  <a:srgbClr val="171616"/>
                </a:solidFill>
                <a:latin typeface="Trebuchet MS"/>
                <a:cs typeface="Trebuchet MS"/>
              </a:rPr>
              <a:t>LLM </a:t>
            </a:r>
            <a:r>
              <a:rPr lang="ru-RU" sz="1600" spc="80" dirty="0">
                <a:solidFill>
                  <a:srgbClr val="171616"/>
                </a:solidFill>
                <a:latin typeface="Trebuchet MS"/>
                <a:cs typeface="Trebuchet MS"/>
              </a:rPr>
              <a:t>для сегментации</a:t>
            </a:r>
            <a:endParaRPr lang="en-US" sz="1600" spc="80" dirty="0">
              <a:solidFill>
                <a:srgbClr val="171616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ct val="113300"/>
              </a:lnSpc>
              <a:spcBef>
                <a:spcPts val="2165"/>
              </a:spcBef>
            </a:pPr>
            <a:endParaRPr lang="en-US" sz="1600" spc="80" dirty="0">
              <a:solidFill>
                <a:srgbClr val="171616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ct val="113300"/>
              </a:lnSpc>
              <a:spcBef>
                <a:spcPts val="2165"/>
              </a:spcBef>
            </a:pP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90750" y="3238500"/>
            <a:ext cx="3401599" cy="3096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140" dirty="0">
                <a:solidFill>
                  <a:srgbClr val="F56E1A"/>
                </a:solidFill>
                <a:latin typeface="Arial"/>
                <a:cs typeface="Arial"/>
              </a:rPr>
              <a:t>Домашнее задание 2</a:t>
            </a:r>
            <a:endParaRPr lang="ru-RU" sz="2000" dirty="0">
              <a:latin typeface="Arial"/>
              <a:cs typeface="Arial"/>
            </a:endParaRPr>
          </a:p>
          <a:p>
            <a:pPr marL="12700" marR="5080">
              <a:lnSpc>
                <a:spcPct val="113300"/>
              </a:lnSpc>
              <a:spcBef>
                <a:spcPts val="2165"/>
              </a:spcBef>
            </a:pPr>
            <a:r>
              <a:rPr lang="ru-RU" sz="1600" spc="60" dirty="0">
                <a:solidFill>
                  <a:srgbClr val="171616"/>
                </a:solidFill>
                <a:latin typeface="Trebuchet MS"/>
                <a:cs typeface="Trebuchet MS"/>
              </a:rPr>
              <a:t>Тема: Анализ эффективности маркетинговой кампании</a:t>
            </a:r>
            <a:endParaRPr lang="en-US" sz="1600" spc="60" dirty="0">
              <a:solidFill>
                <a:srgbClr val="171616"/>
              </a:solidFill>
              <a:latin typeface="Trebuchet MS"/>
              <a:cs typeface="Trebuchet MS"/>
            </a:endParaRPr>
          </a:p>
          <a:p>
            <a:pPr marL="298450" marR="5080" indent="-285750">
              <a:lnSpc>
                <a:spcPct val="113300"/>
              </a:lnSpc>
              <a:spcBef>
                <a:spcPts val="2165"/>
              </a:spcBef>
              <a:buFont typeface="Arial" panose="020B0604020202020204" pitchFamily="34" charset="0"/>
              <a:buChar char="•"/>
            </a:pPr>
            <a:r>
              <a:rPr lang="ru-RU" sz="1600" spc="60" dirty="0">
                <a:solidFill>
                  <a:srgbClr val="171616"/>
                </a:solidFill>
                <a:latin typeface="Trebuchet MS"/>
                <a:cs typeface="Trebuchet MS"/>
              </a:rPr>
              <a:t>Анализ А/В тестов</a:t>
            </a:r>
          </a:p>
          <a:p>
            <a:pPr marL="298450" marR="5080" indent="-285750">
              <a:lnSpc>
                <a:spcPct val="113300"/>
              </a:lnSpc>
              <a:spcBef>
                <a:spcPts val="2165"/>
              </a:spcBef>
              <a:buFont typeface="Arial" panose="020B0604020202020204" pitchFamily="34" charset="0"/>
              <a:buChar char="•"/>
            </a:pPr>
            <a:r>
              <a:rPr lang="ru-RU" sz="1600" spc="60" dirty="0">
                <a:solidFill>
                  <a:srgbClr val="171616"/>
                </a:solidFill>
                <a:latin typeface="Trebuchet MS"/>
                <a:cs typeface="Trebuchet MS"/>
              </a:rPr>
              <a:t>Практика использования статистических методов</a:t>
            </a:r>
            <a:r>
              <a:rPr lang="en-US" sz="1600" spc="60" dirty="0">
                <a:solidFill>
                  <a:srgbClr val="171616"/>
                </a:solidFill>
                <a:latin typeface="Trebuchet MS"/>
                <a:cs typeface="Trebuchet MS"/>
              </a:rPr>
              <a:t> </a:t>
            </a:r>
          </a:p>
          <a:p>
            <a:pPr marL="12700" marR="5080">
              <a:lnSpc>
                <a:spcPct val="113300"/>
              </a:lnSpc>
              <a:spcBef>
                <a:spcPts val="2165"/>
              </a:spcBef>
            </a:pP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001500" y="3238500"/>
            <a:ext cx="5257800" cy="44949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55" dirty="0">
                <a:solidFill>
                  <a:srgbClr val="F56E1A"/>
                </a:solidFill>
                <a:latin typeface="Arial"/>
                <a:cs typeface="Arial"/>
              </a:rPr>
              <a:t>Экзамен</a:t>
            </a:r>
            <a:endParaRPr lang="en-US" sz="2000" dirty="0">
              <a:latin typeface="Arial"/>
              <a:cs typeface="Arial"/>
            </a:endParaRPr>
          </a:p>
          <a:p>
            <a:pPr marL="12700" marR="5080">
              <a:lnSpc>
                <a:spcPct val="113300"/>
              </a:lnSpc>
              <a:spcBef>
                <a:spcPts val="2165"/>
              </a:spcBef>
            </a:pPr>
            <a:r>
              <a:rPr lang="en-US" sz="1600" spc="80" dirty="0">
                <a:solidFill>
                  <a:srgbClr val="171616"/>
                </a:solidFill>
                <a:latin typeface="Trebuchet MS"/>
                <a:cs typeface="Trebuchet MS"/>
              </a:rPr>
              <a:t>14 </a:t>
            </a:r>
            <a:r>
              <a:rPr lang="ru-RU" sz="1600" spc="80" dirty="0">
                <a:solidFill>
                  <a:srgbClr val="171616"/>
                </a:solidFill>
                <a:latin typeface="Trebuchet MS"/>
                <a:cs typeface="Trebuchet MS"/>
              </a:rPr>
              <a:t>заданий</a:t>
            </a:r>
            <a:r>
              <a:rPr lang="en-US" sz="1600" spc="80" dirty="0">
                <a:solidFill>
                  <a:srgbClr val="171616"/>
                </a:solidFill>
                <a:latin typeface="Trebuchet MS"/>
                <a:cs typeface="Trebuchet MS"/>
              </a:rPr>
              <a:t>:</a:t>
            </a:r>
          </a:p>
          <a:p>
            <a:pPr marL="298450" marR="5080" indent="-285750">
              <a:lnSpc>
                <a:spcPct val="113300"/>
              </a:lnSpc>
              <a:spcBef>
                <a:spcPts val="2165"/>
              </a:spcBef>
              <a:buFont typeface="Arial" panose="020B0604020202020204" pitchFamily="34" charset="0"/>
              <a:buChar char="•"/>
            </a:pPr>
            <a:r>
              <a:rPr lang="en-US" sz="1600" spc="80" dirty="0">
                <a:solidFill>
                  <a:srgbClr val="171616"/>
                </a:solidFill>
                <a:latin typeface="Trebuchet MS"/>
                <a:cs typeface="Trebuchet MS"/>
              </a:rPr>
              <a:t>10 </a:t>
            </a:r>
            <a:r>
              <a:rPr lang="ru-RU" sz="1600" spc="80" dirty="0">
                <a:solidFill>
                  <a:srgbClr val="171616"/>
                </a:solidFill>
                <a:latin typeface="Trebuchet MS"/>
                <a:cs typeface="Trebuchet MS"/>
              </a:rPr>
              <a:t>тестовых вопросов с множественным или единственным верным ответом</a:t>
            </a:r>
            <a:endParaRPr lang="en-US" sz="1600" spc="80" dirty="0">
              <a:solidFill>
                <a:srgbClr val="171616"/>
              </a:solidFill>
              <a:latin typeface="Trebuchet MS"/>
              <a:cs typeface="Trebuchet MS"/>
            </a:endParaRPr>
          </a:p>
          <a:p>
            <a:pPr marL="298450" marR="5080" indent="-285750">
              <a:lnSpc>
                <a:spcPct val="113300"/>
              </a:lnSpc>
              <a:spcBef>
                <a:spcPts val="2165"/>
              </a:spcBef>
              <a:buFont typeface="Arial" panose="020B0604020202020204" pitchFamily="34" charset="0"/>
              <a:buChar char="•"/>
            </a:pPr>
            <a:r>
              <a:rPr lang="en-US" sz="1600" spc="80" dirty="0">
                <a:solidFill>
                  <a:srgbClr val="171616"/>
                </a:solidFill>
                <a:latin typeface="Trebuchet MS"/>
                <a:cs typeface="Trebuchet MS"/>
              </a:rPr>
              <a:t>2 </a:t>
            </a:r>
            <a:r>
              <a:rPr lang="ru-RU" sz="1600" spc="80" dirty="0">
                <a:solidFill>
                  <a:srgbClr val="171616"/>
                </a:solidFill>
                <a:latin typeface="Trebuchet MS"/>
                <a:cs typeface="Trebuchet MS"/>
              </a:rPr>
              <a:t>открытых вопроса</a:t>
            </a:r>
            <a:endParaRPr lang="en-US" sz="1600" spc="80" dirty="0">
              <a:solidFill>
                <a:srgbClr val="171616"/>
              </a:solidFill>
              <a:latin typeface="Trebuchet MS"/>
              <a:cs typeface="Trebuchet MS"/>
            </a:endParaRPr>
          </a:p>
          <a:p>
            <a:pPr marL="298450" marR="5080" indent="-285750">
              <a:lnSpc>
                <a:spcPct val="113300"/>
              </a:lnSpc>
              <a:spcBef>
                <a:spcPts val="2165"/>
              </a:spcBef>
              <a:buFont typeface="Arial" panose="020B0604020202020204" pitchFamily="34" charset="0"/>
              <a:buChar char="•"/>
            </a:pPr>
            <a:r>
              <a:rPr lang="ru-RU" sz="1600" spc="80" dirty="0">
                <a:solidFill>
                  <a:srgbClr val="171616"/>
                </a:solidFill>
                <a:latin typeface="Trebuchet MS"/>
                <a:cs typeface="Trebuchet MS"/>
              </a:rPr>
              <a:t>Бизнес-кейс</a:t>
            </a:r>
            <a:endParaRPr lang="en-US" sz="1600" spc="80" dirty="0">
              <a:solidFill>
                <a:srgbClr val="171616"/>
              </a:solidFill>
              <a:latin typeface="Trebuchet MS"/>
              <a:cs typeface="Trebuchet MS"/>
            </a:endParaRPr>
          </a:p>
          <a:p>
            <a:pPr marL="298450" marR="5080" indent="-285750">
              <a:lnSpc>
                <a:spcPct val="113300"/>
              </a:lnSpc>
              <a:spcBef>
                <a:spcPts val="2165"/>
              </a:spcBef>
              <a:buFont typeface="Arial" panose="020B0604020202020204" pitchFamily="34" charset="0"/>
              <a:buChar char="•"/>
            </a:pPr>
            <a:r>
              <a:rPr lang="ru-RU" sz="1600" spc="80" dirty="0">
                <a:solidFill>
                  <a:srgbClr val="171616"/>
                </a:solidFill>
                <a:latin typeface="Trebuchet MS"/>
                <a:cs typeface="Trebuchet MS"/>
              </a:rPr>
              <a:t>Задание с применением алгоритмов на анализ данных</a:t>
            </a:r>
            <a:endParaRPr lang="en-US" sz="1600" spc="80" dirty="0">
              <a:solidFill>
                <a:srgbClr val="171616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ct val="113300"/>
              </a:lnSpc>
              <a:spcBef>
                <a:spcPts val="2165"/>
              </a:spcBef>
            </a:pPr>
            <a:r>
              <a:rPr lang="ru-RU" sz="1600" spc="80" dirty="0">
                <a:solidFill>
                  <a:srgbClr val="171616"/>
                </a:solidFill>
                <a:latin typeface="Trebuchet MS"/>
              </a:rPr>
              <a:t>Примеры заданий будут предоставлены чуть позднее</a:t>
            </a:r>
            <a:endParaRPr sz="1600" spc="80" dirty="0">
              <a:solidFill>
                <a:srgbClr val="171616"/>
              </a:solidFill>
              <a:latin typeface="Trebuchet M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774673" y="1790700"/>
            <a:ext cx="12855727" cy="889345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12700" marR="5080" algn="ctr">
              <a:lnSpc>
                <a:spcPts val="6680"/>
              </a:lnSpc>
              <a:spcBef>
                <a:spcPts val="234"/>
              </a:spcBef>
            </a:pPr>
            <a:r>
              <a:rPr lang="ru-RU" spc="40" dirty="0">
                <a:latin typeface="Arial"/>
                <a:cs typeface="Arial"/>
              </a:rPr>
              <a:t>Описание форм контроля</a:t>
            </a:r>
            <a:endParaRPr spc="210" dirty="0">
              <a:latin typeface="Arial"/>
              <a:cs typeface="Arial"/>
            </a:endParaRPr>
          </a:p>
        </p:txBody>
      </p:sp>
      <p:sp>
        <p:nvSpPr>
          <p:cNvPr id="14" name="Номер слайда 13">
            <a:extLst>
              <a:ext uri="{FF2B5EF4-FFF2-40B4-BE49-F238E27FC236}">
                <a16:creationId xmlns:a16="http://schemas.microsoft.com/office/drawing/2014/main" id="{50620A0B-F543-4D9B-B0AD-074AA62D200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7</a:t>
            </a:fld>
            <a:endParaRPr lang="ru-RU"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43391075-AA94-4C01-9B8C-A1E47AB7584B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7C5E2-812F-6B68-90EA-185748726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>
            <a:extLst>
              <a:ext uri="{FF2B5EF4-FFF2-40B4-BE49-F238E27FC236}">
                <a16:creationId xmlns:a16="http://schemas.microsoft.com/office/drawing/2014/main" id="{670FFB38-891E-8475-AAD3-4F52AE0A0E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19600" y="1782303"/>
            <a:ext cx="8991599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40" dirty="0">
                <a:latin typeface="Arial"/>
                <a:cs typeface="Arial"/>
              </a:rPr>
              <a:t>Полезные материалы</a:t>
            </a:r>
            <a:endParaRPr spc="40" dirty="0">
              <a:latin typeface="Arial"/>
              <a:cs typeface="Arial"/>
            </a:endParaRPr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53535B21-04B8-0ABA-7B71-27F1D8FE2C0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8</a:t>
            </a:fld>
            <a:endParaRPr lang="ru-RU"/>
          </a:p>
        </p:txBody>
      </p:sp>
      <p:sp>
        <p:nvSpPr>
          <p:cNvPr id="19" name="object 15">
            <a:extLst>
              <a:ext uri="{FF2B5EF4-FFF2-40B4-BE49-F238E27FC236}">
                <a16:creationId xmlns:a16="http://schemas.microsoft.com/office/drawing/2014/main" id="{3658CDB9-3C2E-3304-3C68-A58D5D276B1A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F2905B5-2737-1BD8-6D9F-29534DB8BF1A}"/>
              </a:ext>
            </a:extLst>
          </p:cNvPr>
          <p:cNvSpPr/>
          <p:nvPr/>
        </p:nvSpPr>
        <p:spPr>
          <a:xfrm>
            <a:off x="1238865" y="2964507"/>
            <a:ext cx="1582993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</a:rPr>
              <a:t>Лекции по концепции ИИ. Сергей Шумский: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•Машинный интеллект –состояние и перспективы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hlinkClick r:id="rId2"/>
              </a:rPr>
              <a:t>https://www.youtube.com/watch?v=J3C9ulqyJh8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•Демократичный AI.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Фейкии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люди.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Нейросетьи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интуиция. Цифровое бессмертие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•https://www.youtube.com/watch?v=Or7EefYn_cA&amp;t=2196s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•Искусственная психика, сообщество интеллектов, бессмертие | Подкаст «Ноосфера»#058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hlinkClick r:id="rId3"/>
              </a:rPr>
              <a:t>https://www.youtube.com/watch?v=-vV-4FCN7ZI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•Обратная инженерия мозга как путь к AGI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hlinkClick r:id="rId4"/>
              </a:rPr>
              <a:t>https://www.youtube.com/watch?v=kBpZVDsFBd4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•Путь к моделированию психики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hlinkClick r:id="rId5"/>
              </a:rPr>
              <a:t>https://www.youtube.com/watch?v=mDqAvmXoB1o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</a:rPr>
              <a:t>Лекции по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ML.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</a:rPr>
              <a:t>Армен </a:t>
            </a:r>
            <a:r>
              <a:rPr lang="ru-RU" sz="20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Бекларян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•Что такое машинное обучение и из чего оно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состоит?https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://www.youtube.com/watch?v=VlLCM_VPrR8 </a:t>
            </a: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•Чем отличается машинное обучение от искусственного интеллекта?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hlinkClick r:id="rId6"/>
              </a:rPr>
              <a:t>https://www.youtube.com/watch?v=kA-PgYK3msU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•Особенности задачи классификации в машинном обучении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hlinkClick r:id="rId7"/>
              </a:rPr>
              <a:t>https://www.youtube.com/watch?v=gfgkrNBI6bA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•Задача регрессии в машинном обучении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hlinkClick r:id="rId8"/>
              </a:rPr>
              <a:t>https://www.youtube.com/watch?v=sE69PrSw4P4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•Как работают нейронные сети?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hlinkClick r:id="rId9"/>
              </a:rPr>
              <a:t>https://www.youtube.com/watch?v=u7W0ICY2ScU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•Ассоциативные правила и обучение с подкреплением</a:t>
            </a: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hlinkClick r:id="rId10"/>
              </a:rPr>
              <a:t>https://www.youtube.com/watch?v=XJhkgFc3A70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•Ансамблевые методы в машинном обучении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hlinkClick r:id="rId11"/>
              </a:rPr>
              <a:t>https://www.youtube.com/watch?v=tGEG7pF8amc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3413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763B0-EFCB-FBD7-E047-963473D1B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>
            <a:extLst>
              <a:ext uri="{FF2B5EF4-FFF2-40B4-BE49-F238E27FC236}">
                <a16:creationId xmlns:a16="http://schemas.microsoft.com/office/drawing/2014/main" id="{70045C2C-BC6A-35BE-91E6-7CBF593D88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19600" y="1782303"/>
            <a:ext cx="8991599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40" dirty="0">
                <a:latin typeface="Arial"/>
                <a:cs typeface="Arial"/>
              </a:rPr>
              <a:t>Полезные материалы</a:t>
            </a:r>
            <a:endParaRPr spc="40" dirty="0">
              <a:latin typeface="Arial"/>
              <a:cs typeface="Arial"/>
            </a:endParaRPr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D9C34C8F-72B6-A2A7-F025-234AE6322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9</a:t>
            </a:fld>
            <a:endParaRPr lang="ru-RU"/>
          </a:p>
        </p:txBody>
      </p:sp>
      <p:sp>
        <p:nvSpPr>
          <p:cNvPr id="19" name="object 15">
            <a:extLst>
              <a:ext uri="{FF2B5EF4-FFF2-40B4-BE49-F238E27FC236}">
                <a16:creationId xmlns:a16="http://schemas.microsoft.com/office/drawing/2014/main" id="{7ABE4DFC-6068-48B0-42CA-816D67C2C201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3" name="Прямоугольник 1">
            <a:extLst>
              <a:ext uri="{FF2B5EF4-FFF2-40B4-BE49-F238E27FC236}">
                <a16:creationId xmlns:a16="http://schemas.microsoft.com/office/drawing/2014/main" id="{709DE2CB-39C9-2843-D96C-ABA63A7D9F21}"/>
              </a:ext>
            </a:extLst>
          </p:cNvPr>
          <p:cNvSpPr/>
          <p:nvPr/>
        </p:nvSpPr>
        <p:spPr>
          <a:xfrm>
            <a:off x="1238865" y="3009900"/>
            <a:ext cx="14478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</a:rPr>
              <a:t>Лекции по концепции ИИ. Сергей Шумский: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Александр Ершов: Разбор реальной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data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science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задачи</a:t>
            </a:r>
            <a:b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hlinkClick r:id="rId2"/>
              </a:rPr>
              <a:t>https://www.youtube.com/watch?v=kA-PgYK3msU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Анастасия Никулина: как стать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Data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Scientist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с нуля в 2024 году?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Гайд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по входу в профессию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hlinkClick r:id="rId3"/>
              </a:rPr>
              <a:t>https://www.youtube.com/watch?v=bo_w0c3dKeI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Анастасия Никулина: С чего начать обучение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DataScienceс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нуля? / Как бы я начала учить DS в 2024?https://www.youtube.com/watch?v=Hd6RbTvWwJo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Мария Тихонова: Развитие генеративного ИИ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hlinkClick r:id="rId4"/>
              </a:rPr>
              <a:t>https://www.youtube.com/watch?v=Q4A_jlBMUWg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Игорь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Клейнер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: Как работает аналитик данных CRISP DM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hlinkClick r:id="rId5"/>
              </a:rPr>
              <a:t>https://www.youtube.com/watch?v=exgtHtCBc6w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Станислав Гафаров: Опыт работы по стандарту CRISP DM, и как избежать ошибки.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hlinkClick r:id="rId6"/>
              </a:rPr>
              <a:t>https://www.youtube.com/watch?v=CLN4RfL-Yz4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Аскер: Как внедрить ИИ в ваш бизнес: 7 этапов практической стратегии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hlinkClick r:id="rId7"/>
              </a:rPr>
              <a:t>https://www.youtube.com/watch?v=NKuonK4utro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8855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12128</TotalTime>
  <Words>937</Words>
  <Application>Microsoft Macintosh PowerPoint</Application>
  <PresentationFormat>Custom</PresentationFormat>
  <Paragraphs>123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Lucida Sans Unicode</vt:lpstr>
      <vt:lpstr>Microsoft Sans Serif</vt:lpstr>
      <vt:lpstr>Tahoma</vt:lpstr>
      <vt:lpstr>Trebuchet MS</vt:lpstr>
      <vt:lpstr>Verdana</vt:lpstr>
      <vt:lpstr>Office Theme</vt:lpstr>
      <vt:lpstr>Маркетинговая аналитика на основе больших данных</vt:lpstr>
      <vt:lpstr>Вероника Писаренко</vt:lpstr>
      <vt:lpstr>PowerPoint Presentation</vt:lpstr>
      <vt:lpstr>Что будет на курсе</vt:lpstr>
      <vt:lpstr>Темы курса</vt:lpstr>
      <vt:lpstr>PowerPoint Presentation</vt:lpstr>
      <vt:lpstr>Описание форм контроля</vt:lpstr>
      <vt:lpstr>Полезные материалы</vt:lpstr>
      <vt:lpstr>Полезные материалы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Modern Technology Business Presentation</dc:title>
  <dc:creator>Вероника Писаренко</dc:creator>
  <cp:keywords>DAFsXlQInjk,BAD1lX_mx10</cp:keywords>
  <cp:lastModifiedBy>Veronica Pisarenko</cp:lastModifiedBy>
  <cp:revision>31</cp:revision>
  <dcterms:created xsi:type="dcterms:W3CDTF">2023-09-24T15:18:09Z</dcterms:created>
  <dcterms:modified xsi:type="dcterms:W3CDTF">2026-06-16T09:12:50Z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2023-09-24T00:00:00Z</vt:filetime>
  </property>
  <property fmtid="{D5CDD505-2E9C-101B-9397-08002B2CF9AE}" pid="3" name="Creator">
    <vt:lpwstr>Canva</vt:lpwstr>
  </property>
  <property fmtid="{D5CDD505-2E9C-101B-9397-08002B2CF9AE}" pid="4" name="LastSaved">
    <vt:filetime>2023-09-24T00:00:00Z</vt:filetime>
  </property>
</Properties>
</file>