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</p:sldMasterIdLst>
  <p:notesMasterIdLst>
    <p:notesMasterId r:id="rId69"/>
  </p:notesMasterIdLst>
  <p:sldIdLst>
    <p:sldId id="449" r:id="rId2"/>
    <p:sldId id="393" r:id="rId3"/>
    <p:sldId id="269" r:id="rId4"/>
    <p:sldId id="389" r:id="rId5"/>
    <p:sldId id="390" r:id="rId6"/>
    <p:sldId id="391" r:id="rId7"/>
    <p:sldId id="392" r:id="rId8"/>
    <p:sldId id="432" r:id="rId9"/>
    <p:sldId id="433" r:id="rId10"/>
    <p:sldId id="394" r:id="rId11"/>
    <p:sldId id="434" r:id="rId12"/>
    <p:sldId id="436" r:id="rId13"/>
    <p:sldId id="262" r:id="rId14"/>
    <p:sldId id="395" r:id="rId15"/>
    <p:sldId id="437" r:id="rId16"/>
    <p:sldId id="441" r:id="rId17"/>
    <p:sldId id="438" r:id="rId18"/>
    <p:sldId id="396" r:id="rId19"/>
    <p:sldId id="440" r:id="rId20"/>
    <p:sldId id="398" r:id="rId21"/>
    <p:sldId id="399" r:id="rId22"/>
    <p:sldId id="407" r:id="rId23"/>
    <p:sldId id="408" r:id="rId24"/>
    <p:sldId id="409" r:id="rId25"/>
    <p:sldId id="410" r:id="rId26"/>
    <p:sldId id="335" r:id="rId27"/>
    <p:sldId id="439" r:id="rId28"/>
    <p:sldId id="429" r:id="rId29"/>
    <p:sldId id="430" r:id="rId30"/>
    <p:sldId id="442" r:id="rId31"/>
    <p:sldId id="443" r:id="rId32"/>
    <p:sldId id="444" r:id="rId33"/>
    <p:sldId id="445" r:id="rId34"/>
    <p:sldId id="452" r:id="rId35"/>
    <p:sldId id="453" r:id="rId36"/>
    <p:sldId id="476" r:id="rId37"/>
    <p:sldId id="478" r:id="rId38"/>
    <p:sldId id="477" r:id="rId39"/>
    <p:sldId id="479" r:id="rId40"/>
    <p:sldId id="480" r:id="rId41"/>
    <p:sldId id="482" r:id="rId42"/>
    <p:sldId id="427" r:id="rId43"/>
    <p:sldId id="446" r:id="rId44"/>
    <p:sldId id="447" r:id="rId45"/>
    <p:sldId id="448" r:id="rId46"/>
    <p:sldId id="415" r:id="rId47"/>
    <p:sldId id="416" r:id="rId48"/>
    <p:sldId id="417" r:id="rId49"/>
    <p:sldId id="418" r:id="rId50"/>
    <p:sldId id="483" r:id="rId51"/>
    <p:sldId id="484" r:id="rId52"/>
    <p:sldId id="486" r:id="rId53"/>
    <p:sldId id="485" r:id="rId54"/>
    <p:sldId id="487" r:id="rId55"/>
    <p:sldId id="481" r:id="rId56"/>
    <p:sldId id="488" r:id="rId57"/>
    <p:sldId id="489" r:id="rId58"/>
    <p:sldId id="419" r:id="rId59"/>
    <p:sldId id="420" r:id="rId60"/>
    <p:sldId id="421" r:id="rId61"/>
    <p:sldId id="257" r:id="rId62"/>
    <p:sldId id="400" r:id="rId63"/>
    <p:sldId id="401" r:id="rId64"/>
    <p:sldId id="402" r:id="rId65"/>
    <p:sldId id="403" r:id="rId66"/>
    <p:sldId id="405" r:id="rId67"/>
    <p:sldId id="404" r:id="rId68"/>
  </p:sldIdLst>
  <p:sldSz cx="18288000" cy="10287000"/>
  <p:notesSz cx="18288000" cy="10287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8ECE5"/>
    <a:srgbClr val="FAFDFF"/>
    <a:srgbClr val="D99694"/>
    <a:srgbClr val="B3A2C7"/>
    <a:srgbClr val="62AA62"/>
    <a:srgbClr val="AF5386"/>
    <a:srgbClr val="604A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375" autoAdjust="0"/>
    <p:restoredTop sz="95853" autoAdjust="0"/>
  </p:normalViewPr>
  <p:slideViewPr>
    <p:cSldViewPr>
      <p:cViewPr varScale="1">
        <p:scale>
          <a:sx n="76" d="100"/>
          <a:sy n="76" d="100"/>
        </p:scale>
        <p:origin x="928" y="216"/>
      </p:cViewPr>
      <p:guideLst>
        <p:guide orient="horz" pos="2880"/>
        <p:guide pos="2160"/>
      </p:guideLst>
    </p:cSldViewPr>
  </p:slideViewPr>
  <p:outlineViewPr>
    <p:cViewPr>
      <p:scale>
        <a:sx n="25" d="100"/>
        <a:sy n="25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46" d="100"/>
          <a:sy n="46" d="100"/>
        </p:scale>
        <p:origin x="1148" y="2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4_3">
  <dgm:title val=""/>
  <dgm:desc val=""/>
  <dgm:catLst>
    <dgm:cat type="accent4" pri="11300"/>
  </dgm:catLst>
  <dgm:styleLbl name="node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shade val="80000"/>
      </a:schemeClr>
      <a:schemeClr val="accent4">
        <a:tint val="7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/>
    <dgm:txEffectClrLst/>
  </dgm:styleLbl>
  <dgm:styleLbl name="ln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9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8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CA22369-1BC1-48AB-BA1C-5A551D9A815D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BCB295D0-6642-41A1-A2C6-A52564856FD0}">
      <dgm:prSet phldrT="[Текст]"/>
      <dgm:spPr/>
      <dgm:t>
        <a:bodyPr/>
        <a:lstStyle/>
        <a:p>
          <a:r>
            <a:rPr lang="ru-RU" dirty="0"/>
            <a:t>Ориентация на продукт</a:t>
          </a:r>
        </a:p>
      </dgm:t>
    </dgm:pt>
    <dgm:pt modelId="{0A135938-6B18-4B21-A4C2-7BDC98DFB6A8}" type="parTrans" cxnId="{09D81DF7-731E-4E1F-ACB3-3DCAD9954C2E}">
      <dgm:prSet/>
      <dgm:spPr/>
      <dgm:t>
        <a:bodyPr/>
        <a:lstStyle/>
        <a:p>
          <a:endParaRPr lang="ru-RU"/>
        </a:p>
      </dgm:t>
    </dgm:pt>
    <dgm:pt modelId="{F2C31FBD-79B7-424E-AAFF-16D571B6EEC4}" type="sibTrans" cxnId="{09D81DF7-731E-4E1F-ACB3-3DCAD9954C2E}">
      <dgm:prSet/>
      <dgm:spPr/>
      <dgm:t>
        <a:bodyPr/>
        <a:lstStyle/>
        <a:p>
          <a:endParaRPr lang="ru-RU"/>
        </a:p>
      </dgm:t>
    </dgm:pt>
    <dgm:pt modelId="{701F33F2-260C-446F-A95D-81E736076E3E}">
      <dgm:prSet phldrT="[Текст]"/>
      <dgm:spPr/>
      <dgm:t>
        <a:bodyPr/>
        <a:lstStyle/>
        <a:p>
          <a:r>
            <a:rPr lang="ru-RU" dirty="0"/>
            <a:t>Ориентация на потребителя</a:t>
          </a:r>
        </a:p>
      </dgm:t>
    </dgm:pt>
    <dgm:pt modelId="{2275F28A-7D1B-462F-BEFF-D5CD7A3F398A}" type="parTrans" cxnId="{7991590B-C80C-4C54-9FFC-8976B87D9FE7}">
      <dgm:prSet/>
      <dgm:spPr/>
      <dgm:t>
        <a:bodyPr/>
        <a:lstStyle/>
        <a:p>
          <a:endParaRPr lang="ru-RU"/>
        </a:p>
      </dgm:t>
    </dgm:pt>
    <dgm:pt modelId="{445F97E2-B2FC-4B35-B36B-B4066F886D15}" type="sibTrans" cxnId="{7991590B-C80C-4C54-9FFC-8976B87D9FE7}">
      <dgm:prSet/>
      <dgm:spPr/>
      <dgm:t>
        <a:bodyPr/>
        <a:lstStyle/>
        <a:p>
          <a:endParaRPr lang="ru-RU"/>
        </a:p>
      </dgm:t>
    </dgm:pt>
    <dgm:pt modelId="{01C6321A-C541-4874-8426-EA9F620A3898}">
      <dgm:prSet phldrT="[Текст]"/>
      <dgm:spPr/>
      <dgm:t>
        <a:bodyPr/>
        <a:lstStyle/>
        <a:p>
          <a:r>
            <a:rPr lang="ru-RU" dirty="0"/>
            <a:t>Ценности – ключевая доминанта</a:t>
          </a:r>
        </a:p>
      </dgm:t>
    </dgm:pt>
    <dgm:pt modelId="{A6095BB3-3CA8-4FA1-BA1D-3FD385DBECC8}" type="parTrans" cxnId="{57FE6955-473D-4885-B6ED-8640F6AF46B7}">
      <dgm:prSet/>
      <dgm:spPr/>
      <dgm:t>
        <a:bodyPr/>
        <a:lstStyle/>
        <a:p>
          <a:endParaRPr lang="ru-RU"/>
        </a:p>
      </dgm:t>
    </dgm:pt>
    <dgm:pt modelId="{BD36B127-7963-410A-B3D0-61179E8FFA2E}" type="sibTrans" cxnId="{57FE6955-473D-4885-B6ED-8640F6AF46B7}">
      <dgm:prSet/>
      <dgm:spPr/>
      <dgm:t>
        <a:bodyPr/>
        <a:lstStyle/>
        <a:p>
          <a:endParaRPr lang="ru-RU"/>
        </a:p>
      </dgm:t>
    </dgm:pt>
    <dgm:pt modelId="{95A101B4-76A1-4347-B51B-CA461DDE92AB}">
      <dgm:prSet phldrT="[Текст]"/>
      <dgm:spPr/>
      <dgm:t>
        <a:bodyPr/>
        <a:lstStyle/>
        <a:p>
          <a:r>
            <a:rPr lang="ru-RU" dirty="0"/>
            <a:t>Традиционное -</a:t>
          </a:r>
          <a:r>
            <a:rPr lang="en-US" dirty="0"/>
            <a:t>&gt; </a:t>
          </a:r>
          <a:r>
            <a:rPr lang="ru-RU" dirty="0"/>
            <a:t>Цифровое</a:t>
          </a:r>
        </a:p>
      </dgm:t>
    </dgm:pt>
    <dgm:pt modelId="{990C8AAA-E39B-4436-A8AF-3195D75F7E71}" type="parTrans" cxnId="{5A8D54A0-5D4F-4B76-AD20-6299A77A0A91}">
      <dgm:prSet/>
      <dgm:spPr/>
      <dgm:t>
        <a:bodyPr/>
        <a:lstStyle/>
        <a:p>
          <a:endParaRPr lang="ru-RU"/>
        </a:p>
      </dgm:t>
    </dgm:pt>
    <dgm:pt modelId="{FBB5B6C8-CCB4-41F5-B1B0-C23B5D166D81}" type="sibTrans" cxnId="{5A8D54A0-5D4F-4B76-AD20-6299A77A0A91}">
      <dgm:prSet/>
      <dgm:spPr/>
      <dgm:t>
        <a:bodyPr/>
        <a:lstStyle/>
        <a:p>
          <a:endParaRPr lang="ru-RU"/>
        </a:p>
      </dgm:t>
    </dgm:pt>
    <dgm:pt modelId="{84ABFFD4-46FE-46CE-A2FE-850A3BEA3B5C}">
      <dgm:prSet phldrT="[Текст]"/>
      <dgm:spPr/>
      <dgm:t>
        <a:bodyPr/>
        <a:lstStyle/>
        <a:p>
          <a:r>
            <a:rPr lang="ru-RU" dirty="0"/>
            <a:t>Автоматизация, повсеместная замена человека технологиями</a:t>
          </a:r>
        </a:p>
      </dgm:t>
    </dgm:pt>
    <dgm:pt modelId="{A90B6611-7FA7-4844-AE35-DD3B510F0EEE}" type="parTrans" cxnId="{55998EE9-2787-4226-BB99-71DC29803E19}">
      <dgm:prSet/>
      <dgm:spPr/>
      <dgm:t>
        <a:bodyPr/>
        <a:lstStyle/>
        <a:p>
          <a:endParaRPr lang="ru-RU"/>
        </a:p>
      </dgm:t>
    </dgm:pt>
    <dgm:pt modelId="{96EAE578-FDF4-45BD-AD45-C5813EE984BC}" type="sibTrans" cxnId="{55998EE9-2787-4226-BB99-71DC29803E19}">
      <dgm:prSet/>
      <dgm:spPr/>
      <dgm:t>
        <a:bodyPr/>
        <a:lstStyle/>
        <a:p>
          <a:endParaRPr lang="ru-RU"/>
        </a:p>
      </dgm:t>
    </dgm:pt>
    <dgm:pt modelId="{FF63EBB2-0991-4846-91A1-1E53429A10A1}" type="pres">
      <dgm:prSet presAssocID="{DCA22369-1BC1-48AB-BA1C-5A551D9A815D}" presName="CompostProcess" presStyleCnt="0">
        <dgm:presLayoutVars>
          <dgm:dir/>
          <dgm:resizeHandles val="exact"/>
        </dgm:presLayoutVars>
      </dgm:prSet>
      <dgm:spPr/>
    </dgm:pt>
    <dgm:pt modelId="{63A2AB57-FC8E-4551-8E11-F41C601BABD0}" type="pres">
      <dgm:prSet presAssocID="{DCA22369-1BC1-48AB-BA1C-5A551D9A815D}" presName="arrow" presStyleLbl="bgShp" presStyleIdx="0" presStyleCnt="1"/>
      <dgm:spPr/>
    </dgm:pt>
    <dgm:pt modelId="{1A006403-8AD0-439B-B4A2-C300BB47C035}" type="pres">
      <dgm:prSet presAssocID="{DCA22369-1BC1-48AB-BA1C-5A551D9A815D}" presName="linearProcess" presStyleCnt="0"/>
      <dgm:spPr/>
    </dgm:pt>
    <dgm:pt modelId="{5671A2A2-6A63-42B0-AA0B-67A967FD0B78}" type="pres">
      <dgm:prSet presAssocID="{BCB295D0-6642-41A1-A2C6-A52564856FD0}" presName="textNode" presStyleLbl="node1" presStyleIdx="0" presStyleCnt="5">
        <dgm:presLayoutVars>
          <dgm:bulletEnabled val="1"/>
        </dgm:presLayoutVars>
      </dgm:prSet>
      <dgm:spPr/>
    </dgm:pt>
    <dgm:pt modelId="{AF4971CF-71CC-4C2C-88D0-57953E0A7D6F}" type="pres">
      <dgm:prSet presAssocID="{F2C31FBD-79B7-424E-AAFF-16D571B6EEC4}" presName="sibTrans" presStyleCnt="0"/>
      <dgm:spPr/>
    </dgm:pt>
    <dgm:pt modelId="{F24BD110-ED58-4255-B58E-82FBE3515698}" type="pres">
      <dgm:prSet presAssocID="{701F33F2-260C-446F-A95D-81E736076E3E}" presName="textNode" presStyleLbl="node1" presStyleIdx="1" presStyleCnt="5">
        <dgm:presLayoutVars>
          <dgm:bulletEnabled val="1"/>
        </dgm:presLayoutVars>
      </dgm:prSet>
      <dgm:spPr/>
    </dgm:pt>
    <dgm:pt modelId="{2DACC5A9-5BA7-4759-9C84-589757863B70}" type="pres">
      <dgm:prSet presAssocID="{445F97E2-B2FC-4B35-B36B-B4066F886D15}" presName="sibTrans" presStyleCnt="0"/>
      <dgm:spPr/>
    </dgm:pt>
    <dgm:pt modelId="{AA78E243-CD9C-4E82-BF8A-BF44802A06F9}" type="pres">
      <dgm:prSet presAssocID="{01C6321A-C541-4874-8426-EA9F620A3898}" presName="textNode" presStyleLbl="node1" presStyleIdx="2" presStyleCnt="5">
        <dgm:presLayoutVars>
          <dgm:bulletEnabled val="1"/>
        </dgm:presLayoutVars>
      </dgm:prSet>
      <dgm:spPr/>
    </dgm:pt>
    <dgm:pt modelId="{28860896-18E1-4659-8054-DBE894A8072B}" type="pres">
      <dgm:prSet presAssocID="{BD36B127-7963-410A-B3D0-61179E8FFA2E}" presName="sibTrans" presStyleCnt="0"/>
      <dgm:spPr/>
    </dgm:pt>
    <dgm:pt modelId="{93DB4D89-E630-4439-BA34-A484032A519B}" type="pres">
      <dgm:prSet presAssocID="{95A101B4-76A1-4347-B51B-CA461DDE92AB}" presName="textNode" presStyleLbl="node1" presStyleIdx="3" presStyleCnt="5" custScaleX="115710">
        <dgm:presLayoutVars>
          <dgm:bulletEnabled val="1"/>
        </dgm:presLayoutVars>
      </dgm:prSet>
      <dgm:spPr/>
    </dgm:pt>
    <dgm:pt modelId="{2D184423-D245-4F59-B533-75FB47DC2D32}" type="pres">
      <dgm:prSet presAssocID="{FBB5B6C8-CCB4-41F5-B1B0-C23B5D166D81}" presName="sibTrans" presStyleCnt="0"/>
      <dgm:spPr/>
    </dgm:pt>
    <dgm:pt modelId="{467474EC-2756-4720-84EA-D6D3ADBE8472}" type="pres">
      <dgm:prSet presAssocID="{84ABFFD4-46FE-46CE-A2FE-850A3BEA3B5C}" presName="textNode" presStyleLbl="node1" presStyleIdx="4" presStyleCnt="5">
        <dgm:presLayoutVars>
          <dgm:bulletEnabled val="1"/>
        </dgm:presLayoutVars>
      </dgm:prSet>
      <dgm:spPr/>
    </dgm:pt>
  </dgm:ptLst>
  <dgm:cxnLst>
    <dgm:cxn modelId="{7991590B-C80C-4C54-9FFC-8976B87D9FE7}" srcId="{DCA22369-1BC1-48AB-BA1C-5A551D9A815D}" destId="{701F33F2-260C-446F-A95D-81E736076E3E}" srcOrd="1" destOrd="0" parTransId="{2275F28A-7D1B-462F-BEFF-D5CD7A3F398A}" sibTransId="{445F97E2-B2FC-4B35-B36B-B4066F886D15}"/>
    <dgm:cxn modelId="{5D73E030-BAC7-4C6B-B281-29E4A3D95D44}" type="presOf" srcId="{95A101B4-76A1-4347-B51B-CA461DDE92AB}" destId="{93DB4D89-E630-4439-BA34-A484032A519B}" srcOrd="0" destOrd="0" presId="urn:microsoft.com/office/officeart/2005/8/layout/hProcess9"/>
    <dgm:cxn modelId="{C6ADF748-B6FE-4BDF-85BA-82F23D72FCDD}" type="presOf" srcId="{01C6321A-C541-4874-8426-EA9F620A3898}" destId="{AA78E243-CD9C-4E82-BF8A-BF44802A06F9}" srcOrd="0" destOrd="0" presId="urn:microsoft.com/office/officeart/2005/8/layout/hProcess9"/>
    <dgm:cxn modelId="{57FE6955-473D-4885-B6ED-8640F6AF46B7}" srcId="{DCA22369-1BC1-48AB-BA1C-5A551D9A815D}" destId="{01C6321A-C541-4874-8426-EA9F620A3898}" srcOrd="2" destOrd="0" parTransId="{A6095BB3-3CA8-4FA1-BA1D-3FD385DBECC8}" sibTransId="{BD36B127-7963-410A-B3D0-61179E8FFA2E}"/>
    <dgm:cxn modelId="{6060228F-9A06-4169-81FA-CEB79CE88EE2}" type="presOf" srcId="{84ABFFD4-46FE-46CE-A2FE-850A3BEA3B5C}" destId="{467474EC-2756-4720-84EA-D6D3ADBE8472}" srcOrd="0" destOrd="0" presId="urn:microsoft.com/office/officeart/2005/8/layout/hProcess9"/>
    <dgm:cxn modelId="{5A8D54A0-5D4F-4B76-AD20-6299A77A0A91}" srcId="{DCA22369-1BC1-48AB-BA1C-5A551D9A815D}" destId="{95A101B4-76A1-4347-B51B-CA461DDE92AB}" srcOrd="3" destOrd="0" parTransId="{990C8AAA-E39B-4436-A8AF-3195D75F7E71}" sibTransId="{FBB5B6C8-CCB4-41F5-B1B0-C23B5D166D81}"/>
    <dgm:cxn modelId="{DC9CF4A3-1136-4F0E-A9F3-555DB0E7BFDE}" type="presOf" srcId="{701F33F2-260C-446F-A95D-81E736076E3E}" destId="{F24BD110-ED58-4255-B58E-82FBE3515698}" srcOrd="0" destOrd="0" presId="urn:microsoft.com/office/officeart/2005/8/layout/hProcess9"/>
    <dgm:cxn modelId="{7056EFB0-8B74-4996-BB3E-11BCF5652ECD}" type="presOf" srcId="{DCA22369-1BC1-48AB-BA1C-5A551D9A815D}" destId="{FF63EBB2-0991-4846-91A1-1E53429A10A1}" srcOrd="0" destOrd="0" presId="urn:microsoft.com/office/officeart/2005/8/layout/hProcess9"/>
    <dgm:cxn modelId="{FF7313E1-34B2-430B-AC92-E6EB28211B58}" type="presOf" srcId="{BCB295D0-6642-41A1-A2C6-A52564856FD0}" destId="{5671A2A2-6A63-42B0-AA0B-67A967FD0B78}" srcOrd="0" destOrd="0" presId="urn:microsoft.com/office/officeart/2005/8/layout/hProcess9"/>
    <dgm:cxn modelId="{55998EE9-2787-4226-BB99-71DC29803E19}" srcId="{DCA22369-1BC1-48AB-BA1C-5A551D9A815D}" destId="{84ABFFD4-46FE-46CE-A2FE-850A3BEA3B5C}" srcOrd="4" destOrd="0" parTransId="{A90B6611-7FA7-4844-AE35-DD3B510F0EEE}" sibTransId="{96EAE578-FDF4-45BD-AD45-C5813EE984BC}"/>
    <dgm:cxn modelId="{09D81DF7-731E-4E1F-ACB3-3DCAD9954C2E}" srcId="{DCA22369-1BC1-48AB-BA1C-5A551D9A815D}" destId="{BCB295D0-6642-41A1-A2C6-A52564856FD0}" srcOrd="0" destOrd="0" parTransId="{0A135938-6B18-4B21-A4C2-7BDC98DFB6A8}" sibTransId="{F2C31FBD-79B7-424E-AAFF-16D571B6EEC4}"/>
    <dgm:cxn modelId="{750A2EC3-F9FC-4CB8-B986-37F1756F89D1}" type="presParOf" srcId="{FF63EBB2-0991-4846-91A1-1E53429A10A1}" destId="{63A2AB57-FC8E-4551-8E11-F41C601BABD0}" srcOrd="0" destOrd="0" presId="urn:microsoft.com/office/officeart/2005/8/layout/hProcess9"/>
    <dgm:cxn modelId="{F0D77CC0-7879-4CDE-9485-DB79E8A95FD0}" type="presParOf" srcId="{FF63EBB2-0991-4846-91A1-1E53429A10A1}" destId="{1A006403-8AD0-439B-B4A2-C300BB47C035}" srcOrd="1" destOrd="0" presId="urn:microsoft.com/office/officeart/2005/8/layout/hProcess9"/>
    <dgm:cxn modelId="{31394215-A0F7-46E4-8083-4EA26B0A47A4}" type="presParOf" srcId="{1A006403-8AD0-439B-B4A2-C300BB47C035}" destId="{5671A2A2-6A63-42B0-AA0B-67A967FD0B78}" srcOrd="0" destOrd="0" presId="urn:microsoft.com/office/officeart/2005/8/layout/hProcess9"/>
    <dgm:cxn modelId="{BD18B56F-60FD-4E3B-8A2D-3EE292F722AC}" type="presParOf" srcId="{1A006403-8AD0-439B-B4A2-C300BB47C035}" destId="{AF4971CF-71CC-4C2C-88D0-57953E0A7D6F}" srcOrd="1" destOrd="0" presId="urn:microsoft.com/office/officeart/2005/8/layout/hProcess9"/>
    <dgm:cxn modelId="{63E798E2-F290-493C-824C-A3843400119D}" type="presParOf" srcId="{1A006403-8AD0-439B-B4A2-C300BB47C035}" destId="{F24BD110-ED58-4255-B58E-82FBE3515698}" srcOrd="2" destOrd="0" presId="urn:microsoft.com/office/officeart/2005/8/layout/hProcess9"/>
    <dgm:cxn modelId="{F976AED5-4C66-4949-A357-455F6FC8AD4C}" type="presParOf" srcId="{1A006403-8AD0-439B-B4A2-C300BB47C035}" destId="{2DACC5A9-5BA7-4759-9C84-589757863B70}" srcOrd="3" destOrd="0" presId="urn:microsoft.com/office/officeart/2005/8/layout/hProcess9"/>
    <dgm:cxn modelId="{B4C7E259-1D0F-4F34-B53D-2DBD093F440C}" type="presParOf" srcId="{1A006403-8AD0-439B-B4A2-C300BB47C035}" destId="{AA78E243-CD9C-4E82-BF8A-BF44802A06F9}" srcOrd="4" destOrd="0" presId="urn:microsoft.com/office/officeart/2005/8/layout/hProcess9"/>
    <dgm:cxn modelId="{E48341A7-1E7B-4950-9D9F-2E305D7B178E}" type="presParOf" srcId="{1A006403-8AD0-439B-B4A2-C300BB47C035}" destId="{28860896-18E1-4659-8054-DBE894A8072B}" srcOrd="5" destOrd="0" presId="urn:microsoft.com/office/officeart/2005/8/layout/hProcess9"/>
    <dgm:cxn modelId="{38694A48-F036-4716-9D74-3DBAE7CFDD57}" type="presParOf" srcId="{1A006403-8AD0-439B-B4A2-C300BB47C035}" destId="{93DB4D89-E630-4439-BA34-A484032A519B}" srcOrd="6" destOrd="0" presId="urn:microsoft.com/office/officeart/2005/8/layout/hProcess9"/>
    <dgm:cxn modelId="{19324A86-45AD-4231-A61C-6DA95DC3375F}" type="presParOf" srcId="{1A006403-8AD0-439B-B4A2-C300BB47C035}" destId="{2D184423-D245-4F59-B533-75FB47DC2D32}" srcOrd="7" destOrd="0" presId="urn:microsoft.com/office/officeart/2005/8/layout/hProcess9"/>
    <dgm:cxn modelId="{44E96767-585C-40D1-BBD9-B56A1D2739CF}" type="presParOf" srcId="{1A006403-8AD0-439B-B4A2-C300BB47C035}" destId="{467474EC-2756-4720-84EA-D6D3ADBE8472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7BC26E7-DF1C-F040-A539-ABD99E0B1947}" type="doc">
      <dgm:prSet loTypeId="urn:microsoft.com/office/officeart/2005/8/layout/cycle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FAF72CB-291C-DA4E-A9FF-7388C5683A0D}">
      <dgm:prSet phldrT="[Текст]"/>
      <dgm:spPr/>
      <dgm:t>
        <a:bodyPr/>
        <a:lstStyle/>
        <a:p>
          <a:r>
            <a:rPr lang="ru-RU" dirty="0">
              <a:solidFill>
                <a:srgbClr val="253957"/>
              </a:solidFill>
              <a:latin typeface="Trebuchet MS" panose="020B0603020202020204" pitchFamily="34" charset="0"/>
            </a:rPr>
            <a:t>Выбор метрики</a:t>
          </a:r>
        </a:p>
      </dgm:t>
    </dgm:pt>
    <dgm:pt modelId="{A44B7AC7-DF90-CE4E-AE02-7E96A0CF10B1}" type="parTrans" cxnId="{846EAE04-4133-0D43-A609-53758F415BF3}">
      <dgm:prSet/>
      <dgm:spPr/>
      <dgm:t>
        <a:bodyPr/>
        <a:lstStyle/>
        <a:p>
          <a:endParaRPr lang="ru-RU">
            <a:solidFill>
              <a:srgbClr val="253957"/>
            </a:solidFill>
            <a:latin typeface="Trebuchet MS" panose="020B0603020202020204" pitchFamily="34" charset="0"/>
          </a:endParaRPr>
        </a:p>
      </dgm:t>
    </dgm:pt>
    <dgm:pt modelId="{EC602206-E426-8941-85D8-459DEF63B9BD}" type="sibTrans" cxnId="{846EAE04-4133-0D43-A609-53758F415BF3}">
      <dgm:prSet/>
      <dgm:spPr>
        <a:solidFill>
          <a:schemeClr val="accent4">
            <a:lumMod val="75000"/>
          </a:schemeClr>
        </a:solidFill>
      </dgm:spPr>
      <dgm:t>
        <a:bodyPr/>
        <a:lstStyle/>
        <a:p>
          <a:endParaRPr lang="ru-RU">
            <a:solidFill>
              <a:srgbClr val="253957"/>
            </a:solidFill>
            <a:latin typeface="Trebuchet MS" panose="020B0603020202020204" pitchFamily="34" charset="0"/>
          </a:endParaRPr>
        </a:p>
      </dgm:t>
    </dgm:pt>
    <dgm:pt modelId="{5A130653-800D-6F4A-B170-7D1CAD75CCF9}">
      <dgm:prSet phldrT="[Текст]"/>
      <dgm:spPr/>
      <dgm:t>
        <a:bodyPr/>
        <a:lstStyle/>
        <a:p>
          <a:r>
            <a:rPr lang="ru-RU" dirty="0">
              <a:solidFill>
                <a:srgbClr val="253957"/>
              </a:solidFill>
              <a:latin typeface="Trebuchet MS" panose="020B0603020202020204" pitchFamily="34" charset="0"/>
            </a:rPr>
            <a:t>Сбор данных</a:t>
          </a:r>
        </a:p>
      </dgm:t>
    </dgm:pt>
    <dgm:pt modelId="{270C6E91-E164-4C4B-9332-5C0D6E145481}" type="parTrans" cxnId="{D7C9B085-A0EE-8148-A3D5-E402278DECEF}">
      <dgm:prSet/>
      <dgm:spPr/>
      <dgm:t>
        <a:bodyPr/>
        <a:lstStyle/>
        <a:p>
          <a:endParaRPr lang="ru-RU">
            <a:solidFill>
              <a:srgbClr val="253957"/>
            </a:solidFill>
            <a:latin typeface="Trebuchet MS" panose="020B0603020202020204" pitchFamily="34" charset="0"/>
          </a:endParaRPr>
        </a:p>
      </dgm:t>
    </dgm:pt>
    <dgm:pt modelId="{86358C7A-FF3F-D34E-8B27-C831FBBA4E31}" type="sibTrans" cxnId="{D7C9B085-A0EE-8148-A3D5-E402278DECEF}">
      <dgm:prSet/>
      <dgm:spPr>
        <a:solidFill>
          <a:schemeClr val="accent4">
            <a:lumMod val="75000"/>
          </a:schemeClr>
        </a:solidFill>
      </dgm:spPr>
      <dgm:t>
        <a:bodyPr/>
        <a:lstStyle/>
        <a:p>
          <a:endParaRPr lang="ru-RU">
            <a:solidFill>
              <a:srgbClr val="253957"/>
            </a:solidFill>
            <a:latin typeface="Trebuchet MS" panose="020B0603020202020204" pitchFamily="34" charset="0"/>
          </a:endParaRPr>
        </a:p>
      </dgm:t>
    </dgm:pt>
    <dgm:pt modelId="{7575687C-615C-DA4B-92E0-7B29942412B1}">
      <dgm:prSet phldrT="[Текст]"/>
      <dgm:spPr/>
      <dgm:t>
        <a:bodyPr/>
        <a:lstStyle/>
        <a:p>
          <a:r>
            <a:rPr lang="ru-RU" dirty="0">
              <a:solidFill>
                <a:srgbClr val="253957"/>
              </a:solidFill>
              <a:latin typeface="Trebuchet MS" panose="020B0603020202020204" pitchFamily="34" charset="0"/>
            </a:rPr>
            <a:t>Анализ</a:t>
          </a:r>
        </a:p>
      </dgm:t>
    </dgm:pt>
    <dgm:pt modelId="{245BB4DF-2191-1341-88B3-DD25280F8D25}" type="parTrans" cxnId="{5BF4DEF5-3BCA-7A4D-982E-424A6DD7A25F}">
      <dgm:prSet/>
      <dgm:spPr/>
      <dgm:t>
        <a:bodyPr/>
        <a:lstStyle/>
        <a:p>
          <a:endParaRPr lang="ru-RU">
            <a:solidFill>
              <a:srgbClr val="253957"/>
            </a:solidFill>
            <a:latin typeface="Trebuchet MS" panose="020B0603020202020204" pitchFamily="34" charset="0"/>
          </a:endParaRPr>
        </a:p>
      </dgm:t>
    </dgm:pt>
    <dgm:pt modelId="{1EE47185-B848-FA40-9B40-D11231A73EA9}" type="sibTrans" cxnId="{5BF4DEF5-3BCA-7A4D-982E-424A6DD7A25F}">
      <dgm:prSet/>
      <dgm:spPr>
        <a:solidFill>
          <a:schemeClr val="accent4">
            <a:lumMod val="75000"/>
          </a:schemeClr>
        </a:solidFill>
      </dgm:spPr>
      <dgm:t>
        <a:bodyPr/>
        <a:lstStyle/>
        <a:p>
          <a:endParaRPr lang="ru-RU">
            <a:solidFill>
              <a:srgbClr val="253957"/>
            </a:solidFill>
            <a:latin typeface="Trebuchet MS" panose="020B0603020202020204" pitchFamily="34" charset="0"/>
          </a:endParaRPr>
        </a:p>
      </dgm:t>
    </dgm:pt>
    <dgm:pt modelId="{077F0E1E-0EF4-8548-AFA4-51DAE90C9C69}">
      <dgm:prSet phldrT="[Текст]"/>
      <dgm:spPr/>
      <dgm:t>
        <a:bodyPr/>
        <a:lstStyle/>
        <a:p>
          <a:r>
            <a:rPr lang="ru-RU" dirty="0">
              <a:solidFill>
                <a:srgbClr val="253957"/>
              </a:solidFill>
              <a:latin typeface="Trebuchet MS" panose="020B0603020202020204" pitchFamily="34" charset="0"/>
            </a:rPr>
            <a:t>Отчетность</a:t>
          </a:r>
        </a:p>
      </dgm:t>
    </dgm:pt>
    <dgm:pt modelId="{DCB3836C-FCF3-AD4C-AD83-FA9B7E447457}" type="parTrans" cxnId="{CFA7EE67-45A9-074A-B3A9-2419AA1A0796}">
      <dgm:prSet/>
      <dgm:spPr/>
      <dgm:t>
        <a:bodyPr/>
        <a:lstStyle/>
        <a:p>
          <a:endParaRPr lang="ru-RU">
            <a:solidFill>
              <a:srgbClr val="253957"/>
            </a:solidFill>
            <a:latin typeface="Trebuchet MS" panose="020B0603020202020204" pitchFamily="34" charset="0"/>
          </a:endParaRPr>
        </a:p>
      </dgm:t>
    </dgm:pt>
    <dgm:pt modelId="{54F34EA5-1BCC-9846-A3FB-820A06F2C1A0}" type="sibTrans" cxnId="{CFA7EE67-45A9-074A-B3A9-2419AA1A0796}">
      <dgm:prSet/>
      <dgm:spPr>
        <a:solidFill>
          <a:schemeClr val="accent4">
            <a:lumMod val="75000"/>
          </a:schemeClr>
        </a:solidFill>
      </dgm:spPr>
      <dgm:t>
        <a:bodyPr/>
        <a:lstStyle/>
        <a:p>
          <a:endParaRPr lang="ru-RU">
            <a:solidFill>
              <a:srgbClr val="253957"/>
            </a:solidFill>
            <a:latin typeface="Trebuchet MS" panose="020B0603020202020204" pitchFamily="34" charset="0"/>
          </a:endParaRPr>
        </a:p>
      </dgm:t>
    </dgm:pt>
    <dgm:pt modelId="{AB32514E-7806-C748-B6B0-CA332A78D4B5}">
      <dgm:prSet phldrT="[Текст]"/>
      <dgm:spPr/>
      <dgm:t>
        <a:bodyPr/>
        <a:lstStyle/>
        <a:p>
          <a:r>
            <a:rPr lang="ru-RU" dirty="0">
              <a:solidFill>
                <a:srgbClr val="253957"/>
              </a:solidFill>
              <a:latin typeface="Trebuchet MS" panose="020B0603020202020204" pitchFamily="34" charset="0"/>
            </a:rPr>
            <a:t>Принимаем решение</a:t>
          </a:r>
        </a:p>
      </dgm:t>
    </dgm:pt>
    <dgm:pt modelId="{03507079-D41A-AB43-A812-BAED09B351F0}" type="parTrans" cxnId="{9F8CAB0E-A2DC-AD42-BF65-BFBD110B3BFF}">
      <dgm:prSet/>
      <dgm:spPr/>
      <dgm:t>
        <a:bodyPr/>
        <a:lstStyle/>
        <a:p>
          <a:endParaRPr lang="ru-RU">
            <a:solidFill>
              <a:srgbClr val="253957"/>
            </a:solidFill>
            <a:latin typeface="Trebuchet MS" panose="020B0603020202020204" pitchFamily="34" charset="0"/>
          </a:endParaRPr>
        </a:p>
      </dgm:t>
    </dgm:pt>
    <dgm:pt modelId="{071E119C-3EBE-EB48-89C3-9BB68BC6BE9A}" type="sibTrans" cxnId="{9F8CAB0E-A2DC-AD42-BF65-BFBD110B3BFF}">
      <dgm:prSet/>
      <dgm:spPr>
        <a:solidFill>
          <a:schemeClr val="accent4">
            <a:lumMod val="75000"/>
          </a:schemeClr>
        </a:solidFill>
      </dgm:spPr>
      <dgm:t>
        <a:bodyPr/>
        <a:lstStyle/>
        <a:p>
          <a:endParaRPr lang="ru-RU">
            <a:solidFill>
              <a:srgbClr val="253957"/>
            </a:solidFill>
            <a:latin typeface="Trebuchet MS" panose="020B0603020202020204" pitchFamily="34" charset="0"/>
          </a:endParaRPr>
        </a:p>
      </dgm:t>
    </dgm:pt>
    <dgm:pt modelId="{EAA53E14-513F-574D-BA46-3CBD327B0C7D}" type="pres">
      <dgm:prSet presAssocID="{E7BC26E7-DF1C-F040-A539-ABD99E0B1947}" presName="cycle" presStyleCnt="0">
        <dgm:presLayoutVars>
          <dgm:dir/>
          <dgm:resizeHandles val="exact"/>
        </dgm:presLayoutVars>
      </dgm:prSet>
      <dgm:spPr/>
    </dgm:pt>
    <dgm:pt modelId="{856DCDB2-AEDA-4842-BC52-72D99E80FC01}" type="pres">
      <dgm:prSet presAssocID="{5A130653-800D-6F4A-B170-7D1CAD75CCF9}" presName="dummy" presStyleCnt="0"/>
      <dgm:spPr/>
    </dgm:pt>
    <dgm:pt modelId="{97D0C1D8-4387-9540-A068-89559CFF5995}" type="pres">
      <dgm:prSet presAssocID="{5A130653-800D-6F4A-B170-7D1CAD75CCF9}" presName="node" presStyleLbl="revTx" presStyleIdx="0" presStyleCnt="5">
        <dgm:presLayoutVars>
          <dgm:bulletEnabled val="1"/>
        </dgm:presLayoutVars>
      </dgm:prSet>
      <dgm:spPr/>
    </dgm:pt>
    <dgm:pt modelId="{8ED39748-F4F0-004F-A844-5429C9267C0D}" type="pres">
      <dgm:prSet presAssocID="{86358C7A-FF3F-D34E-8B27-C831FBBA4E31}" presName="sibTrans" presStyleLbl="node1" presStyleIdx="0" presStyleCnt="5"/>
      <dgm:spPr/>
    </dgm:pt>
    <dgm:pt modelId="{818C8131-BD14-F543-8509-B87999737F41}" type="pres">
      <dgm:prSet presAssocID="{7575687C-615C-DA4B-92E0-7B29942412B1}" presName="dummy" presStyleCnt="0"/>
      <dgm:spPr/>
    </dgm:pt>
    <dgm:pt modelId="{76C45283-3BD7-8D46-A117-905F11B56538}" type="pres">
      <dgm:prSet presAssocID="{7575687C-615C-DA4B-92E0-7B29942412B1}" presName="node" presStyleLbl="revTx" presStyleIdx="1" presStyleCnt="5">
        <dgm:presLayoutVars>
          <dgm:bulletEnabled val="1"/>
        </dgm:presLayoutVars>
      </dgm:prSet>
      <dgm:spPr/>
    </dgm:pt>
    <dgm:pt modelId="{348A66A1-EB73-B045-8330-F2EEB03532AF}" type="pres">
      <dgm:prSet presAssocID="{1EE47185-B848-FA40-9B40-D11231A73EA9}" presName="sibTrans" presStyleLbl="node1" presStyleIdx="1" presStyleCnt="5"/>
      <dgm:spPr/>
    </dgm:pt>
    <dgm:pt modelId="{53C42BFD-CC64-914D-9D28-0381C024FC1C}" type="pres">
      <dgm:prSet presAssocID="{077F0E1E-0EF4-8548-AFA4-51DAE90C9C69}" presName="dummy" presStyleCnt="0"/>
      <dgm:spPr/>
    </dgm:pt>
    <dgm:pt modelId="{88E190C0-889B-6441-87DB-A19450815582}" type="pres">
      <dgm:prSet presAssocID="{077F0E1E-0EF4-8548-AFA4-51DAE90C9C69}" presName="node" presStyleLbl="revTx" presStyleIdx="2" presStyleCnt="5">
        <dgm:presLayoutVars>
          <dgm:bulletEnabled val="1"/>
        </dgm:presLayoutVars>
      </dgm:prSet>
      <dgm:spPr/>
    </dgm:pt>
    <dgm:pt modelId="{97725F4B-511C-334C-A362-DE486FE3426B}" type="pres">
      <dgm:prSet presAssocID="{54F34EA5-1BCC-9846-A3FB-820A06F2C1A0}" presName="sibTrans" presStyleLbl="node1" presStyleIdx="2" presStyleCnt="5"/>
      <dgm:spPr/>
    </dgm:pt>
    <dgm:pt modelId="{1EBCBA12-7998-DE49-B624-610A09FC6F8B}" type="pres">
      <dgm:prSet presAssocID="{AB32514E-7806-C748-B6B0-CA332A78D4B5}" presName="dummy" presStyleCnt="0"/>
      <dgm:spPr/>
    </dgm:pt>
    <dgm:pt modelId="{DDFEC4FB-259C-BA4C-AE70-53BAF1697027}" type="pres">
      <dgm:prSet presAssocID="{AB32514E-7806-C748-B6B0-CA332A78D4B5}" presName="node" presStyleLbl="revTx" presStyleIdx="3" presStyleCnt="5">
        <dgm:presLayoutVars>
          <dgm:bulletEnabled val="1"/>
        </dgm:presLayoutVars>
      </dgm:prSet>
      <dgm:spPr/>
    </dgm:pt>
    <dgm:pt modelId="{0E5CB7B7-CCA2-E24E-AFB3-BDBFB8DFBE69}" type="pres">
      <dgm:prSet presAssocID="{071E119C-3EBE-EB48-89C3-9BB68BC6BE9A}" presName="sibTrans" presStyleLbl="node1" presStyleIdx="3" presStyleCnt="5"/>
      <dgm:spPr/>
    </dgm:pt>
    <dgm:pt modelId="{591BC05E-B7C4-2A4C-8CFE-E277B0514655}" type="pres">
      <dgm:prSet presAssocID="{2FAF72CB-291C-DA4E-A9FF-7388C5683A0D}" presName="dummy" presStyleCnt="0"/>
      <dgm:spPr/>
    </dgm:pt>
    <dgm:pt modelId="{0B554009-C8D7-324B-B50D-9B19699142A0}" type="pres">
      <dgm:prSet presAssocID="{2FAF72CB-291C-DA4E-A9FF-7388C5683A0D}" presName="node" presStyleLbl="revTx" presStyleIdx="4" presStyleCnt="5">
        <dgm:presLayoutVars>
          <dgm:bulletEnabled val="1"/>
        </dgm:presLayoutVars>
      </dgm:prSet>
      <dgm:spPr/>
    </dgm:pt>
    <dgm:pt modelId="{136AC65A-C154-B248-B252-FC3DF5302016}" type="pres">
      <dgm:prSet presAssocID="{EC602206-E426-8941-85D8-459DEF63B9BD}" presName="sibTrans" presStyleLbl="node1" presStyleIdx="4" presStyleCnt="5"/>
      <dgm:spPr/>
    </dgm:pt>
  </dgm:ptLst>
  <dgm:cxnLst>
    <dgm:cxn modelId="{846EAE04-4133-0D43-A609-53758F415BF3}" srcId="{E7BC26E7-DF1C-F040-A539-ABD99E0B1947}" destId="{2FAF72CB-291C-DA4E-A9FF-7388C5683A0D}" srcOrd="4" destOrd="0" parTransId="{A44B7AC7-DF90-CE4E-AE02-7E96A0CF10B1}" sibTransId="{EC602206-E426-8941-85D8-459DEF63B9BD}"/>
    <dgm:cxn modelId="{5D69F205-7577-064D-8C9D-2403705CD521}" type="presOf" srcId="{2FAF72CB-291C-DA4E-A9FF-7388C5683A0D}" destId="{0B554009-C8D7-324B-B50D-9B19699142A0}" srcOrd="0" destOrd="0" presId="urn:microsoft.com/office/officeart/2005/8/layout/cycle1"/>
    <dgm:cxn modelId="{9F8CAB0E-A2DC-AD42-BF65-BFBD110B3BFF}" srcId="{E7BC26E7-DF1C-F040-A539-ABD99E0B1947}" destId="{AB32514E-7806-C748-B6B0-CA332A78D4B5}" srcOrd="3" destOrd="0" parTransId="{03507079-D41A-AB43-A812-BAED09B351F0}" sibTransId="{071E119C-3EBE-EB48-89C3-9BB68BC6BE9A}"/>
    <dgm:cxn modelId="{1F999C27-B3AE-354D-93DE-60A165F333A7}" type="presOf" srcId="{54F34EA5-1BCC-9846-A3FB-820A06F2C1A0}" destId="{97725F4B-511C-334C-A362-DE486FE3426B}" srcOrd="0" destOrd="0" presId="urn:microsoft.com/office/officeart/2005/8/layout/cycle1"/>
    <dgm:cxn modelId="{CFA7EE67-45A9-074A-B3A9-2419AA1A0796}" srcId="{E7BC26E7-DF1C-F040-A539-ABD99E0B1947}" destId="{077F0E1E-0EF4-8548-AFA4-51DAE90C9C69}" srcOrd="2" destOrd="0" parTransId="{DCB3836C-FCF3-AD4C-AD83-FA9B7E447457}" sibTransId="{54F34EA5-1BCC-9846-A3FB-820A06F2C1A0}"/>
    <dgm:cxn modelId="{70DB9E68-5085-144D-A0A7-35B9A4A002B6}" type="presOf" srcId="{1EE47185-B848-FA40-9B40-D11231A73EA9}" destId="{348A66A1-EB73-B045-8330-F2EEB03532AF}" srcOrd="0" destOrd="0" presId="urn:microsoft.com/office/officeart/2005/8/layout/cycle1"/>
    <dgm:cxn modelId="{519BAC7C-2EB4-E14E-9D40-04604D1C4EC1}" type="presOf" srcId="{E7BC26E7-DF1C-F040-A539-ABD99E0B1947}" destId="{EAA53E14-513F-574D-BA46-3CBD327B0C7D}" srcOrd="0" destOrd="0" presId="urn:microsoft.com/office/officeart/2005/8/layout/cycle1"/>
    <dgm:cxn modelId="{D7C9B085-A0EE-8148-A3D5-E402278DECEF}" srcId="{E7BC26E7-DF1C-F040-A539-ABD99E0B1947}" destId="{5A130653-800D-6F4A-B170-7D1CAD75CCF9}" srcOrd="0" destOrd="0" parTransId="{270C6E91-E164-4C4B-9332-5C0D6E145481}" sibTransId="{86358C7A-FF3F-D34E-8B27-C831FBBA4E31}"/>
    <dgm:cxn modelId="{87607EC3-B5E6-8F4E-8F62-23FC98802491}" type="presOf" srcId="{5A130653-800D-6F4A-B170-7D1CAD75CCF9}" destId="{97D0C1D8-4387-9540-A068-89559CFF5995}" srcOrd="0" destOrd="0" presId="urn:microsoft.com/office/officeart/2005/8/layout/cycle1"/>
    <dgm:cxn modelId="{FD075AC9-D650-624E-80D2-5EBD60AF938D}" type="presOf" srcId="{077F0E1E-0EF4-8548-AFA4-51DAE90C9C69}" destId="{88E190C0-889B-6441-87DB-A19450815582}" srcOrd="0" destOrd="0" presId="urn:microsoft.com/office/officeart/2005/8/layout/cycle1"/>
    <dgm:cxn modelId="{DAA627CA-00BD-6E4D-84F2-2157F70BD74A}" type="presOf" srcId="{EC602206-E426-8941-85D8-459DEF63B9BD}" destId="{136AC65A-C154-B248-B252-FC3DF5302016}" srcOrd="0" destOrd="0" presId="urn:microsoft.com/office/officeart/2005/8/layout/cycle1"/>
    <dgm:cxn modelId="{F29556CB-8721-0C45-A793-4718B6E32D89}" type="presOf" srcId="{AB32514E-7806-C748-B6B0-CA332A78D4B5}" destId="{DDFEC4FB-259C-BA4C-AE70-53BAF1697027}" srcOrd="0" destOrd="0" presId="urn:microsoft.com/office/officeart/2005/8/layout/cycle1"/>
    <dgm:cxn modelId="{DE6087DA-536D-AD42-929A-B8368D54CB7F}" type="presOf" srcId="{86358C7A-FF3F-D34E-8B27-C831FBBA4E31}" destId="{8ED39748-F4F0-004F-A844-5429C9267C0D}" srcOrd="0" destOrd="0" presId="urn:microsoft.com/office/officeart/2005/8/layout/cycle1"/>
    <dgm:cxn modelId="{8D3E1AE4-A84C-1640-BCFD-0AC9DAC244C6}" type="presOf" srcId="{071E119C-3EBE-EB48-89C3-9BB68BC6BE9A}" destId="{0E5CB7B7-CCA2-E24E-AFB3-BDBFB8DFBE69}" srcOrd="0" destOrd="0" presId="urn:microsoft.com/office/officeart/2005/8/layout/cycle1"/>
    <dgm:cxn modelId="{544C60EC-87B3-644C-B4B9-8D53E10A1864}" type="presOf" srcId="{7575687C-615C-DA4B-92E0-7B29942412B1}" destId="{76C45283-3BD7-8D46-A117-905F11B56538}" srcOrd="0" destOrd="0" presId="urn:microsoft.com/office/officeart/2005/8/layout/cycle1"/>
    <dgm:cxn modelId="{5BF4DEF5-3BCA-7A4D-982E-424A6DD7A25F}" srcId="{E7BC26E7-DF1C-F040-A539-ABD99E0B1947}" destId="{7575687C-615C-DA4B-92E0-7B29942412B1}" srcOrd="1" destOrd="0" parTransId="{245BB4DF-2191-1341-88B3-DD25280F8D25}" sibTransId="{1EE47185-B848-FA40-9B40-D11231A73EA9}"/>
    <dgm:cxn modelId="{BBAA7AC1-F6D9-C24E-8C02-FC7B84A0426F}" type="presParOf" srcId="{EAA53E14-513F-574D-BA46-3CBD327B0C7D}" destId="{856DCDB2-AEDA-4842-BC52-72D99E80FC01}" srcOrd="0" destOrd="0" presId="urn:microsoft.com/office/officeart/2005/8/layout/cycle1"/>
    <dgm:cxn modelId="{9A3D2B3E-E45B-364C-BEA2-12E52CA57E83}" type="presParOf" srcId="{EAA53E14-513F-574D-BA46-3CBD327B0C7D}" destId="{97D0C1D8-4387-9540-A068-89559CFF5995}" srcOrd="1" destOrd="0" presId="urn:microsoft.com/office/officeart/2005/8/layout/cycle1"/>
    <dgm:cxn modelId="{C0648282-868D-8F43-A1E1-921E6A16B9F9}" type="presParOf" srcId="{EAA53E14-513F-574D-BA46-3CBD327B0C7D}" destId="{8ED39748-F4F0-004F-A844-5429C9267C0D}" srcOrd="2" destOrd="0" presId="urn:microsoft.com/office/officeart/2005/8/layout/cycle1"/>
    <dgm:cxn modelId="{FBD8E880-5642-2548-9F16-811FFA84542C}" type="presParOf" srcId="{EAA53E14-513F-574D-BA46-3CBD327B0C7D}" destId="{818C8131-BD14-F543-8509-B87999737F41}" srcOrd="3" destOrd="0" presId="urn:microsoft.com/office/officeart/2005/8/layout/cycle1"/>
    <dgm:cxn modelId="{B2DE2444-293E-1043-9B68-87CA3BECBEF2}" type="presParOf" srcId="{EAA53E14-513F-574D-BA46-3CBD327B0C7D}" destId="{76C45283-3BD7-8D46-A117-905F11B56538}" srcOrd="4" destOrd="0" presId="urn:microsoft.com/office/officeart/2005/8/layout/cycle1"/>
    <dgm:cxn modelId="{983ADD98-AAD6-5B44-879F-53CE2D498150}" type="presParOf" srcId="{EAA53E14-513F-574D-BA46-3CBD327B0C7D}" destId="{348A66A1-EB73-B045-8330-F2EEB03532AF}" srcOrd="5" destOrd="0" presId="urn:microsoft.com/office/officeart/2005/8/layout/cycle1"/>
    <dgm:cxn modelId="{CE90EC77-C54E-FE41-8335-F988A97375C5}" type="presParOf" srcId="{EAA53E14-513F-574D-BA46-3CBD327B0C7D}" destId="{53C42BFD-CC64-914D-9D28-0381C024FC1C}" srcOrd="6" destOrd="0" presId="urn:microsoft.com/office/officeart/2005/8/layout/cycle1"/>
    <dgm:cxn modelId="{E7436CFE-86B2-A34F-A8FB-9B22472CB670}" type="presParOf" srcId="{EAA53E14-513F-574D-BA46-3CBD327B0C7D}" destId="{88E190C0-889B-6441-87DB-A19450815582}" srcOrd="7" destOrd="0" presId="urn:microsoft.com/office/officeart/2005/8/layout/cycle1"/>
    <dgm:cxn modelId="{8B43B28E-24DD-1A4B-B4AA-EC61D8B5D915}" type="presParOf" srcId="{EAA53E14-513F-574D-BA46-3CBD327B0C7D}" destId="{97725F4B-511C-334C-A362-DE486FE3426B}" srcOrd="8" destOrd="0" presId="urn:microsoft.com/office/officeart/2005/8/layout/cycle1"/>
    <dgm:cxn modelId="{2A082D4C-89AC-A34C-9E48-E335AAABCBB0}" type="presParOf" srcId="{EAA53E14-513F-574D-BA46-3CBD327B0C7D}" destId="{1EBCBA12-7998-DE49-B624-610A09FC6F8B}" srcOrd="9" destOrd="0" presId="urn:microsoft.com/office/officeart/2005/8/layout/cycle1"/>
    <dgm:cxn modelId="{E112AF93-FEDF-E94F-A580-A85537E25642}" type="presParOf" srcId="{EAA53E14-513F-574D-BA46-3CBD327B0C7D}" destId="{DDFEC4FB-259C-BA4C-AE70-53BAF1697027}" srcOrd="10" destOrd="0" presId="urn:microsoft.com/office/officeart/2005/8/layout/cycle1"/>
    <dgm:cxn modelId="{6101F1D5-62C0-0B44-9982-0784C6EF0F13}" type="presParOf" srcId="{EAA53E14-513F-574D-BA46-3CBD327B0C7D}" destId="{0E5CB7B7-CCA2-E24E-AFB3-BDBFB8DFBE69}" srcOrd="11" destOrd="0" presId="urn:microsoft.com/office/officeart/2005/8/layout/cycle1"/>
    <dgm:cxn modelId="{F2C75A36-0B33-9641-97F0-CBB5DD417360}" type="presParOf" srcId="{EAA53E14-513F-574D-BA46-3CBD327B0C7D}" destId="{591BC05E-B7C4-2A4C-8CFE-E277B0514655}" srcOrd="12" destOrd="0" presId="urn:microsoft.com/office/officeart/2005/8/layout/cycle1"/>
    <dgm:cxn modelId="{C56A918F-0498-D940-B78A-F9DD1489C1CD}" type="presParOf" srcId="{EAA53E14-513F-574D-BA46-3CBD327B0C7D}" destId="{0B554009-C8D7-324B-B50D-9B19699142A0}" srcOrd="13" destOrd="0" presId="urn:microsoft.com/office/officeart/2005/8/layout/cycle1"/>
    <dgm:cxn modelId="{A108E69C-30AC-F549-95B6-6CF29E71C38C}" type="presParOf" srcId="{EAA53E14-513F-574D-BA46-3CBD327B0C7D}" destId="{136AC65A-C154-B248-B252-FC3DF5302016}" srcOrd="14" destOrd="0" presId="urn:microsoft.com/office/officeart/2005/8/layout/cycle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3287B0E-45DA-4C6E-ADAC-F7506C6B60C8}" type="doc">
      <dgm:prSet loTypeId="urn:microsoft.com/office/officeart/2005/8/layout/radial6" loCatId="cycle" qsTypeId="urn:microsoft.com/office/officeart/2005/8/quickstyle/simple5" qsCatId="simple" csTypeId="urn:microsoft.com/office/officeart/2005/8/colors/accent4_3" csCatId="accent4" phldr="1"/>
      <dgm:spPr/>
      <dgm:t>
        <a:bodyPr/>
        <a:lstStyle/>
        <a:p>
          <a:endParaRPr lang="ru-RU"/>
        </a:p>
      </dgm:t>
    </dgm:pt>
    <dgm:pt modelId="{E7404D0F-CB1E-4CC6-8B6A-03F9F6BB6E6B}">
      <dgm:prSet phldrT="[Текст]" custT="1"/>
      <dgm:spPr/>
      <dgm:t>
        <a:bodyPr/>
        <a:lstStyle/>
        <a:p>
          <a:r>
            <a:rPr lang="en-US" sz="3600" dirty="0">
              <a:latin typeface="Trebuchet MS" panose="020B0603020202020204" pitchFamily="34" charset="0"/>
            </a:rPr>
            <a:t>AI B2C </a:t>
          </a:r>
          <a:r>
            <a:rPr lang="ru-RU" sz="3600" dirty="0">
              <a:latin typeface="Trebuchet MS" panose="020B0603020202020204" pitchFamily="34" charset="0"/>
            </a:rPr>
            <a:t>Маркетинг</a:t>
          </a:r>
        </a:p>
      </dgm:t>
    </dgm:pt>
    <dgm:pt modelId="{3651C2CB-EF55-4BA8-9B7F-6CCE47C29E08}" type="parTrans" cxnId="{503EA95A-F14B-4BC1-B09C-91DB428DE766}">
      <dgm:prSet/>
      <dgm:spPr/>
      <dgm:t>
        <a:bodyPr/>
        <a:lstStyle/>
        <a:p>
          <a:endParaRPr lang="ru-RU" sz="2800">
            <a:latin typeface="Trebuchet MS" panose="020B0603020202020204" pitchFamily="34" charset="0"/>
          </a:endParaRPr>
        </a:p>
      </dgm:t>
    </dgm:pt>
    <dgm:pt modelId="{6E5B6D99-4196-4D13-99E2-9B93262DD00E}" type="sibTrans" cxnId="{503EA95A-F14B-4BC1-B09C-91DB428DE766}">
      <dgm:prSet/>
      <dgm:spPr/>
      <dgm:t>
        <a:bodyPr/>
        <a:lstStyle/>
        <a:p>
          <a:endParaRPr lang="ru-RU" sz="2800">
            <a:latin typeface="Trebuchet MS" panose="020B0603020202020204" pitchFamily="34" charset="0"/>
          </a:endParaRPr>
        </a:p>
      </dgm:t>
    </dgm:pt>
    <dgm:pt modelId="{C0021A94-B689-4E78-AC24-231E316226B8}">
      <dgm:prSet phldrT="[Текст]" custT="1"/>
      <dgm:spPr/>
      <dgm:t>
        <a:bodyPr/>
        <a:lstStyle/>
        <a:p>
          <a:r>
            <a:rPr lang="en-US" sz="2000" dirty="0">
              <a:latin typeface="Trebuchet MS" panose="020B0603020202020204" pitchFamily="34" charset="0"/>
            </a:rPr>
            <a:t>Targeting ADS</a:t>
          </a:r>
          <a:endParaRPr lang="ru-RU" sz="2000" dirty="0">
            <a:latin typeface="Trebuchet MS" panose="020B0603020202020204" pitchFamily="34" charset="0"/>
          </a:endParaRPr>
        </a:p>
      </dgm:t>
    </dgm:pt>
    <dgm:pt modelId="{E0FDADC9-E490-4659-99A0-9E6E43481A24}" type="parTrans" cxnId="{D9378562-1F7F-47E9-A421-AECB892E9E72}">
      <dgm:prSet/>
      <dgm:spPr/>
      <dgm:t>
        <a:bodyPr/>
        <a:lstStyle/>
        <a:p>
          <a:endParaRPr lang="ru-RU" sz="2800">
            <a:latin typeface="Trebuchet MS" panose="020B0603020202020204" pitchFamily="34" charset="0"/>
          </a:endParaRPr>
        </a:p>
      </dgm:t>
    </dgm:pt>
    <dgm:pt modelId="{62AF7B5E-3630-40D3-9538-6331A638A9A0}" type="sibTrans" cxnId="{D9378562-1F7F-47E9-A421-AECB892E9E72}">
      <dgm:prSet/>
      <dgm:spPr/>
      <dgm:t>
        <a:bodyPr/>
        <a:lstStyle/>
        <a:p>
          <a:endParaRPr lang="ru-RU" sz="2800">
            <a:latin typeface="Trebuchet MS" panose="020B0603020202020204" pitchFamily="34" charset="0"/>
          </a:endParaRPr>
        </a:p>
      </dgm:t>
    </dgm:pt>
    <dgm:pt modelId="{746B8334-7DAE-4F8A-B6D1-DD7C50F763D9}">
      <dgm:prSet phldrT="[Текст]" custT="1"/>
      <dgm:spPr/>
      <dgm:t>
        <a:bodyPr/>
        <a:lstStyle/>
        <a:p>
          <a:r>
            <a:rPr lang="en-US" sz="2000" dirty="0">
              <a:latin typeface="Trebuchet MS" panose="020B0603020202020204" pitchFamily="34" charset="0"/>
            </a:rPr>
            <a:t>Retargeting</a:t>
          </a:r>
          <a:endParaRPr lang="ru-RU" sz="2000" dirty="0">
            <a:latin typeface="Trebuchet MS" panose="020B0603020202020204" pitchFamily="34" charset="0"/>
          </a:endParaRPr>
        </a:p>
      </dgm:t>
    </dgm:pt>
    <dgm:pt modelId="{17946BAB-8E30-4636-A1ED-8360BE59A731}" type="parTrans" cxnId="{6FB35ECB-DFD4-4CA7-9C6A-407A303ED9CF}">
      <dgm:prSet/>
      <dgm:spPr/>
      <dgm:t>
        <a:bodyPr/>
        <a:lstStyle/>
        <a:p>
          <a:endParaRPr lang="ru-RU" sz="2800">
            <a:latin typeface="Trebuchet MS" panose="020B0603020202020204" pitchFamily="34" charset="0"/>
          </a:endParaRPr>
        </a:p>
      </dgm:t>
    </dgm:pt>
    <dgm:pt modelId="{31D30268-F274-43A1-900A-A012EA7B194D}" type="sibTrans" cxnId="{6FB35ECB-DFD4-4CA7-9C6A-407A303ED9CF}">
      <dgm:prSet/>
      <dgm:spPr/>
      <dgm:t>
        <a:bodyPr/>
        <a:lstStyle/>
        <a:p>
          <a:endParaRPr lang="ru-RU" sz="2800">
            <a:latin typeface="Trebuchet MS" panose="020B0603020202020204" pitchFamily="34" charset="0"/>
          </a:endParaRPr>
        </a:p>
      </dgm:t>
    </dgm:pt>
    <dgm:pt modelId="{39A53870-B6BD-4735-8536-AEF3BB0D95D3}">
      <dgm:prSet phldrT="[Текст]" custT="1"/>
      <dgm:spPr/>
      <dgm:t>
        <a:bodyPr/>
        <a:lstStyle/>
        <a:p>
          <a:r>
            <a:rPr lang="en-US" sz="2000" dirty="0">
              <a:latin typeface="Trebuchet MS" panose="020B0603020202020204" pitchFamily="34" charset="0"/>
            </a:rPr>
            <a:t>Propensity modeling</a:t>
          </a:r>
          <a:endParaRPr lang="ru-RU" sz="2000" dirty="0">
            <a:latin typeface="Trebuchet MS" panose="020B0603020202020204" pitchFamily="34" charset="0"/>
          </a:endParaRPr>
        </a:p>
      </dgm:t>
    </dgm:pt>
    <dgm:pt modelId="{252055BA-F506-43DD-8571-E0E62CC95CB5}" type="parTrans" cxnId="{3AA3404D-5374-420E-AAC2-5BB2D94EAF9A}">
      <dgm:prSet/>
      <dgm:spPr/>
      <dgm:t>
        <a:bodyPr/>
        <a:lstStyle/>
        <a:p>
          <a:endParaRPr lang="ru-RU" sz="2800">
            <a:latin typeface="Trebuchet MS" panose="020B0603020202020204" pitchFamily="34" charset="0"/>
          </a:endParaRPr>
        </a:p>
      </dgm:t>
    </dgm:pt>
    <dgm:pt modelId="{22076CBA-B601-4ACE-A153-86F24F1E4E66}" type="sibTrans" cxnId="{3AA3404D-5374-420E-AAC2-5BB2D94EAF9A}">
      <dgm:prSet/>
      <dgm:spPr/>
      <dgm:t>
        <a:bodyPr/>
        <a:lstStyle/>
        <a:p>
          <a:endParaRPr lang="ru-RU" sz="2800">
            <a:latin typeface="Trebuchet MS" panose="020B0603020202020204" pitchFamily="34" charset="0"/>
          </a:endParaRPr>
        </a:p>
      </dgm:t>
    </dgm:pt>
    <dgm:pt modelId="{C360E550-EE9C-4BA6-B264-0E1BFEBCEBE5}">
      <dgm:prSet phldrT="[Текст]" custT="1"/>
      <dgm:spPr/>
      <dgm:t>
        <a:bodyPr/>
        <a:lstStyle/>
        <a:p>
          <a:r>
            <a:rPr lang="en-US" sz="2000" dirty="0">
              <a:latin typeface="Trebuchet MS" panose="020B0603020202020204" pitchFamily="34" charset="0"/>
            </a:rPr>
            <a:t>Chatbots</a:t>
          </a:r>
          <a:endParaRPr lang="ru-RU" sz="2000" dirty="0">
            <a:latin typeface="Trebuchet MS" panose="020B0603020202020204" pitchFamily="34" charset="0"/>
          </a:endParaRPr>
        </a:p>
      </dgm:t>
    </dgm:pt>
    <dgm:pt modelId="{BC7C2D11-1723-4017-8F6E-CC2BAA075065}" type="parTrans" cxnId="{B3E59BDF-088E-42E6-9AB5-9F7641589D2A}">
      <dgm:prSet/>
      <dgm:spPr/>
      <dgm:t>
        <a:bodyPr/>
        <a:lstStyle/>
        <a:p>
          <a:endParaRPr lang="ru-RU" sz="2800">
            <a:latin typeface="Trebuchet MS" panose="020B0603020202020204" pitchFamily="34" charset="0"/>
          </a:endParaRPr>
        </a:p>
      </dgm:t>
    </dgm:pt>
    <dgm:pt modelId="{23382A11-39D7-494A-82A2-93C48F9A5C0D}" type="sibTrans" cxnId="{B3E59BDF-088E-42E6-9AB5-9F7641589D2A}">
      <dgm:prSet/>
      <dgm:spPr/>
      <dgm:t>
        <a:bodyPr/>
        <a:lstStyle/>
        <a:p>
          <a:endParaRPr lang="ru-RU" sz="2800">
            <a:latin typeface="Trebuchet MS" panose="020B0603020202020204" pitchFamily="34" charset="0"/>
          </a:endParaRPr>
        </a:p>
      </dgm:t>
    </dgm:pt>
    <dgm:pt modelId="{F82C6E62-4DD0-43FB-A24F-F33BC716F2BF}">
      <dgm:prSet phldrT="[Текст]" custT="1"/>
      <dgm:spPr/>
      <dgm:t>
        <a:bodyPr/>
        <a:lstStyle/>
        <a:p>
          <a:r>
            <a:rPr lang="en-US" sz="2000" dirty="0">
              <a:latin typeface="Trebuchet MS" panose="020B0603020202020204" pitchFamily="34" charset="0"/>
            </a:rPr>
            <a:t>Content Curation</a:t>
          </a:r>
          <a:endParaRPr lang="ru-RU" sz="2000" dirty="0">
            <a:latin typeface="Trebuchet MS" panose="020B0603020202020204" pitchFamily="34" charset="0"/>
          </a:endParaRPr>
        </a:p>
      </dgm:t>
    </dgm:pt>
    <dgm:pt modelId="{7151F857-E8D5-4A9E-88D1-E91935564B74}" type="parTrans" cxnId="{9C8BCD55-76B9-43AD-8E98-4F0250491C1C}">
      <dgm:prSet/>
      <dgm:spPr/>
      <dgm:t>
        <a:bodyPr/>
        <a:lstStyle/>
        <a:p>
          <a:endParaRPr lang="ru-RU" sz="2800">
            <a:latin typeface="Trebuchet MS" panose="020B0603020202020204" pitchFamily="34" charset="0"/>
          </a:endParaRPr>
        </a:p>
      </dgm:t>
    </dgm:pt>
    <dgm:pt modelId="{6D6B156A-2D6B-475E-9EDA-4866C8CCAC3E}" type="sibTrans" cxnId="{9C8BCD55-76B9-43AD-8E98-4F0250491C1C}">
      <dgm:prSet/>
      <dgm:spPr/>
      <dgm:t>
        <a:bodyPr/>
        <a:lstStyle/>
        <a:p>
          <a:endParaRPr lang="ru-RU" sz="2800">
            <a:latin typeface="Trebuchet MS" panose="020B0603020202020204" pitchFamily="34" charset="0"/>
          </a:endParaRPr>
        </a:p>
      </dgm:t>
    </dgm:pt>
    <dgm:pt modelId="{FB6E3667-B6CB-4FC3-BE08-DBD84B4A8AFC}">
      <dgm:prSet phldrT="[Текст]" custT="1"/>
      <dgm:spPr/>
      <dgm:t>
        <a:bodyPr/>
        <a:lstStyle/>
        <a:p>
          <a:r>
            <a:rPr lang="en-US" sz="2000" dirty="0">
              <a:latin typeface="Trebuchet MS" panose="020B0603020202020204" pitchFamily="34" charset="0"/>
            </a:rPr>
            <a:t>Marketing Automation</a:t>
          </a:r>
          <a:endParaRPr lang="ru-RU" sz="2000" dirty="0">
            <a:latin typeface="Trebuchet MS" panose="020B0603020202020204" pitchFamily="34" charset="0"/>
          </a:endParaRPr>
        </a:p>
      </dgm:t>
    </dgm:pt>
    <dgm:pt modelId="{94311F68-5277-40A8-9842-6D9C98A75A0B}" type="parTrans" cxnId="{71D99FE1-7416-41D3-85CF-1FDECC911ED2}">
      <dgm:prSet/>
      <dgm:spPr/>
      <dgm:t>
        <a:bodyPr/>
        <a:lstStyle/>
        <a:p>
          <a:endParaRPr lang="ru-RU" sz="2800">
            <a:latin typeface="Trebuchet MS" panose="020B0603020202020204" pitchFamily="34" charset="0"/>
          </a:endParaRPr>
        </a:p>
      </dgm:t>
    </dgm:pt>
    <dgm:pt modelId="{5284489A-0E1A-4E44-A5FC-0E75C3F94EB6}" type="sibTrans" cxnId="{71D99FE1-7416-41D3-85CF-1FDECC911ED2}">
      <dgm:prSet/>
      <dgm:spPr/>
      <dgm:t>
        <a:bodyPr/>
        <a:lstStyle/>
        <a:p>
          <a:endParaRPr lang="ru-RU" sz="2800">
            <a:latin typeface="Trebuchet MS" panose="020B0603020202020204" pitchFamily="34" charset="0"/>
          </a:endParaRPr>
        </a:p>
      </dgm:t>
    </dgm:pt>
    <dgm:pt modelId="{9E015254-5257-4650-8F61-18504F3625E0}">
      <dgm:prSet phldrT="[Текст]" custT="1"/>
      <dgm:spPr/>
      <dgm:t>
        <a:bodyPr/>
        <a:lstStyle/>
        <a:p>
          <a:r>
            <a:rPr lang="en-US" sz="2000" dirty="0">
              <a:latin typeface="Trebuchet MS" panose="020B0603020202020204" pitchFamily="34" charset="0"/>
            </a:rPr>
            <a:t>Dynamic pricing</a:t>
          </a:r>
          <a:endParaRPr lang="ru-RU" sz="2000" dirty="0">
            <a:latin typeface="Trebuchet MS" panose="020B0603020202020204" pitchFamily="34" charset="0"/>
          </a:endParaRPr>
        </a:p>
      </dgm:t>
    </dgm:pt>
    <dgm:pt modelId="{AC92232A-B32C-4071-9507-BAAC0446E139}" type="parTrans" cxnId="{51C93C0A-0759-41DD-96EA-AE18B7DDA73A}">
      <dgm:prSet/>
      <dgm:spPr/>
      <dgm:t>
        <a:bodyPr/>
        <a:lstStyle/>
        <a:p>
          <a:endParaRPr lang="ru-RU" sz="2800">
            <a:latin typeface="Trebuchet MS" panose="020B0603020202020204" pitchFamily="34" charset="0"/>
          </a:endParaRPr>
        </a:p>
      </dgm:t>
    </dgm:pt>
    <dgm:pt modelId="{F971A87B-7B06-4F2D-A66D-60E2C6DC31A8}" type="sibTrans" cxnId="{51C93C0A-0759-41DD-96EA-AE18B7DDA73A}">
      <dgm:prSet/>
      <dgm:spPr/>
      <dgm:t>
        <a:bodyPr/>
        <a:lstStyle/>
        <a:p>
          <a:endParaRPr lang="ru-RU" sz="2800">
            <a:latin typeface="Trebuchet MS" panose="020B0603020202020204" pitchFamily="34" charset="0"/>
          </a:endParaRPr>
        </a:p>
      </dgm:t>
    </dgm:pt>
    <dgm:pt modelId="{50B5D2B5-D179-432D-8337-72D20C8E124E}">
      <dgm:prSet phldrT="[Текст]" custT="1"/>
      <dgm:spPr/>
      <dgm:t>
        <a:bodyPr/>
        <a:lstStyle/>
        <a:p>
          <a:r>
            <a:rPr lang="en-US" sz="2000" dirty="0">
              <a:latin typeface="Trebuchet MS" panose="020B0603020202020204" pitchFamily="34" charset="0"/>
            </a:rPr>
            <a:t>Predictive customer service</a:t>
          </a:r>
          <a:endParaRPr lang="ru-RU" sz="2000" dirty="0">
            <a:latin typeface="Trebuchet MS" panose="020B0603020202020204" pitchFamily="34" charset="0"/>
          </a:endParaRPr>
        </a:p>
      </dgm:t>
    </dgm:pt>
    <dgm:pt modelId="{4819C2D1-48D8-4C44-95DA-2BDA5ABAC34B}" type="parTrans" cxnId="{48572A80-E7DD-4C5A-BD1B-2FC59C1C95A7}">
      <dgm:prSet/>
      <dgm:spPr/>
      <dgm:t>
        <a:bodyPr/>
        <a:lstStyle/>
        <a:p>
          <a:endParaRPr lang="ru-RU" sz="2800">
            <a:latin typeface="Trebuchet MS" panose="020B0603020202020204" pitchFamily="34" charset="0"/>
          </a:endParaRPr>
        </a:p>
      </dgm:t>
    </dgm:pt>
    <dgm:pt modelId="{C8E83CE5-618F-473F-8DB9-98E7C79B5401}" type="sibTrans" cxnId="{48572A80-E7DD-4C5A-BD1B-2FC59C1C95A7}">
      <dgm:prSet/>
      <dgm:spPr/>
      <dgm:t>
        <a:bodyPr/>
        <a:lstStyle/>
        <a:p>
          <a:endParaRPr lang="ru-RU" sz="2800">
            <a:latin typeface="Trebuchet MS" panose="020B0603020202020204" pitchFamily="34" charset="0"/>
          </a:endParaRPr>
        </a:p>
      </dgm:t>
    </dgm:pt>
    <dgm:pt modelId="{530189BF-8C97-4F68-A5CC-2A118DC370B3}">
      <dgm:prSet phldrT="[Текст]" custT="1"/>
      <dgm:spPr/>
      <dgm:t>
        <a:bodyPr/>
        <a:lstStyle/>
        <a:p>
          <a:r>
            <a:rPr lang="en-US" sz="2000" dirty="0">
              <a:latin typeface="Trebuchet MS" panose="020B0603020202020204" pitchFamily="34" charset="0"/>
            </a:rPr>
            <a:t>Content generation</a:t>
          </a:r>
          <a:endParaRPr lang="ru-RU" sz="2000" dirty="0">
            <a:latin typeface="Trebuchet MS" panose="020B0603020202020204" pitchFamily="34" charset="0"/>
          </a:endParaRPr>
        </a:p>
      </dgm:t>
    </dgm:pt>
    <dgm:pt modelId="{09372951-57DF-4EB5-96B1-515529B2160B}" type="parTrans" cxnId="{52FEB6A5-896C-4DA5-BCA3-BD7D01EC5C81}">
      <dgm:prSet/>
      <dgm:spPr/>
      <dgm:t>
        <a:bodyPr/>
        <a:lstStyle/>
        <a:p>
          <a:endParaRPr lang="ru-RU" sz="2800">
            <a:latin typeface="Trebuchet MS" panose="020B0603020202020204" pitchFamily="34" charset="0"/>
          </a:endParaRPr>
        </a:p>
      </dgm:t>
    </dgm:pt>
    <dgm:pt modelId="{08F0244C-1838-4EBE-83C5-CD5764676292}" type="sibTrans" cxnId="{52FEB6A5-896C-4DA5-BCA3-BD7D01EC5C81}">
      <dgm:prSet/>
      <dgm:spPr/>
      <dgm:t>
        <a:bodyPr/>
        <a:lstStyle/>
        <a:p>
          <a:endParaRPr lang="ru-RU" sz="2800">
            <a:latin typeface="Trebuchet MS" panose="020B0603020202020204" pitchFamily="34" charset="0"/>
          </a:endParaRPr>
        </a:p>
      </dgm:t>
    </dgm:pt>
    <dgm:pt modelId="{64AB232A-73BC-4757-866D-0327A07EAE4B}" type="pres">
      <dgm:prSet presAssocID="{53287B0E-45DA-4C6E-ADAC-F7506C6B60C8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9CD526E-5328-4702-8537-6F7A1F17AEDB}" type="pres">
      <dgm:prSet presAssocID="{E7404D0F-CB1E-4CC6-8B6A-03F9F6BB6E6B}" presName="centerShape" presStyleLbl="node0" presStyleIdx="0" presStyleCnt="1" custScaleX="178026" custScaleY="148297"/>
      <dgm:spPr/>
    </dgm:pt>
    <dgm:pt modelId="{2BBF7DBA-8826-437F-8DE4-4DC017EA719B}" type="pres">
      <dgm:prSet presAssocID="{C0021A94-B689-4E78-AC24-231E316226B8}" presName="node" presStyleLbl="node1" presStyleIdx="0" presStyleCnt="9" custScaleX="134018">
        <dgm:presLayoutVars>
          <dgm:bulletEnabled val="1"/>
        </dgm:presLayoutVars>
      </dgm:prSet>
      <dgm:spPr/>
    </dgm:pt>
    <dgm:pt modelId="{2FDD627C-494B-47A1-99B6-4D3AA718ABDE}" type="pres">
      <dgm:prSet presAssocID="{C0021A94-B689-4E78-AC24-231E316226B8}" presName="dummy" presStyleCnt="0"/>
      <dgm:spPr/>
    </dgm:pt>
    <dgm:pt modelId="{A70FC60B-B802-4BEC-9595-B82A58396299}" type="pres">
      <dgm:prSet presAssocID="{62AF7B5E-3630-40D3-9538-6331A638A9A0}" presName="sibTrans" presStyleLbl="sibTrans2D1" presStyleIdx="0" presStyleCnt="9"/>
      <dgm:spPr/>
    </dgm:pt>
    <dgm:pt modelId="{04D85743-CB1D-434F-A64C-94F60216855A}" type="pres">
      <dgm:prSet presAssocID="{746B8334-7DAE-4F8A-B6D1-DD7C50F763D9}" presName="node" presStyleLbl="node1" presStyleIdx="1" presStyleCnt="9" custScaleX="187742">
        <dgm:presLayoutVars>
          <dgm:bulletEnabled val="1"/>
        </dgm:presLayoutVars>
      </dgm:prSet>
      <dgm:spPr/>
    </dgm:pt>
    <dgm:pt modelId="{7A199FCC-400D-4747-8AF8-417D6C6D3454}" type="pres">
      <dgm:prSet presAssocID="{746B8334-7DAE-4F8A-B6D1-DD7C50F763D9}" presName="dummy" presStyleCnt="0"/>
      <dgm:spPr/>
    </dgm:pt>
    <dgm:pt modelId="{E8E56BC3-669E-432D-BADB-BA3581C21981}" type="pres">
      <dgm:prSet presAssocID="{31D30268-F274-43A1-900A-A012EA7B194D}" presName="sibTrans" presStyleLbl="sibTrans2D1" presStyleIdx="1" presStyleCnt="9"/>
      <dgm:spPr/>
    </dgm:pt>
    <dgm:pt modelId="{3067123D-018E-4FC9-A083-7B6B706272A9}" type="pres">
      <dgm:prSet presAssocID="{39A53870-B6BD-4735-8536-AEF3BB0D95D3}" presName="node" presStyleLbl="node1" presStyleIdx="2" presStyleCnt="9" custScaleX="188096">
        <dgm:presLayoutVars>
          <dgm:bulletEnabled val="1"/>
        </dgm:presLayoutVars>
      </dgm:prSet>
      <dgm:spPr/>
    </dgm:pt>
    <dgm:pt modelId="{0EC1C517-C3CF-4F4A-8D39-798122B13402}" type="pres">
      <dgm:prSet presAssocID="{39A53870-B6BD-4735-8536-AEF3BB0D95D3}" presName="dummy" presStyleCnt="0"/>
      <dgm:spPr/>
    </dgm:pt>
    <dgm:pt modelId="{A9096AE7-82BC-4BDA-980E-DAB435A428CE}" type="pres">
      <dgm:prSet presAssocID="{22076CBA-B601-4ACE-A153-86F24F1E4E66}" presName="sibTrans" presStyleLbl="sibTrans2D1" presStyleIdx="2" presStyleCnt="9"/>
      <dgm:spPr/>
    </dgm:pt>
    <dgm:pt modelId="{97DD4CB0-5AA0-4168-B8B1-C69BD5F3D175}" type="pres">
      <dgm:prSet presAssocID="{C360E550-EE9C-4BA6-B264-0E1BFEBCEBE5}" presName="node" presStyleLbl="node1" presStyleIdx="3" presStyleCnt="9" custScaleX="152463">
        <dgm:presLayoutVars>
          <dgm:bulletEnabled val="1"/>
        </dgm:presLayoutVars>
      </dgm:prSet>
      <dgm:spPr/>
    </dgm:pt>
    <dgm:pt modelId="{86A37E41-D0AE-487E-A927-8430635C8576}" type="pres">
      <dgm:prSet presAssocID="{C360E550-EE9C-4BA6-B264-0E1BFEBCEBE5}" presName="dummy" presStyleCnt="0"/>
      <dgm:spPr/>
    </dgm:pt>
    <dgm:pt modelId="{344D2AF7-B711-4BD0-B672-84AB8DB4482D}" type="pres">
      <dgm:prSet presAssocID="{23382A11-39D7-494A-82A2-93C48F9A5C0D}" presName="sibTrans" presStyleLbl="sibTrans2D1" presStyleIdx="3" presStyleCnt="9"/>
      <dgm:spPr/>
    </dgm:pt>
    <dgm:pt modelId="{2E513789-535A-45B3-81E5-631539A6DCC6}" type="pres">
      <dgm:prSet presAssocID="{F82C6E62-4DD0-43FB-A24F-F33BC716F2BF}" presName="node" presStyleLbl="node1" presStyleIdx="4" presStyleCnt="9" custScaleX="123056">
        <dgm:presLayoutVars>
          <dgm:bulletEnabled val="1"/>
        </dgm:presLayoutVars>
      </dgm:prSet>
      <dgm:spPr/>
    </dgm:pt>
    <dgm:pt modelId="{07E42C59-5EE7-47A8-8138-5F70D80DDD0C}" type="pres">
      <dgm:prSet presAssocID="{F82C6E62-4DD0-43FB-A24F-F33BC716F2BF}" presName="dummy" presStyleCnt="0"/>
      <dgm:spPr/>
    </dgm:pt>
    <dgm:pt modelId="{9FD41DAE-0619-4D50-B689-1C3F9098765B}" type="pres">
      <dgm:prSet presAssocID="{6D6B156A-2D6B-475E-9EDA-4866C8CCAC3E}" presName="sibTrans" presStyleLbl="sibTrans2D1" presStyleIdx="4" presStyleCnt="9"/>
      <dgm:spPr/>
    </dgm:pt>
    <dgm:pt modelId="{4DE15F14-89A9-4990-BE05-98BF4E1124EC}" type="pres">
      <dgm:prSet presAssocID="{FB6E3667-B6CB-4FC3-BE08-DBD84B4A8AFC}" presName="node" presStyleLbl="node1" presStyleIdx="5" presStyleCnt="9" custScaleX="156298">
        <dgm:presLayoutVars>
          <dgm:bulletEnabled val="1"/>
        </dgm:presLayoutVars>
      </dgm:prSet>
      <dgm:spPr/>
    </dgm:pt>
    <dgm:pt modelId="{05C523B5-9BEE-4169-8586-85E4C993C7A5}" type="pres">
      <dgm:prSet presAssocID="{FB6E3667-B6CB-4FC3-BE08-DBD84B4A8AFC}" presName="dummy" presStyleCnt="0"/>
      <dgm:spPr/>
    </dgm:pt>
    <dgm:pt modelId="{C13E4C05-0DDE-438C-80C3-30110AC0D42F}" type="pres">
      <dgm:prSet presAssocID="{5284489A-0E1A-4E44-A5FC-0E75C3F94EB6}" presName="sibTrans" presStyleLbl="sibTrans2D1" presStyleIdx="5" presStyleCnt="9"/>
      <dgm:spPr/>
    </dgm:pt>
    <dgm:pt modelId="{BE3F632B-D4AE-453C-8C5B-6171486C51A9}" type="pres">
      <dgm:prSet presAssocID="{9E015254-5257-4650-8F61-18504F3625E0}" presName="node" presStyleLbl="node1" presStyleIdx="6" presStyleCnt="9" custScaleX="132450">
        <dgm:presLayoutVars>
          <dgm:bulletEnabled val="1"/>
        </dgm:presLayoutVars>
      </dgm:prSet>
      <dgm:spPr/>
    </dgm:pt>
    <dgm:pt modelId="{5941E1B2-3AF0-494C-B281-708CE3ED48A3}" type="pres">
      <dgm:prSet presAssocID="{9E015254-5257-4650-8F61-18504F3625E0}" presName="dummy" presStyleCnt="0"/>
      <dgm:spPr/>
    </dgm:pt>
    <dgm:pt modelId="{48E33F9C-0565-4A50-AF61-E7913382F22B}" type="pres">
      <dgm:prSet presAssocID="{F971A87B-7B06-4F2D-A66D-60E2C6DC31A8}" presName="sibTrans" presStyleLbl="sibTrans2D1" presStyleIdx="6" presStyleCnt="9"/>
      <dgm:spPr/>
    </dgm:pt>
    <dgm:pt modelId="{06554CCB-5CA0-4E16-BB18-A542FEA6AC11}" type="pres">
      <dgm:prSet presAssocID="{50B5D2B5-D179-432D-8337-72D20C8E124E}" presName="node" presStyleLbl="node1" presStyleIdx="7" presStyleCnt="9" custScaleX="155533">
        <dgm:presLayoutVars>
          <dgm:bulletEnabled val="1"/>
        </dgm:presLayoutVars>
      </dgm:prSet>
      <dgm:spPr/>
    </dgm:pt>
    <dgm:pt modelId="{C94C638A-A176-42BC-8DCF-AA4E609E6CF6}" type="pres">
      <dgm:prSet presAssocID="{50B5D2B5-D179-432D-8337-72D20C8E124E}" presName="dummy" presStyleCnt="0"/>
      <dgm:spPr/>
    </dgm:pt>
    <dgm:pt modelId="{84E1EF54-7EE4-47B1-9590-9490BAEB5EAC}" type="pres">
      <dgm:prSet presAssocID="{C8E83CE5-618F-473F-8DB9-98E7C79B5401}" presName="sibTrans" presStyleLbl="sibTrans2D1" presStyleIdx="7" presStyleCnt="9"/>
      <dgm:spPr/>
    </dgm:pt>
    <dgm:pt modelId="{1615F2E3-761A-4CB4-9437-0E60813630BC}" type="pres">
      <dgm:prSet presAssocID="{530189BF-8C97-4F68-A5CC-2A118DC370B3}" presName="node" presStyleLbl="node1" presStyleIdx="8" presStyleCnt="9" custScaleX="157352">
        <dgm:presLayoutVars>
          <dgm:bulletEnabled val="1"/>
        </dgm:presLayoutVars>
      </dgm:prSet>
      <dgm:spPr/>
    </dgm:pt>
    <dgm:pt modelId="{A01B5C78-1ADC-49D7-BDEE-6D65D154926F}" type="pres">
      <dgm:prSet presAssocID="{530189BF-8C97-4F68-A5CC-2A118DC370B3}" presName="dummy" presStyleCnt="0"/>
      <dgm:spPr/>
    </dgm:pt>
    <dgm:pt modelId="{428D5925-170B-4CC1-BDBA-A67DB8EF86D4}" type="pres">
      <dgm:prSet presAssocID="{08F0244C-1838-4EBE-83C5-CD5764676292}" presName="sibTrans" presStyleLbl="sibTrans2D1" presStyleIdx="8" presStyleCnt="9"/>
      <dgm:spPr/>
    </dgm:pt>
  </dgm:ptLst>
  <dgm:cxnLst>
    <dgm:cxn modelId="{51C93C0A-0759-41DD-96EA-AE18B7DDA73A}" srcId="{E7404D0F-CB1E-4CC6-8B6A-03F9F6BB6E6B}" destId="{9E015254-5257-4650-8F61-18504F3625E0}" srcOrd="6" destOrd="0" parTransId="{AC92232A-B32C-4071-9507-BAAC0446E139}" sibTransId="{F971A87B-7B06-4F2D-A66D-60E2C6DC31A8}"/>
    <dgm:cxn modelId="{F2C6B946-05BE-45F9-B00D-619A2DF1F6F8}" type="presOf" srcId="{22076CBA-B601-4ACE-A153-86F24F1E4E66}" destId="{A9096AE7-82BC-4BDA-980E-DAB435A428CE}" srcOrd="0" destOrd="0" presId="urn:microsoft.com/office/officeart/2005/8/layout/radial6"/>
    <dgm:cxn modelId="{940EFE4C-DB3F-4156-8657-DAB5AB21C2DB}" type="presOf" srcId="{C0021A94-B689-4E78-AC24-231E316226B8}" destId="{2BBF7DBA-8826-437F-8DE4-4DC017EA719B}" srcOrd="0" destOrd="0" presId="urn:microsoft.com/office/officeart/2005/8/layout/radial6"/>
    <dgm:cxn modelId="{3AA3404D-5374-420E-AAC2-5BB2D94EAF9A}" srcId="{E7404D0F-CB1E-4CC6-8B6A-03F9F6BB6E6B}" destId="{39A53870-B6BD-4735-8536-AEF3BB0D95D3}" srcOrd="2" destOrd="0" parTransId="{252055BA-F506-43DD-8571-E0E62CC95CB5}" sibTransId="{22076CBA-B601-4ACE-A153-86F24F1E4E66}"/>
    <dgm:cxn modelId="{7BA1A04D-5FF2-42A4-B0E9-D06136D0EEC0}" type="presOf" srcId="{50B5D2B5-D179-432D-8337-72D20C8E124E}" destId="{06554CCB-5CA0-4E16-BB18-A542FEA6AC11}" srcOrd="0" destOrd="0" presId="urn:microsoft.com/office/officeart/2005/8/layout/radial6"/>
    <dgm:cxn modelId="{041A3254-ED16-4734-9E17-C2B70EFB64C7}" type="presOf" srcId="{31D30268-F274-43A1-900A-A012EA7B194D}" destId="{E8E56BC3-669E-432D-BADB-BA3581C21981}" srcOrd="0" destOrd="0" presId="urn:microsoft.com/office/officeart/2005/8/layout/radial6"/>
    <dgm:cxn modelId="{9C8BCD55-76B9-43AD-8E98-4F0250491C1C}" srcId="{E7404D0F-CB1E-4CC6-8B6A-03F9F6BB6E6B}" destId="{F82C6E62-4DD0-43FB-A24F-F33BC716F2BF}" srcOrd="4" destOrd="0" parTransId="{7151F857-E8D5-4A9E-88D1-E91935564B74}" sibTransId="{6D6B156A-2D6B-475E-9EDA-4866C8CCAC3E}"/>
    <dgm:cxn modelId="{503EA95A-F14B-4BC1-B09C-91DB428DE766}" srcId="{53287B0E-45DA-4C6E-ADAC-F7506C6B60C8}" destId="{E7404D0F-CB1E-4CC6-8B6A-03F9F6BB6E6B}" srcOrd="0" destOrd="0" parTransId="{3651C2CB-EF55-4BA8-9B7F-6CCE47C29E08}" sibTransId="{6E5B6D99-4196-4D13-99E2-9B93262DD00E}"/>
    <dgm:cxn modelId="{2F95CE5A-7331-43E1-B208-0B2FE9B14469}" type="presOf" srcId="{23382A11-39D7-494A-82A2-93C48F9A5C0D}" destId="{344D2AF7-B711-4BD0-B672-84AB8DB4482D}" srcOrd="0" destOrd="0" presId="urn:microsoft.com/office/officeart/2005/8/layout/radial6"/>
    <dgm:cxn modelId="{D9378562-1F7F-47E9-A421-AECB892E9E72}" srcId="{E7404D0F-CB1E-4CC6-8B6A-03F9F6BB6E6B}" destId="{C0021A94-B689-4E78-AC24-231E316226B8}" srcOrd="0" destOrd="0" parTransId="{E0FDADC9-E490-4659-99A0-9E6E43481A24}" sibTransId="{62AF7B5E-3630-40D3-9538-6331A638A9A0}"/>
    <dgm:cxn modelId="{E0928D69-811F-471C-8DA9-B592461FB121}" type="presOf" srcId="{746B8334-7DAE-4F8A-B6D1-DD7C50F763D9}" destId="{04D85743-CB1D-434F-A64C-94F60216855A}" srcOrd="0" destOrd="0" presId="urn:microsoft.com/office/officeart/2005/8/layout/radial6"/>
    <dgm:cxn modelId="{2049546B-F748-498E-8D40-ABD99D1D6A78}" type="presOf" srcId="{6D6B156A-2D6B-475E-9EDA-4866C8CCAC3E}" destId="{9FD41DAE-0619-4D50-B689-1C3F9098765B}" srcOrd="0" destOrd="0" presId="urn:microsoft.com/office/officeart/2005/8/layout/radial6"/>
    <dgm:cxn modelId="{B156EC6B-6F19-4F7A-93F9-424E20FF84E0}" type="presOf" srcId="{C360E550-EE9C-4BA6-B264-0E1BFEBCEBE5}" destId="{97DD4CB0-5AA0-4168-B8B1-C69BD5F3D175}" srcOrd="0" destOrd="0" presId="urn:microsoft.com/office/officeart/2005/8/layout/radial6"/>
    <dgm:cxn modelId="{A3CBD57C-691F-4958-90B5-4DD5C09B1769}" type="presOf" srcId="{FB6E3667-B6CB-4FC3-BE08-DBD84B4A8AFC}" destId="{4DE15F14-89A9-4990-BE05-98BF4E1124EC}" srcOrd="0" destOrd="0" presId="urn:microsoft.com/office/officeart/2005/8/layout/radial6"/>
    <dgm:cxn modelId="{48572A80-E7DD-4C5A-BD1B-2FC59C1C95A7}" srcId="{E7404D0F-CB1E-4CC6-8B6A-03F9F6BB6E6B}" destId="{50B5D2B5-D179-432D-8337-72D20C8E124E}" srcOrd="7" destOrd="0" parTransId="{4819C2D1-48D8-4C44-95DA-2BDA5ABAC34B}" sibTransId="{C8E83CE5-618F-473F-8DB9-98E7C79B5401}"/>
    <dgm:cxn modelId="{5EC4EC80-AF12-4C47-A0AB-E176A86B4CCC}" type="presOf" srcId="{5284489A-0E1A-4E44-A5FC-0E75C3F94EB6}" destId="{C13E4C05-0DDE-438C-80C3-30110AC0D42F}" srcOrd="0" destOrd="0" presId="urn:microsoft.com/office/officeart/2005/8/layout/radial6"/>
    <dgm:cxn modelId="{A6131C86-57F5-4633-8757-BD76905A78DE}" type="presOf" srcId="{08F0244C-1838-4EBE-83C5-CD5764676292}" destId="{428D5925-170B-4CC1-BDBA-A67DB8EF86D4}" srcOrd="0" destOrd="0" presId="urn:microsoft.com/office/officeart/2005/8/layout/radial6"/>
    <dgm:cxn modelId="{51FDFBA4-452F-4DD8-915B-EE02783C7B66}" type="presOf" srcId="{9E015254-5257-4650-8F61-18504F3625E0}" destId="{BE3F632B-D4AE-453C-8C5B-6171486C51A9}" srcOrd="0" destOrd="0" presId="urn:microsoft.com/office/officeart/2005/8/layout/radial6"/>
    <dgm:cxn modelId="{52FEB6A5-896C-4DA5-BCA3-BD7D01EC5C81}" srcId="{E7404D0F-CB1E-4CC6-8B6A-03F9F6BB6E6B}" destId="{530189BF-8C97-4F68-A5CC-2A118DC370B3}" srcOrd="8" destOrd="0" parTransId="{09372951-57DF-4EB5-96B1-515529B2160B}" sibTransId="{08F0244C-1838-4EBE-83C5-CD5764676292}"/>
    <dgm:cxn modelId="{0C2610B6-A238-4CE5-9948-DF44B3A1115F}" type="presOf" srcId="{39A53870-B6BD-4735-8536-AEF3BB0D95D3}" destId="{3067123D-018E-4FC9-A083-7B6B706272A9}" srcOrd="0" destOrd="0" presId="urn:microsoft.com/office/officeart/2005/8/layout/radial6"/>
    <dgm:cxn modelId="{6FB35ECB-DFD4-4CA7-9C6A-407A303ED9CF}" srcId="{E7404D0F-CB1E-4CC6-8B6A-03F9F6BB6E6B}" destId="{746B8334-7DAE-4F8A-B6D1-DD7C50F763D9}" srcOrd="1" destOrd="0" parTransId="{17946BAB-8E30-4636-A1ED-8360BE59A731}" sibTransId="{31D30268-F274-43A1-900A-A012EA7B194D}"/>
    <dgm:cxn modelId="{1B33F9D3-1B37-491B-9339-202DC83B8697}" type="presOf" srcId="{53287B0E-45DA-4C6E-ADAC-F7506C6B60C8}" destId="{64AB232A-73BC-4757-866D-0327A07EAE4B}" srcOrd="0" destOrd="0" presId="urn:microsoft.com/office/officeart/2005/8/layout/radial6"/>
    <dgm:cxn modelId="{097AD5D8-B9E6-42C1-9C6D-0A36DEF7ED66}" type="presOf" srcId="{F82C6E62-4DD0-43FB-A24F-F33BC716F2BF}" destId="{2E513789-535A-45B3-81E5-631539A6DCC6}" srcOrd="0" destOrd="0" presId="urn:microsoft.com/office/officeart/2005/8/layout/radial6"/>
    <dgm:cxn modelId="{745E2FDB-A6EC-4F80-B5C2-00F1F981D9CF}" type="presOf" srcId="{F971A87B-7B06-4F2D-A66D-60E2C6DC31A8}" destId="{48E33F9C-0565-4A50-AF61-E7913382F22B}" srcOrd="0" destOrd="0" presId="urn:microsoft.com/office/officeart/2005/8/layout/radial6"/>
    <dgm:cxn modelId="{B3E59BDF-088E-42E6-9AB5-9F7641589D2A}" srcId="{E7404D0F-CB1E-4CC6-8B6A-03F9F6BB6E6B}" destId="{C360E550-EE9C-4BA6-B264-0E1BFEBCEBE5}" srcOrd="3" destOrd="0" parTransId="{BC7C2D11-1723-4017-8F6E-CC2BAA075065}" sibTransId="{23382A11-39D7-494A-82A2-93C48F9A5C0D}"/>
    <dgm:cxn modelId="{71D99FE1-7416-41D3-85CF-1FDECC911ED2}" srcId="{E7404D0F-CB1E-4CC6-8B6A-03F9F6BB6E6B}" destId="{FB6E3667-B6CB-4FC3-BE08-DBD84B4A8AFC}" srcOrd="5" destOrd="0" parTransId="{94311F68-5277-40A8-9842-6D9C98A75A0B}" sibTransId="{5284489A-0E1A-4E44-A5FC-0E75C3F94EB6}"/>
    <dgm:cxn modelId="{ECBDFEEA-2533-4A66-81E4-F84DB2CA96E4}" type="presOf" srcId="{E7404D0F-CB1E-4CC6-8B6A-03F9F6BB6E6B}" destId="{F9CD526E-5328-4702-8537-6F7A1F17AEDB}" srcOrd="0" destOrd="0" presId="urn:microsoft.com/office/officeart/2005/8/layout/radial6"/>
    <dgm:cxn modelId="{980DF6EE-BB75-4E16-ADEE-32D03B966FF2}" type="presOf" srcId="{530189BF-8C97-4F68-A5CC-2A118DC370B3}" destId="{1615F2E3-761A-4CB4-9437-0E60813630BC}" srcOrd="0" destOrd="0" presId="urn:microsoft.com/office/officeart/2005/8/layout/radial6"/>
    <dgm:cxn modelId="{4BC381F6-CC55-446A-8F00-F112D931BD98}" type="presOf" srcId="{C8E83CE5-618F-473F-8DB9-98E7C79B5401}" destId="{84E1EF54-7EE4-47B1-9590-9490BAEB5EAC}" srcOrd="0" destOrd="0" presId="urn:microsoft.com/office/officeart/2005/8/layout/radial6"/>
    <dgm:cxn modelId="{2AF4C8F7-55FD-4A9A-83FD-8B0627072BC0}" type="presOf" srcId="{62AF7B5E-3630-40D3-9538-6331A638A9A0}" destId="{A70FC60B-B802-4BEC-9595-B82A58396299}" srcOrd="0" destOrd="0" presId="urn:microsoft.com/office/officeart/2005/8/layout/radial6"/>
    <dgm:cxn modelId="{71751862-8432-4CAD-8F79-627026E57B8C}" type="presParOf" srcId="{64AB232A-73BC-4757-866D-0327A07EAE4B}" destId="{F9CD526E-5328-4702-8537-6F7A1F17AEDB}" srcOrd="0" destOrd="0" presId="urn:microsoft.com/office/officeart/2005/8/layout/radial6"/>
    <dgm:cxn modelId="{24C46C3F-9D66-4FD9-806F-BFDEF38CCFDF}" type="presParOf" srcId="{64AB232A-73BC-4757-866D-0327A07EAE4B}" destId="{2BBF7DBA-8826-437F-8DE4-4DC017EA719B}" srcOrd="1" destOrd="0" presId="urn:microsoft.com/office/officeart/2005/8/layout/radial6"/>
    <dgm:cxn modelId="{5F13CE40-2FC9-4597-80BF-8EDC7C30FF2A}" type="presParOf" srcId="{64AB232A-73BC-4757-866D-0327A07EAE4B}" destId="{2FDD627C-494B-47A1-99B6-4D3AA718ABDE}" srcOrd="2" destOrd="0" presId="urn:microsoft.com/office/officeart/2005/8/layout/radial6"/>
    <dgm:cxn modelId="{E549670B-6937-4B3B-B499-259512D21AEB}" type="presParOf" srcId="{64AB232A-73BC-4757-866D-0327A07EAE4B}" destId="{A70FC60B-B802-4BEC-9595-B82A58396299}" srcOrd="3" destOrd="0" presId="urn:microsoft.com/office/officeart/2005/8/layout/radial6"/>
    <dgm:cxn modelId="{A36ADB17-8B3A-4BDE-BCFC-360F550C20C0}" type="presParOf" srcId="{64AB232A-73BC-4757-866D-0327A07EAE4B}" destId="{04D85743-CB1D-434F-A64C-94F60216855A}" srcOrd="4" destOrd="0" presId="urn:microsoft.com/office/officeart/2005/8/layout/radial6"/>
    <dgm:cxn modelId="{B8610479-3CC9-4346-99BB-5A39AC56BE12}" type="presParOf" srcId="{64AB232A-73BC-4757-866D-0327A07EAE4B}" destId="{7A199FCC-400D-4747-8AF8-417D6C6D3454}" srcOrd="5" destOrd="0" presId="urn:microsoft.com/office/officeart/2005/8/layout/radial6"/>
    <dgm:cxn modelId="{256C78DE-ADC0-4BEA-A953-4B9F604D4C9F}" type="presParOf" srcId="{64AB232A-73BC-4757-866D-0327A07EAE4B}" destId="{E8E56BC3-669E-432D-BADB-BA3581C21981}" srcOrd="6" destOrd="0" presId="urn:microsoft.com/office/officeart/2005/8/layout/radial6"/>
    <dgm:cxn modelId="{460155AA-9895-4A35-89E0-C44B137197F8}" type="presParOf" srcId="{64AB232A-73BC-4757-866D-0327A07EAE4B}" destId="{3067123D-018E-4FC9-A083-7B6B706272A9}" srcOrd="7" destOrd="0" presId="urn:microsoft.com/office/officeart/2005/8/layout/radial6"/>
    <dgm:cxn modelId="{576ABCED-00C2-4C25-99B4-C3D2EB3AAC65}" type="presParOf" srcId="{64AB232A-73BC-4757-866D-0327A07EAE4B}" destId="{0EC1C517-C3CF-4F4A-8D39-798122B13402}" srcOrd="8" destOrd="0" presId="urn:microsoft.com/office/officeart/2005/8/layout/radial6"/>
    <dgm:cxn modelId="{D41FAD73-6937-46BE-80F0-91216F967479}" type="presParOf" srcId="{64AB232A-73BC-4757-866D-0327A07EAE4B}" destId="{A9096AE7-82BC-4BDA-980E-DAB435A428CE}" srcOrd="9" destOrd="0" presId="urn:microsoft.com/office/officeart/2005/8/layout/radial6"/>
    <dgm:cxn modelId="{252FE67E-E453-4150-AB2E-0C820048CD7E}" type="presParOf" srcId="{64AB232A-73BC-4757-866D-0327A07EAE4B}" destId="{97DD4CB0-5AA0-4168-B8B1-C69BD5F3D175}" srcOrd="10" destOrd="0" presId="urn:microsoft.com/office/officeart/2005/8/layout/radial6"/>
    <dgm:cxn modelId="{A81471A3-B0A0-4936-840F-1E8ED6BD3521}" type="presParOf" srcId="{64AB232A-73BC-4757-866D-0327A07EAE4B}" destId="{86A37E41-D0AE-487E-A927-8430635C8576}" srcOrd="11" destOrd="0" presId="urn:microsoft.com/office/officeart/2005/8/layout/radial6"/>
    <dgm:cxn modelId="{7A49AFBE-532D-4C0B-8211-42F4C9097D18}" type="presParOf" srcId="{64AB232A-73BC-4757-866D-0327A07EAE4B}" destId="{344D2AF7-B711-4BD0-B672-84AB8DB4482D}" srcOrd="12" destOrd="0" presId="urn:microsoft.com/office/officeart/2005/8/layout/radial6"/>
    <dgm:cxn modelId="{3AB6432E-098E-4377-BD64-1871ABD64C21}" type="presParOf" srcId="{64AB232A-73BC-4757-866D-0327A07EAE4B}" destId="{2E513789-535A-45B3-81E5-631539A6DCC6}" srcOrd="13" destOrd="0" presId="urn:microsoft.com/office/officeart/2005/8/layout/radial6"/>
    <dgm:cxn modelId="{57813CA2-FB6C-4C54-B515-1C24EDF55D63}" type="presParOf" srcId="{64AB232A-73BC-4757-866D-0327A07EAE4B}" destId="{07E42C59-5EE7-47A8-8138-5F70D80DDD0C}" srcOrd="14" destOrd="0" presId="urn:microsoft.com/office/officeart/2005/8/layout/radial6"/>
    <dgm:cxn modelId="{D957DEB6-BB00-4CFF-BDCA-344D6FCDB481}" type="presParOf" srcId="{64AB232A-73BC-4757-866D-0327A07EAE4B}" destId="{9FD41DAE-0619-4D50-B689-1C3F9098765B}" srcOrd="15" destOrd="0" presId="urn:microsoft.com/office/officeart/2005/8/layout/radial6"/>
    <dgm:cxn modelId="{7DD187FE-2D4E-428C-8028-38EA71B210F1}" type="presParOf" srcId="{64AB232A-73BC-4757-866D-0327A07EAE4B}" destId="{4DE15F14-89A9-4990-BE05-98BF4E1124EC}" srcOrd="16" destOrd="0" presId="urn:microsoft.com/office/officeart/2005/8/layout/radial6"/>
    <dgm:cxn modelId="{771A0E0F-442B-4CAE-9AB9-51013DFBAA99}" type="presParOf" srcId="{64AB232A-73BC-4757-866D-0327A07EAE4B}" destId="{05C523B5-9BEE-4169-8586-85E4C993C7A5}" srcOrd="17" destOrd="0" presId="urn:microsoft.com/office/officeart/2005/8/layout/radial6"/>
    <dgm:cxn modelId="{A28416C6-F6BF-4241-AA88-DF9928C63EAB}" type="presParOf" srcId="{64AB232A-73BC-4757-866D-0327A07EAE4B}" destId="{C13E4C05-0DDE-438C-80C3-30110AC0D42F}" srcOrd="18" destOrd="0" presId="urn:microsoft.com/office/officeart/2005/8/layout/radial6"/>
    <dgm:cxn modelId="{F9D4DFBD-5576-4A26-8011-8BFB2DCCEBDB}" type="presParOf" srcId="{64AB232A-73BC-4757-866D-0327A07EAE4B}" destId="{BE3F632B-D4AE-453C-8C5B-6171486C51A9}" srcOrd="19" destOrd="0" presId="urn:microsoft.com/office/officeart/2005/8/layout/radial6"/>
    <dgm:cxn modelId="{0CB15BC2-2BE2-4806-BC38-4CD1CACDDB9C}" type="presParOf" srcId="{64AB232A-73BC-4757-866D-0327A07EAE4B}" destId="{5941E1B2-3AF0-494C-B281-708CE3ED48A3}" srcOrd="20" destOrd="0" presId="urn:microsoft.com/office/officeart/2005/8/layout/radial6"/>
    <dgm:cxn modelId="{5F4A47B5-184B-4208-B938-815CA2FABD55}" type="presParOf" srcId="{64AB232A-73BC-4757-866D-0327A07EAE4B}" destId="{48E33F9C-0565-4A50-AF61-E7913382F22B}" srcOrd="21" destOrd="0" presId="urn:microsoft.com/office/officeart/2005/8/layout/radial6"/>
    <dgm:cxn modelId="{AAD5E903-9062-43DB-9BD7-B761BB26777B}" type="presParOf" srcId="{64AB232A-73BC-4757-866D-0327A07EAE4B}" destId="{06554CCB-5CA0-4E16-BB18-A542FEA6AC11}" srcOrd="22" destOrd="0" presId="urn:microsoft.com/office/officeart/2005/8/layout/radial6"/>
    <dgm:cxn modelId="{0229E4F5-32C3-4207-ABB2-546F0C485D17}" type="presParOf" srcId="{64AB232A-73BC-4757-866D-0327A07EAE4B}" destId="{C94C638A-A176-42BC-8DCF-AA4E609E6CF6}" srcOrd="23" destOrd="0" presId="urn:microsoft.com/office/officeart/2005/8/layout/radial6"/>
    <dgm:cxn modelId="{331B8309-8F18-46A7-96DD-8B0E1EE58FCE}" type="presParOf" srcId="{64AB232A-73BC-4757-866D-0327A07EAE4B}" destId="{84E1EF54-7EE4-47B1-9590-9490BAEB5EAC}" srcOrd="24" destOrd="0" presId="urn:microsoft.com/office/officeart/2005/8/layout/radial6"/>
    <dgm:cxn modelId="{E6ACD165-F58B-4311-B771-39CE3EB2B2FB}" type="presParOf" srcId="{64AB232A-73BC-4757-866D-0327A07EAE4B}" destId="{1615F2E3-761A-4CB4-9437-0E60813630BC}" srcOrd="25" destOrd="0" presId="urn:microsoft.com/office/officeart/2005/8/layout/radial6"/>
    <dgm:cxn modelId="{5395EDA1-E2A7-49FF-B460-BAA9D1D88C29}" type="presParOf" srcId="{64AB232A-73BC-4757-866D-0327A07EAE4B}" destId="{A01B5C78-1ADC-49D7-BDEE-6D65D154926F}" srcOrd="26" destOrd="0" presId="urn:microsoft.com/office/officeart/2005/8/layout/radial6"/>
    <dgm:cxn modelId="{440176A3-EDEB-452F-A228-FDCE4273E3AD}" type="presParOf" srcId="{64AB232A-73BC-4757-866D-0327A07EAE4B}" destId="{428D5925-170B-4CC1-BDBA-A67DB8EF86D4}" srcOrd="27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B0774F6-1613-9142-97C7-F9E9E2152263}" type="doc">
      <dgm:prSet loTypeId="urn:microsoft.com/office/officeart/2024/layout/BulletTimeline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7365C1EF-701B-714E-84FA-100DCEF2FFCD}">
      <dgm:prSet phldrT="Add an event"/>
      <dgm:spPr/>
      <dgm:t>
        <a:bodyPr/>
        <a:lstStyle/>
        <a:p>
          <a:pPr>
            <a:defRPr b="1"/>
          </a:pPr>
          <a:r>
            <a:rPr lang="en-GB" dirty="0"/>
            <a:t>Web </a:t>
          </a:r>
          <a:r>
            <a:rPr lang="ru-RU" dirty="0"/>
            <a:t>аналитика (2005-2015)</a:t>
          </a:r>
          <a:endParaRPr lang="en-GB" dirty="0"/>
        </a:p>
      </dgm:t>
    </dgm:pt>
    <dgm:pt modelId="{C271DF7F-8AC3-2540-ABAC-EC46B249F7C4}" type="parTrans" cxnId="{85A05F8A-DCC5-4B49-81FF-52AE9E3067E4}">
      <dgm:prSet/>
      <dgm:spPr/>
      <dgm:t>
        <a:bodyPr/>
        <a:lstStyle/>
        <a:p>
          <a:endParaRPr lang="en-GB"/>
        </a:p>
      </dgm:t>
    </dgm:pt>
    <dgm:pt modelId="{2BD3BBC3-BA45-6C44-9416-B53C5A4C3B95}" type="sibTrans" cxnId="{85A05F8A-DCC5-4B49-81FF-52AE9E3067E4}">
      <dgm:prSet/>
      <dgm:spPr/>
      <dgm:t>
        <a:bodyPr/>
        <a:lstStyle/>
        <a:p>
          <a:endParaRPr lang="en-GB"/>
        </a:p>
      </dgm:t>
    </dgm:pt>
    <dgm:pt modelId="{304D84FC-1439-F748-8C63-63D83BB47F50}">
      <dgm:prSet phldrT="Write a description of the significance of this event"/>
      <dgm:spPr/>
      <dgm:t>
        <a:bodyPr/>
        <a:lstStyle/>
        <a:p>
          <a:r>
            <a:rPr lang="ru-RU" dirty="0"/>
            <a:t>Анализ происходящего на сайте через </a:t>
          </a:r>
          <a:r>
            <a:rPr lang="en-US" dirty="0"/>
            <a:t>Google Analytics </a:t>
          </a:r>
          <a:r>
            <a:rPr lang="ru-RU" dirty="0"/>
            <a:t>и Яндекс Метрику</a:t>
          </a:r>
          <a:endParaRPr lang="en-GB" dirty="0"/>
        </a:p>
      </dgm:t>
    </dgm:pt>
    <dgm:pt modelId="{5EC24D68-3725-444C-A2C8-5B720F0D65B8}" type="parTrans" cxnId="{E732B754-1FF7-5149-862D-FB63A865E696}">
      <dgm:prSet/>
      <dgm:spPr/>
      <dgm:t>
        <a:bodyPr/>
        <a:lstStyle/>
        <a:p>
          <a:endParaRPr lang="en-GB"/>
        </a:p>
      </dgm:t>
    </dgm:pt>
    <dgm:pt modelId="{45C501DB-7394-AA41-A095-49DBA1A07E34}" type="sibTrans" cxnId="{E732B754-1FF7-5149-862D-FB63A865E696}">
      <dgm:prSet/>
      <dgm:spPr/>
      <dgm:t>
        <a:bodyPr/>
        <a:lstStyle/>
        <a:p>
          <a:endParaRPr lang="en-GB"/>
        </a:p>
      </dgm:t>
    </dgm:pt>
    <dgm:pt modelId="{6EEAEA5F-B9AF-6F4B-B8EE-B5F435451EFA}">
      <dgm:prSet phldrT="Add an event"/>
      <dgm:spPr/>
      <dgm:t>
        <a:bodyPr/>
        <a:lstStyle/>
        <a:p>
          <a:pPr>
            <a:defRPr b="1"/>
          </a:pPr>
          <a:r>
            <a:rPr lang="en-GB" dirty="0"/>
            <a:t>Performance analytics</a:t>
          </a:r>
          <a:r>
            <a:rPr lang="ru-RU" dirty="0"/>
            <a:t> (2015-2022)</a:t>
          </a:r>
          <a:endParaRPr lang="en-GB" dirty="0"/>
        </a:p>
      </dgm:t>
    </dgm:pt>
    <dgm:pt modelId="{BE2B245B-4D30-CB4C-90E9-6EEBE1588BB4}" type="parTrans" cxnId="{DEB82114-FF3B-7345-ABE5-88AC75543F67}">
      <dgm:prSet/>
      <dgm:spPr/>
      <dgm:t>
        <a:bodyPr/>
        <a:lstStyle/>
        <a:p>
          <a:endParaRPr lang="en-GB"/>
        </a:p>
      </dgm:t>
    </dgm:pt>
    <dgm:pt modelId="{6EED4B35-A591-374F-BDB3-05710B6AD116}" type="sibTrans" cxnId="{DEB82114-FF3B-7345-ABE5-88AC75543F67}">
      <dgm:prSet/>
      <dgm:spPr/>
      <dgm:t>
        <a:bodyPr/>
        <a:lstStyle/>
        <a:p>
          <a:endParaRPr lang="en-GB"/>
        </a:p>
      </dgm:t>
    </dgm:pt>
    <dgm:pt modelId="{34DDB49B-C9D7-0845-AA63-BB802A781381}">
      <dgm:prSet phldrT="Write a description of the significance of this event"/>
      <dgm:spPr/>
      <dgm:t>
        <a:bodyPr/>
        <a:lstStyle/>
        <a:p>
          <a:r>
            <a:rPr lang="ru-RU" dirty="0"/>
            <a:t>Какой маркетинговый канал привел клиента</a:t>
          </a:r>
          <a:endParaRPr lang="en-GB" dirty="0"/>
        </a:p>
      </dgm:t>
    </dgm:pt>
    <dgm:pt modelId="{C5889532-52E2-D14B-B226-AE923B579119}" type="parTrans" cxnId="{19E9A62C-3080-C74B-9EB4-9DAFBEAE79C5}">
      <dgm:prSet/>
      <dgm:spPr/>
      <dgm:t>
        <a:bodyPr/>
        <a:lstStyle/>
        <a:p>
          <a:endParaRPr lang="en-GB"/>
        </a:p>
      </dgm:t>
    </dgm:pt>
    <dgm:pt modelId="{395298A8-D15F-534B-84AD-CB6A00B10931}" type="sibTrans" cxnId="{19E9A62C-3080-C74B-9EB4-9DAFBEAE79C5}">
      <dgm:prSet/>
      <dgm:spPr/>
      <dgm:t>
        <a:bodyPr/>
        <a:lstStyle/>
        <a:p>
          <a:endParaRPr lang="en-GB"/>
        </a:p>
      </dgm:t>
    </dgm:pt>
    <dgm:pt modelId="{E3317B40-BAC7-4E40-B57B-7EEDD55539E1}">
      <dgm:prSet phldrT="Add an event"/>
      <dgm:spPr/>
      <dgm:t>
        <a:bodyPr/>
        <a:lstStyle/>
        <a:p>
          <a:pPr>
            <a:defRPr b="1"/>
          </a:pPr>
          <a:r>
            <a:rPr lang="en-GB" dirty="0"/>
            <a:t>Customer analytics</a:t>
          </a:r>
          <a:r>
            <a:rPr lang="ru-RU" dirty="0"/>
            <a:t> (2022 -...)</a:t>
          </a:r>
          <a:endParaRPr lang="en-GB" dirty="0"/>
        </a:p>
      </dgm:t>
    </dgm:pt>
    <dgm:pt modelId="{AC03BB9C-097F-ED4B-80AF-925C7C65B49F}" type="parTrans" cxnId="{18CD2FC2-A1DD-E64C-A4AC-3442B0B7AFF0}">
      <dgm:prSet/>
      <dgm:spPr/>
      <dgm:t>
        <a:bodyPr/>
        <a:lstStyle/>
        <a:p>
          <a:endParaRPr lang="en-GB"/>
        </a:p>
      </dgm:t>
    </dgm:pt>
    <dgm:pt modelId="{2168C725-FAB6-D047-A4EF-191AB8F0ACB1}" type="sibTrans" cxnId="{18CD2FC2-A1DD-E64C-A4AC-3442B0B7AFF0}">
      <dgm:prSet/>
      <dgm:spPr/>
      <dgm:t>
        <a:bodyPr/>
        <a:lstStyle/>
        <a:p>
          <a:endParaRPr lang="en-GB"/>
        </a:p>
      </dgm:t>
    </dgm:pt>
    <dgm:pt modelId="{1C8C4195-A526-144C-8DCA-D8F3AC6208FF}">
      <dgm:prSet phldrT="Write a description of the significance of this event"/>
      <dgm:spPr/>
      <dgm:t>
        <a:bodyPr/>
        <a:lstStyle/>
        <a:p>
          <a:r>
            <a:rPr lang="ru-RU" dirty="0"/>
            <a:t>Сегментация</a:t>
          </a:r>
          <a:r>
            <a:rPr lang="en-US" dirty="0"/>
            <a:t>, LTV</a:t>
          </a:r>
          <a:endParaRPr lang="en-GB" dirty="0"/>
        </a:p>
      </dgm:t>
    </dgm:pt>
    <dgm:pt modelId="{7E83818E-F9CF-9540-958F-E5EEDE9F7CB6}" type="parTrans" cxnId="{E81C1035-98D2-114A-83AE-6EC6834393DC}">
      <dgm:prSet/>
      <dgm:spPr/>
      <dgm:t>
        <a:bodyPr/>
        <a:lstStyle/>
        <a:p>
          <a:endParaRPr lang="en-GB"/>
        </a:p>
      </dgm:t>
    </dgm:pt>
    <dgm:pt modelId="{427B5112-B0C6-E541-88EC-41C5B2171730}" type="sibTrans" cxnId="{E81C1035-98D2-114A-83AE-6EC6834393DC}">
      <dgm:prSet/>
      <dgm:spPr/>
      <dgm:t>
        <a:bodyPr/>
        <a:lstStyle/>
        <a:p>
          <a:endParaRPr lang="en-GB"/>
        </a:p>
      </dgm:t>
    </dgm:pt>
    <dgm:pt modelId="{333918C7-5B9D-1742-82EA-840890438C83}">
      <dgm:prSet phldrT="Add an event"/>
      <dgm:spPr/>
      <dgm:t>
        <a:bodyPr/>
        <a:lstStyle/>
        <a:p>
          <a:pPr>
            <a:defRPr b="1"/>
          </a:pPr>
          <a:r>
            <a:rPr lang="en-GB" dirty="0"/>
            <a:t>AI-driven </a:t>
          </a:r>
          <a:r>
            <a:rPr lang="ru-RU" dirty="0"/>
            <a:t>аналитика</a:t>
          </a:r>
          <a:r>
            <a:rPr lang="en-US" dirty="0"/>
            <a:t> (2024 - ...)</a:t>
          </a:r>
          <a:endParaRPr lang="en-GB" dirty="0"/>
        </a:p>
      </dgm:t>
    </dgm:pt>
    <dgm:pt modelId="{939A003F-B768-934A-BAF0-937EAE4FB818}" type="parTrans" cxnId="{C936B708-5486-1B47-85A5-EC1DCE69CFDE}">
      <dgm:prSet/>
      <dgm:spPr/>
      <dgm:t>
        <a:bodyPr/>
        <a:lstStyle/>
        <a:p>
          <a:endParaRPr lang="en-GB"/>
        </a:p>
      </dgm:t>
    </dgm:pt>
    <dgm:pt modelId="{45F3F121-6D87-564A-8E2A-2C2A7B9FD92C}" type="sibTrans" cxnId="{C936B708-5486-1B47-85A5-EC1DCE69CFDE}">
      <dgm:prSet/>
      <dgm:spPr/>
      <dgm:t>
        <a:bodyPr/>
        <a:lstStyle/>
        <a:p>
          <a:endParaRPr lang="en-GB"/>
        </a:p>
      </dgm:t>
    </dgm:pt>
    <dgm:pt modelId="{71CD0EFF-4388-CF43-8466-7B2D23281789}">
      <dgm:prSet phldrT="Write a description of the significance of this event"/>
      <dgm:spPr/>
      <dgm:t>
        <a:bodyPr/>
        <a:lstStyle/>
        <a:p>
          <a:r>
            <a:rPr lang="ru-RU" dirty="0"/>
            <a:t>Как автоматизировать поиск и проверку гипотез для роста бизнеса?</a:t>
          </a:r>
          <a:endParaRPr lang="en-GB" dirty="0"/>
        </a:p>
      </dgm:t>
    </dgm:pt>
    <dgm:pt modelId="{28B11084-AE17-E14E-9A5A-9E4AF1D67CED}" type="parTrans" cxnId="{E81A92C5-0DB3-4F41-BB12-450AD87CD087}">
      <dgm:prSet/>
      <dgm:spPr/>
      <dgm:t>
        <a:bodyPr/>
        <a:lstStyle/>
        <a:p>
          <a:endParaRPr lang="en-GB"/>
        </a:p>
      </dgm:t>
    </dgm:pt>
    <dgm:pt modelId="{35CF0A08-38D0-F74F-90B7-938C1AB30561}" type="sibTrans" cxnId="{E81A92C5-0DB3-4F41-BB12-450AD87CD087}">
      <dgm:prSet/>
      <dgm:spPr/>
      <dgm:t>
        <a:bodyPr/>
        <a:lstStyle/>
        <a:p>
          <a:endParaRPr lang="en-GB"/>
        </a:p>
      </dgm:t>
    </dgm:pt>
    <dgm:pt modelId="{D0C90326-3A61-A54E-B020-C62CB678DFB0}">
      <dgm:prSet phldrT="Write a description of the significance of this event"/>
      <dgm:spPr/>
      <dgm:t>
        <a:bodyPr/>
        <a:lstStyle/>
        <a:p>
          <a:r>
            <a:rPr lang="ru-RU" dirty="0"/>
            <a:t>Ключевые метрики: посещения</a:t>
          </a:r>
          <a:r>
            <a:rPr lang="en-US" dirty="0"/>
            <a:t>, </a:t>
          </a:r>
          <a:r>
            <a:rPr lang="ru-RU" dirty="0"/>
            <a:t>отказы</a:t>
          </a:r>
          <a:r>
            <a:rPr lang="en-US" dirty="0"/>
            <a:t>, </a:t>
          </a:r>
          <a:r>
            <a:rPr lang="ru-RU" dirty="0"/>
            <a:t>конверсии</a:t>
          </a:r>
          <a:endParaRPr lang="en-GB" dirty="0"/>
        </a:p>
      </dgm:t>
    </dgm:pt>
    <dgm:pt modelId="{75208A2C-E0E9-9742-8C5F-95B8B647361D}" type="parTrans" cxnId="{C57C7271-13C0-C949-9996-2F3E418A9450}">
      <dgm:prSet/>
      <dgm:spPr/>
      <dgm:t>
        <a:bodyPr/>
        <a:lstStyle/>
        <a:p>
          <a:endParaRPr lang="en-GB"/>
        </a:p>
      </dgm:t>
    </dgm:pt>
    <dgm:pt modelId="{A032086D-C867-F34A-AA92-9D35DFCE989C}" type="sibTrans" cxnId="{C57C7271-13C0-C949-9996-2F3E418A9450}">
      <dgm:prSet/>
      <dgm:spPr/>
      <dgm:t>
        <a:bodyPr/>
        <a:lstStyle/>
        <a:p>
          <a:endParaRPr lang="en-GB"/>
        </a:p>
      </dgm:t>
    </dgm:pt>
    <dgm:pt modelId="{73A1DA42-6520-F442-9CA6-08424E8A0DF0}">
      <dgm:prSet phldrT="Write a description of the significance of this event"/>
      <dgm:spPr/>
      <dgm:t>
        <a:bodyPr/>
        <a:lstStyle/>
        <a:p>
          <a:r>
            <a:rPr lang="ru-RU" dirty="0"/>
            <a:t>Атрибуция</a:t>
          </a:r>
          <a:r>
            <a:rPr lang="en-US" dirty="0"/>
            <a:t>, </a:t>
          </a:r>
          <a:r>
            <a:rPr lang="ru-RU" dirty="0"/>
            <a:t>сквозная аналитика</a:t>
          </a:r>
          <a:endParaRPr lang="en-GB" dirty="0"/>
        </a:p>
      </dgm:t>
    </dgm:pt>
    <dgm:pt modelId="{F226D1EB-D0B8-5343-97DA-53F1258DF91F}" type="parTrans" cxnId="{F88D88D8-5E32-A14B-8E5A-0960AA906DA3}">
      <dgm:prSet/>
      <dgm:spPr/>
      <dgm:t>
        <a:bodyPr/>
        <a:lstStyle/>
        <a:p>
          <a:endParaRPr lang="en-GB"/>
        </a:p>
      </dgm:t>
    </dgm:pt>
    <dgm:pt modelId="{B5CDF5CD-0CCB-BE4C-9595-2FE7EBB6D257}" type="sibTrans" cxnId="{F88D88D8-5E32-A14B-8E5A-0960AA906DA3}">
      <dgm:prSet/>
      <dgm:spPr/>
      <dgm:t>
        <a:bodyPr/>
        <a:lstStyle/>
        <a:p>
          <a:endParaRPr lang="en-GB"/>
        </a:p>
      </dgm:t>
    </dgm:pt>
    <dgm:pt modelId="{317A148D-5A73-8949-8C2B-FD6D6E94E8C7}">
      <dgm:prSet phldrT="Add an event"/>
      <dgm:spPr/>
      <dgm:t>
        <a:bodyPr/>
        <a:lstStyle/>
        <a:p>
          <a:r>
            <a:rPr lang="ru-RU" dirty="0"/>
            <a:t>Какие клиенты создают ценность для бизнеса?</a:t>
          </a:r>
          <a:endParaRPr lang="en-GB" dirty="0"/>
        </a:p>
      </dgm:t>
    </dgm:pt>
    <dgm:pt modelId="{E926D84F-3A7B-3840-B969-7714EA26A24F}" type="parTrans" cxnId="{E1292B28-7636-464D-84F0-A1732EC1B2C8}">
      <dgm:prSet/>
      <dgm:spPr/>
      <dgm:t>
        <a:bodyPr/>
        <a:lstStyle/>
        <a:p>
          <a:endParaRPr lang="en-GB"/>
        </a:p>
      </dgm:t>
    </dgm:pt>
    <dgm:pt modelId="{27A42042-EA1F-E540-A9DF-6244389CE661}" type="sibTrans" cxnId="{E1292B28-7636-464D-84F0-A1732EC1B2C8}">
      <dgm:prSet/>
      <dgm:spPr/>
      <dgm:t>
        <a:bodyPr/>
        <a:lstStyle/>
        <a:p>
          <a:endParaRPr lang="en-GB"/>
        </a:p>
      </dgm:t>
    </dgm:pt>
    <dgm:pt modelId="{DBB82DD7-CD80-1549-856D-6AA9A251D46A}">
      <dgm:prSet phldrT="Write a description of the significance of this event"/>
      <dgm:spPr/>
      <dgm:t>
        <a:bodyPr/>
        <a:lstStyle/>
        <a:p>
          <a:r>
            <a:rPr lang="en-GB" dirty="0"/>
            <a:t>LLM, Copilot, </a:t>
          </a:r>
          <a:r>
            <a:rPr lang="ru-RU" dirty="0"/>
            <a:t>автоматизация отчетности и выгрузок </a:t>
          </a:r>
          <a:r>
            <a:rPr lang="en-US" dirty="0"/>
            <a:t>SQL </a:t>
          </a:r>
          <a:endParaRPr lang="en-GB" dirty="0"/>
        </a:p>
      </dgm:t>
    </dgm:pt>
    <dgm:pt modelId="{9361C2EA-1B1D-9241-8BAA-77F6B2C8C6B1}" type="parTrans" cxnId="{0C5E1958-DE81-3443-8296-2B9D3D2FB0F1}">
      <dgm:prSet/>
      <dgm:spPr/>
      <dgm:t>
        <a:bodyPr/>
        <a:lstStyle/>
        <a:p>
          <a:endParaRPr lang="en-GB"/>
        </a:p>
      </dgm:t>
    </dgm:pt>
    <dgm:pt modelId="{7CA589FE-1938-0741-B0FA-773AAB27198E}" type="sibTrans" cxnId="{0C5E1958-DE81-3443-8296-2B9D3D2FB0F1}">
      <dgm:prSet/>
      <dgm:spPr/>
      <dgm:t>
        <a:bodyPr/>
        <a:lstStyle/>
        <a:p>
          <a:endParaRPr lang="en-GB"/>
        </a:p>
      </dgm:t>
    </dgm:pt>
    <dgm:pt modelId="{21F4C4EF-F2E4-8842-8492-B31D104E5B2C}">
      <dgm:prSet phldrT="Write a description of the significance of this event"/>
      <dgm:spPr/>
      <dgm:t>
        <a:bodyPr/>
        <a:lstStyle/>
        <a:p>
          <a:r>
            <a:rPr lang="ru-RU" dirty="0"/>
            <a:t>Метрика - </a:t>
          </a:r>
          <a:r>
            <a:rPr lang="en-US" dirty="0"/>
            <a:t>time to solution</a:t>
          </a:r>
          <a:endParaRPr lang="en-GB" dirty="0"/>
        </a:p>
      </dgm:t>
    </dgm:pt>
    <dgm:pt modelId="{A851A0B0-2B18-884F-A159-4FCE23D52F59}" type="parTrans" cxnId="{C7DC8A64-C0C6-F342-A312-6FAC42CED1BA}">
      <dgm:prSet/>
      <dgm:spPr/>
      <dgm:t>
        <a:bodyPr/>
        <a:lstStyle/>
        <a:p>
          <a:endParaRPr lang="en-GB"/>
        </a:p>
      </dgm:t>
    </dgm:pt>
    <dgm:pt modelId="{FD9A0079-4016-1C48-95CB-7288637E2A65}" type="sibTrans" cxnId="{C7DC8A64-C0C6-F342-A312-6FAC42CED1BA}">
      <dgm:prSet/>
      <dgm:spPr/>
      <dgm:t>
        <a:bodyPr/>
        <a:lstStyle/>
        <a:p>
          <a:endParaRPr lang="en-GB"/>
        </a:p>
      </dgm:t>
    </dgm:pt>
    <dgm:pt modelId="{6509AE72-932A-3B42-94A4-ABA725047EBF}" type="pres">
      <dgm:prSet presAssocID="{8B0774F6-1613-9142-97C7-F9E9E2152263}" presName="root" presStyleCnt="0">
        <dgm:presLayoutVars>
          <dgm:dir/>
          <dgm:animLvl val="lvl"/>
        </dgm:presLayoutVars>
      </dgm:prSet>
      <dgm:spPr/>
    </dgm:pt>
    <dgm:pt modelId="{93E370F5-F701-1847-9BA7-4E102D9C0763}" type="pres">
      <dgm:prSet presAssocID="{8B0774F6-1613-9142-97C7-F9E9E2152263}" presName="divider" presStyleCnt="0"/>
      <dgm:spPr/>
    </dgm:pt>
    <dgm:pt modelId="{B23F02E2-5C02-2043-850D-6B9FC5C7883D}" type="pres">
      <dgm:prSet presAssocID="{8B0774F6-1613-9142-97C7-F9E9E2152263}" presName="rectBar" presStyleLbl="dkBgShp" presStyleIdx="0" presStyleCnt="6"/>
      <dgm:spPr>
        <a:gradFill rotWithShape="0">
          <a:gsLst>
            <a:gs pos="0">
              <a:schemeClr val="accent1">
                <a:tint val="76000"/>
              </a:schemeClr>
            </a:gs>
            <a:gs pos="100000">
              <a:schemeClr val="accent1">
                <a:tint val="76000"/>
              </a:schemeClr>
            </a:gs>
          </a:gsLst>
          <a:lin ang="0" scaled="0"/>
        </a:gradFill>
        <a:ln>
          <a:noFill/>
        </a:ln>
        <a:effectLst/>
      </dgm:spPr>
    </dgm:pt>
    <dgm:pt modelId="{18C271DA-3D5A-7248-8F3E-4870A5106DAB}" type="pres">
      <dgm:prSet presAssocID="{8B0774F6-1613-9142-97C7-F9E9E2152263}" presName="chevronArrow" presStyleLbl="dkBgShp" presStyleIdx="1" presStyleCnt="6"/>
      <dgm:spPr>
        <a:gradFill rotWithShape="0">
          <a:gsLst>
            <a:gs pos="0">
              <a:schemeClr val="accent1">
                <a:tint val="76000"/>
              </a:schemeClr>
            </a:gs>
            <a:gs pos="100000">
              <a:schemeClr val="accent1">
                <a:tint val="76000"/>
              </a:schemeClr>
            </a:gs>
          </a:gsLst>
          <a:lin ang="0" scaled="0"/>
        </a:gradFill>
        <a:ln>
          <a:noFill/>
        </a:ln>
        <a:effectLst/>
      </dgm:spPr>
    </dgm:pt>
    <dgm:pt modelId="{88FD7092-3338-0F4A-8129-91365AC71347}" type="pres">
      <dgm:prSet presAssocID="{8B0774F6-1613-9142-97C7-F9E9E2152263}" presName="nodes" presStyleCnt="0">
        <dgm:presLayoutVars>
          <dgm:chMax/>
          <dgm:chPref/>
          <dgm:animLvl val="lvl"/>
        </dgm:presLayoutVars>
      </dgm:prSet>
      <dgm:spPr/>
    </dgm:pt>
    <dgm:pt modelId="{4F89B936-4853-0241-8043-990CB59AFC6A}" type="pres">
      <dgm:prSet presAssocID="{7365C1EF-701B-714E-84FA-100DCEF2FFCD}" presName="composite" presStyleCnt="0"/>
      <dgm:spPr/>
    </dgm:pt>
    <dgm:pt modelId="{7A6359F3-984E-5449-ACBC-5A4CEAFB2870}" type="pres">
      <dgm:prSet presAssocID="{7365C1EF-701B-714E-84FA-100DCEF2FFCD}" presName="DropPinPlaceHolder" presStyleCnt="0"/>
      <dgm:spPr/>
    </dgm:pt>
    <dgm:pt modelId="{7DD79D09-E3BD-0844-9DB5-0B8BA0610E6D}" type="pres">
      <dgm:prSet presAssocID="{7365C1EF-701B-714E-84FA-100DCEF2FFCD}" presName="DropPin" presStyleLbl="alignNode1" presStyleIdx="0" presStyleCnt="4"/>
      <dgm:spPr/>
    </dgm:pt>
    <dgm:pt modelId="{D30DA1C8-9288-D646-A251-7312E4DAF09A}" type="pres">
      <dgm:prSet presAssocID="{7365C1EF-701B-714E-84FA-100DCEF2FFCD}" presName="Ellipse" presStyleLbl="fgAcc1" presStyleIdx="0" presStyleCnt="4"/>
      <dgm:spPr/>
    </dgm:pt>
    <dgm:pt modelId="{A654FF1E-C446-114B-AFC5-15D3BF9D2ADC}" type="pres">
      <dgm:prSet presAssocID="{7365C1EF-701B-714E-84FA-100DCEF2FFCD}" presName="L2TextContainer" presStyleLbl="revTx" presStyleIdx="0" presStyleCnt="8">
        <dgm:presLayoutVars>
          <dgm:bulletEnabled val="1"/>
        </dgm:presLayoutVars>
      </dgm:prSet>
      <dgm:spPr/>
    </dgm:pt>
    <dgm:pt modelId="{B5679060-1117-0546-9A05-3DFF495CB928}" type="pres">
      <dgm:prSet presAssocID="{7365C1EF-701B-714E-84FA-100DCEF2FFCD}" presName="L1TextContainer" presStyleLbl="revTx" presStyleIdx="1" presStyleCnt="8">
        <dgm:presLayoutVars>
          <dgm:chMax val="1"/>
          <dgm:chPref val="1"/>
          <dgm:bulletEnabled val="1"/>
        </dgm:presLayoutVars>
      </dgm:prSet>
      <dgm:spPr/>
    </dgm:pt>
    <dgm:pt modelId="{0EF80BB9-8097-DF4E-8085-0D4C3C6D6BBD}" type="pres">
      <dgm:prSet presAssocID="{7365C1EF-701B-714E-84FA-100DCEF2FFCD}" presName="ConnectLine" presStyleLbl="dkBgShp" presStyleIdx="2" presStyleCnt="6"/>
      <dgm:spPr/>
    </dgm:pt>
    <dgm:pt modelId="{70489A35-5E32-9749-99B8-CFF78D2AC616}" type="pres">
      <dgm:prSet presAssocID="{7365C1EF-701B-714E-84FA-100DCEF2FFCD}" presName="ConnectorPoint" presStyleCnt="0"/>
      <dgm:spPr/>
    </dgm:pt>
    <dgm:pt modelId="{E28131C4-6914-0E4C-9BC9-DB04A3BC331C}" type="pres">
      <dgm:prSet presAssocID="{7365C1EF-701B-714E-84FA-100DCEF2FFCD}" presName="Bullet" presStyleLbl="lnNode1" presStyleIdx="0" presStyleCnt="4"/>
      <dgm:spPr/>
    </dgm:pt>
    <dgm:pt modelId="{038AEC93-5DD6-234E-A1DD-F387170F6DC5}" type="pres">
      <dgm:prSet presAssocID="{7365C1EF-701B-714E-84FA-100DCEF2FFCD}" presName="EmptyPlaceHolder" presStyleCnt="0"/>
      <dgm:spPr/>
    </dgm:pt>
    <dgm:pt modelId="{860C21BF-8325-B04F-926D-999421D0505F}" type="pres">
      <dgm:prSet presAssocID="{2BD3BBC3-BA45-6C44-9416-B53C5A4C3B95}" presName="spaceBetweenRectangles" presStyleCnt="0"/>
      <dgm:spPr/>
    </dgm:pt>
    <dgm:pt modelId="{8199DE4E-C5C6-DF42-B2AA-E63A0DE05879}" type="pres">
      <dgm:prSet presAssocID="{6EEAEA5F-B9AF-6F4B-B8EE-B5F435451EFA}" presName="composite" presStyleCnt="0"/>
      <dgm:spPr/>
    </dgm:pt>
    <dgm:pt modelId="{2CEB3914-A1EB-8A48-B66C-82AA89218FD7}" type="pres">
      <dgm:prSet presAssocID="{6EEAEA5F-B9AF-6F4B-B8EE-B5F435451EFA}" presName="DropPinPlaceHolder" presStyleCnt="0"/>
      <dgm:spPr/>
    </dgm:pt>
    <dgm:pt modelId="{B8822766-20E1-A84B-ADB4-AC55EF774E58}" type="pres">
      <dgm:prSet presAssocID="{6EEAEA5F-B9AF-6F4B-B8EE-B5F435451EFA}" presName="DropPin" presStyleLbl="alignNode1" presStyleIdx="1" presStyleCnt="4"/>
      <dgm:spPr/>
    </dgm:pt>
    <dgm:pt modelId="{29AFD5F8-8730-EE4A-8BE6-9F73E6C20D37}" type="pres">
      <dgm:prSet presAssocID="{6EEAEA5F-B9AF-6F4B-B8EE-B5F435451EFA}" presName="Ellipse" presStyleLbl="fgAcc1" presStyleIdx="1" presStyleCnt="4"/>
      <dgm:spPr/>
    </dgm:pt>
    <dgm:pt modelId="{B0A75A26-FD43-E145-BBBE-98424BA6E8B6}" type="pres">
      <dgm:prSet presAssocID="{6EEAEA5F-B9AF-6F4B-B8EE-B5F435451EFA}" presName="L2TextContainer" presStyleLbl="revTx" presStyleIdx="2" presStyleCnt="8">
        <dgm:presLayoutVars>
          <dgm:bulletEnabled val="1"/>
        </dgm:presLayoutVars>
      </dgm:prSet>
      <dgm:spPr/>
    </dgm:pt>
    <dgm:pt modelId="{722BD08E-A1EE-FA46-8802-F41DD357D18C}" type="pres">
      <dgm:prSet presAssocID="{6EEAEA5F-B9AF-6F4B-B8EE-B5F435451EFA}" presName="L1TextContainer" presStyleLbl="revTx" presStyleIdx="3" presStyleCnt="8">
        <dgm:presLayoutVars>
          <dgm:chMax val="1"/>
          <dgm:chPref val="1"/>
          <dgm:bulletEnabled val="1"/>
        </dgm:presLayoutVars>
      </dgm:prSet>
      <dgm:spPr/>
    </dgm:pt>
    <dgm:pt modelId="{E884FDBB-0A40-FD44-9ED7-CE3365FE1E93}" type="pres">
      <dgm:prSet presAssocID="{6EEAEA5F-B9AF-6F4B-B8EE-B5F435451EFA}" presName="ConnectLine" presStyleLbl="dkBgShp" presStyleIdx="3" presStyleCnt="6"/>
      <dgm:spPr/>
    </dgm:pt>
    <dgm:pt modelId="{9CACB49F-F3A7-DE42-8CA8-0279E71A3441}" type="pres">
      <dgm:prSet presAssocID="{6EEAEA5F-B9AF-6F4B-B8EE-B5F435451EFA}" presName="ConnectorPoint" presStyleCnt="0"/>
      <dgm:spPr/>
    </dgm:pt>
    <dgm:pt modelId="{206F3D85-7F0F-AE4E-8D63-DC11AFB76155}" type="pres">
      <dgm:prSet presAssocID="{6EEAEA5F-B9AF-6F4B-B8EE-B5F435451EFA}" presName="Bullet" presStyleLbl="lnNode1" presStyleIdx="1" presStyleCnt="4"/>
      <dgm:spPr/>
    </dgm:pt>
    <dgm:pt modelId="{7DAFA55B-6880-BD4D-A4E9-A11ACA5A9721}" type="pres">
      <dgm:prSet presAssocID="{6EEAEA5F-B9AF-6F4B-B8EE-B5F435451EFA}" presName="EmptyPlaceHolder" presStyleCnt="0"/>
      <dgm:spPr/>
    </dgm:pt>
    <dgm:pt modelId="{C5E824EB-691E-E446-A7B1-2D49036B8D13}" type="pres">
      <dgm:prSet presAssocID="{6EED4B35-A591-374F-BDB3-05710B6AD116}" presName="spaceBetweenRectangles" presStyleCnt="0"/>
      <dgm:spPr/>
    </dgm:pt>
    <dgm:pt modelId="{71FC87B9-ABA4-CE45-8FE6-E4962E107E6F}" type="pres">
      <dgm:prSet presAssocID="{E3317B40-BAC7-4E40-B57B-7EEDD55539E1}" presName="composite" presStyleCnt="0"/>
      <dgm:spPr/>
    </dgm:pt>
    <dgm:pt modelId="{3285DA35-145D-5844-948B-9B15B15085B3}" type="pres">
      <dgm:prSet presAssocID="{E3317B40-BAC7-4E40-B57B-7EEDD55539E1}" presName="DropPinPlaceHolder" presStyleCnt="0"/>
      <dgm:spPr/>
    </dgm:pt>
    <dgm:pt modelId="{6D4F92E2-ADB8-724E-8D6E-BA5DA0EE5D12}" type="pres">
      <dgm:prSet presAssocID="{E3317B40-BAC7-4E40-B57B-7EEDD55539E1}" presName="DropPin" presStyleLbl="alignNode1" presStyleIdx="2" presStyleCnt="4"/>
      <dgm:spPr/>
    </dgm:pt>
    <dgm:pt modelId="{9A6A2F78-DA30-A54F-9FCB-11B054FEF691}" type="pres">
      <dgm:prSet presAssocID="{E3317B40-BAC7-4E40-B57B-7EEDD55539E1}" presName="Ellipse" presStyleLbl="fgAcc1" presStyleIdx="2" presStyleCnt="4"/>
      <dgm:spPr/>
    </dgm:pt>
    <dgm:pt modelId="{8394A90C-A03E-8542-891A-EBC64D2EDB67}" type="pres">
      <dgm:prSet presAssocID="{E3317B40-BAC7-4E40-B57B-7EEDD55539E1}" presName="L2TextContainer" presStyleLbl="revTx" presStyleIdx="4" presStyleCnt="8">
        <dgm:presLayoutVars>
          <dgm:bulletEnabled val="1"/>
        </dgm:presLayoutVars>
      </dgm:prSet>
      <dgm:spPr/>
    </dgm:pt>
    <dgm:pt modelId="{6C6DF2F3-D3A1-564B-AF7F-56FE913B827C}" type="pres">
      <dgm:prSet presAssocID="{E3317B40-BAC7-4E40-B57B-7EEDD55539E1}" presName="L1TextContainer" presStyleLbl="revTx" presStyleIdx="5" presStyleCnt="8">
        <dgm:presLayoutVars>
          <dgm:chMax val="1"/>
          <dgm:chPref val="1"/>
          <dgm:bulletEnabled val="1"/>
        </dgm:presLayoutVars>
      </dgm:prSet>
      <dgm:spPr/>
    </dgm:pt>
    <dgm:pt modelId="{65193FEA-26AE-E842-B8D8-CD1203F7381D}" type="pres">
      <dgm:prSet presAssocID="{E3317B40-BAC7-4E40-B57B-7EEDD55539E1}" presName="ConnectLine" presStyleLbl="dkBgShp" presStyleIdx="4" presStyleCnt="6"/>
      <dgm:spPr/>
    </dgm:pt>
    <dgm:pt modelId="{86EBBD90-A348-F04D-A7A9-C670F8442C1F}" type="pres">
      <dgm:prSet presAssocID="{E3317B40-BAC7-4E40-B57B-7EEDD55539E1}" presName="ConnectorPoint" presStyleCnt="0"/>
      <dgm:spPr/>
    </dgm:pt>
    <dgm:pt modelId="{76FBD55B-3384-1546-9E86-482BF6D0A4B4}" type="pres">
      <dgm:prSet presAssocID="{E3317B40-BAC7-4E40-B57B-7EEDD55539E1}" presName="Bullet" presStyleLbl="lnNode1" presStyleIdx="2" presStyleCnt="4"/>
      <dgm:spPr/>
    </dgm:pt>
    <dgm:pt modelId="{2A7AF046-3CAA-0440-890C-2FAE069E3F78}" type="pres">
      <dgm:prSet presAssocID="{E3317B40-BAC7-4E40-B57B-7EEDD55539E1}" presName="EmptyPlaceHolder" presStyleCnt="0"/>
      <dgm:spPr/>
    </dgm:pt>
    <dgm:pt modelId="{DB73E797-7EBC-1F49-A840-094D72804200}" type="pres">
      <dgm:prSet presAssocID="{2168C725-FAB6-D047-A4EF-191AB8F0ACB1}" presName="spaceBetweenRectangles" presStyleCnt="0"/>
      <dgm:spPr/>
    </dgm:pt>
    <dgm:pt modelId="{F96499EC-EF62-1541-B55B-77F4DB0A11D0}" type="pres">
      <dgm:prSet presAssocID="{333918C7-5B9D-1742-82EA-840890438C83}" presName="composite" presStyleCnt="0"/>
      <dgm:spPr/>
    </dgm:pt>
    <dgm:pt modelId="{F6586D4B-688F-6746-A666-FA9C6037CCC0}" type="pres">
      <dgm:prSet presAssocID="{333918C7-5B9D-1742-82EA-840890438C83}" presName="DropPinPlaceHolder" presStyleCnt="0"/>
      <dgm:spPr/>
    </dgm:pt>
    <dgm:pt modelId="{D2B53329-09A7-414C-9DF8-4FBE121DD769}" type="pres">
      <dgm:prSet presAssocID="{333918C7-5B9D-1742-82EA-840890438C83}" presName="DropPin" presStyleLbl="alignNode1" presStyleIdx="3" presStyleCnt="4"/>
      <dgm:spPr/>
    </dgm:pt>
    <dgm:pt modelId="{21CB386C-924A-EC4E-9914-6AAD7BE5F2E8}" type="pres">
      <dgm:prSet presAssocID="{333918C7-5B9D-1742-82EA-840890438C83}" presName="Ellipse" presStyleLbl="fgAcc1" presStyleIdx="3" presStyleCnt="4"/>
      <dgm:spPr/>
    </dgm:pt>
    <dgm:pt modelId="{F7CE8D35-94F3-3A48-8B5E-A031A45BD875}" type="pres">
      <dgm:prSet presAssocID="{333918C7-5B9D-1742-82EA-840890438C83}" presName="L2TextContainer" presStyleLbl="revTx" presStyleIdx="6" presStyleCnt="8">
        <dgm:presLayoutVars>
          <dgm:bulletEnabled val="1"/>
        </dgm:presLayoutVars>
      </dgm:prSet>
      <dgm:spPr/>
    </dgm:pt>
    <dgm:pt modelId="{E866CE83-ADC7-A846-8857-534B2680B8FF}" type="pres">
      <dgm:prSet presAssocID="{333918C7-5B9D-1742-82EA-840890438C83}" presName="L1TextContainer" presStyleLbl="revTx" presStyleIdx="7" presStyleCnt="8">
        <dgm:presLayoutVars>
          <dgm:chMax val="1"/>
          <dgm:chPref val="1"/>
          <dgm:bulletEnabled val="1"/>
        </dgm:presLayoutVars>
      </dgm:prSet>
      <dgm:spPr/>
    </dgm:pt>
    <dgm:pt modelId="{B5BEAFEA-6BA7-5142-ACAA-5513BAF444A7}" type="pres">
      <dgm:prSet presAssocID="{333918C7-5B9D-1742-82EA-840890438C83}" presName="ConnectLine" presStyleLbl="dkBgShp" presStyleIdx="5" presStyleCnt="6"/>
      <dgm:spPr/>
    </dgm:pt>
    <dgm:pt modelId="{C1E58B31-A0D7-014C-A08E-AFFCAE8B512F}" type="pres">
      <dgm:prSet presAssocID="{333918C7-5B9D-1742-82EA-840890438C83}" presName="ConnectorPoint" presStyleCnt="0"/>
      <dgm:spPr/>
    </dgm:pt>
    <dgm:pt modelId="{D0CE3D5F-AF56-B04F-A4DF-4F6DB512C5C1}" type="pres">
      <dgm:prSet presAssocID="{333918C7-5B9D-1742-82EA-840890438C83}" presName="Bullet" presStyleLbl="lnNode1" presStyleIdx="3" presStyleCnt="4"/>
      <dgm:spPr/>
    </dgm:pt>
    <dgm:pt modelId="{059A6E0A-C6E3-3A41-AE02-852C038CFC5E}" type="pres">
      <dgm:prSet presAssocID="{333918C7-5B9D-1742-82EA-840890438C83}" presName="EmptyPlaceHolder" presStyleCnt="0"/>
      <dgm:spPr/>
    </dgm:pt>
  </dgm:ptLst>
  <dgm:cxnLst>
    <dgm:cxn modelId="{E7BA2208-02A0-A24F-A602-EDB83AECBC20}" type="presOf" srcId="{6EEAEA5F-B9AF-6F4B-B8EE-B5F435451EFA}" destId="{722BD08E-A1EE-FA46-8802-F41DD357D18C}" srcOrd="0" destOrd="0" presId="urn:microsoft.com/office/officeart/2024/layout/BulletTimeline"/>
    <dgm:cxn modelId="{C936B708-5486-1B47-85A5-EC1DCE69CFDE}" srcId="{8B0774F6-1613-9142-97C7-F9E9E2152263}" destId="{333918C7-5B9D-1742-82EA-840890438C83}" srcOrd="3" destOrd="0" parTransId="{939A003F-B768-934A-BAF0-937EAE4FB818}" sibTransId="{45F3F121-6D87-564A-8E2A-2C2A7B9FD92C}"/>
    <dgm:cxn modelId="{39F0F00D-B502-3444-882F-6F9BCEA3ACD4}" type="presOf" srcId="{E3317B40-BAC7-4E40-B57B-7EEDD55539E1}" destId="{6C6DF2F3-D3A1-564B-AF7F-56FE913B827C}" srcOrd="0" destOrd="0" presId="urn:microsoft.com/office/officeart/2024/layout/BulletTimeline"/>
    <dgm:cxn modelId="{DEB82114-FF3B-7345-ABE5-88AC75543F67}" srcId="{8B0774F6-1613-9142-97C7-F9E9E2152263}" destId="{6EEAEA5F-B9AF-6F4B-B8EE-B5F435451EFA}" srcOrd="1" destOrd="0" parTransId="{BE2B245B-4D30-CB4C-90E9-6EEBE1588BB4}" sibTransId="{6EED4B35-A591-374F-BDB3-05710B6AD116}"/>
    <dgm:cxn modelId="{43C4FA1D-50CA-B64A-9631-DE114DA7F1C6}" type="presOf" srcId="{71CD0EFF-4388-CF43-8466-7B2D23281789}" destId="{F7CE8D35-94F3-3A48-8B5E-A031A45BD875}" srcOrd="0" destOrd="0" presId="urn:microsoft.com/office/officeart/2024/layout/BulletTimeline"/>
    <dgm:cxn modelId="{E1292B28-7636-464D-84F0-A1732EC1B2C8}" srcId="{E3317B40-BAC7-4E40-B57B-7EEDD55539E1}" destId="{317A148D-5A73-8949-8C2B-FD6D6E94E8C7}" srcOrd="0" destOrd="0" parTransId="{E926D84F-3A7B-3840-B969-7714EA26A24F}" sibTransId="{27A42042-EA1F-E540-A9DF-6244389CE661}"/>
    <dgm:cxn modelId="{19E9A62C-3080-C74B-9EB4-9DAFBEAE79C5}" srcId="{6EEAEA5F-B9AF-6F4B-B8EE-B5F435451EFA}" destId="{34DDB49B-C9D7-0845-AA63-BB802A781381}" srcOrd="0" destOrd="0" parTransId="{C5889532-52E2-D14B-B226-AE923B579119}" sibTransId="{395298A8-D15F-534B-84AD-CB6A00B10931}"/>
    <dgm:cxn modelId="{71296232-9419-0A45-A0BC-BB89BA11D538}" type="presOf" srcId="{DBB82DD7-CD80-1549-856D-6AA9A251D46A}" destId="{F7CE8D35-94F3-3A48-8B5E-A031A45BD875}" srcOrd="0" destOrd="2" presId="urn:microsoft.com/office/officeart/2024/layout/BulletTimeline"/>
    <dgm:cxn modelId="{E81C1035-98D2-114A-83AE-6EC6834393DC}" srcId="{E3317B40-BAC7-4E40-B57B-7EEDD55539E1}" destId="{1C8C4195-A526-144C-8DCA-D8F3AC6208FF}" srcOrd="1" destOrd="0" parTransId="{7E83818E-F9CF-9540-958F-E5EEDE9F7CB6}" sibTransId="{427B5112-B0C6-E541-88EC-41C5B2171730}"/>
    <dgm:cxn modelId="{4ED06040-DAFA-0F44-8E76-92CAE2938B05}" type="presOf" srcId="{21F4C4EF-F2E4-8842-8492-B31D104E5B2C}" destId="{F7CE8D35-94F3-3A48-8B5E-A031A45BD875}" srcOrd="0" destOrd="1" presId="urn:microsoft.com/office/officeart/2024/layout/BulletTimeline"/>
    <dgm:cxn modelId="{3BD9CE4B-69DD-B44F-B24D-DA897F9C55E2}" type="presOf" srcId="{333918C7-5B9D-1742-82EA-840890438C83}" destId="{E866CE83-ADC7-A846-8857-534B2680B8FF}" srcOrd="0" destOrd="0" presId="urn:microsoft.com/office/officeart/2024/layout/BulletTimeline"/>
    <dgm:cxn modelId="{E732B754-1FF7-5149-862D-FB63A865E696}" srcId="{7365C1EF-701B-714E-84FA-100DCEF2FFCD}" destId="{304D84FC-1439-F748-8C63-63D83BB47F50}" srcOrd="0" destOrd="0" parTransId="{5EC24D68-3725-444C-A2C8-5B720F0D65B8}" sibTransId="{45C501DB-7394-AA41-A095-49DBA1A07E34}"/>
    <dgm:cxn modelId="{0C5E1958-DE81-3443-8296-2B9D3D2FB0F1}" srcId="{333918C7-5B9D-1742-82EA-840890438C83}" destId="{DBB82DD7-CD80-1549-856D-6AA9A251D46A}" srcOrd="2" destOrd="0" parTransId="{9361C2EA-1B1D-9241-8BAA-77F6B2C8C6B1}" sibTransId="{7CA589FE-1938-0741-B0FA-773AAB27198E}"/>
    <dgm:cxn modelId="{C7DC8A64-C0C6-F342-A312-6FAC42CED1BA}" srcId="{333918C7-5B9D-1742-82EA-840890438C83}" destId="{21F4C4EF-F2E4-8842-8492-B31D104E5B2C}" srcOrd="1" destOrd="0" parTransId="{A851A0B0-2B18-884F-A159-4FCE23D52F59}" sibTransId="{FD9A0079-4016-1C48-95CB-7288637E2A65}"/>
    <dgm:cxn modelId="{C57C7271-13C0-C949-9996-2F3E418A9450}" srcId="{7365C1EF-701B-714E-84FA-100DCEF2FFCD}" destId="{D0C90326-3A61-A54E-B020-C62CB678DFB0}" srcOrd="1" destOrd="0" parTransId="{75208A2C-E0E9-9742-8C5F-95B8B647361D}" sibTransId="{A032086D-C867-F34A-AA92-9D35DFCE989C}"/>
    <dgm:cxn modelId="{95045B72-96FC-FF43-9605-7A0B03A29719}" type="presOf" srcId="{73A1DA42-6520-F442-9CA6-08424E8A0DF0}" destId="{B0A75A26-FD43-E145-BBBE-98424BA6E8B6}" srcOrd="0" destOrd="1" presId="urn:microsoft.com/office/officeart/2024/layout/BulletTimeline"/>
    <dgm:cxn modelId="{85A05F8A-DCC5-4B49-81FF-52AE9E3067E4}" srcId="{8B0774F6-1613-9142-97C7-F9E9E2152263}" destId="{7365C1EF-701B-714E-84FA-100DCEF2FFCD}" srcOrd="0" destOrd="0" parTransId="{C271DF7F-8AC3-2540-ABAC-EC46B249F7C4}" sibTransId="{2BD3BBC3-BA45-6C44-9416-B53C5A4C3B95}"/>
    <dgm:cxn modelId="{CCD6349B-4D57-0541-AE1E-DF789CDC24E9}" type="presOf" srcId="{34DDB49B-C9D7-0845-AA63-BB802A781381}" destId="{B0A75A26-FD43-E145-BBBE-98424BA6E8B6}" srcOrd="0" destOrd="0" presId="urn:microsoft.com/office/officeart/2024/layout/BulletTimeline"/>
    <dgm:cxn modelId="{1974EAB4-31C1-5B4B-8E46-1F8547C97C58}" type="presOf" srcId="{1C8C4195-A526-144C-8DCA-D8F3AC6208FF}" destId="{8394A90C-A03E-8542-891A-EBC64D2EDB67}" srcOrd="0" destOrd="1" presId="urn:microsoft.com/office/officeart/2024/layout/BulletTimeline"/>
    <dgm:cxn modelId="{47B156B9-937D-6143-AF7C-F37173005E98}" type="presOf" srcId="{317A148D-5A73-8949-8C2B-FD6D6E94E8C7}" destId="{8394A90C-A03E-8542-891A-EBC64D2EDB67}" srcOrd="0" destOrd="0" presId="urn:microsoft.com/office/officeart/2024/layout/BulletTimeline"/>
    <dgm:cxn modelId="{FF60F3BE-FD91-9B46-8A66-1A1A1773ED11}" type="presOf" srcId="{D0C90326-3A61-A54E-B020-C62CB678DFB0}" destId="{A654FF1E-C446-114B-AFC5-15D3BF9D2ADC}" srcOrd="0" destOrd="1" presId="urn:microsoft.com/office/officeart/2024/layout/BulletTimeline"/>
    <dgm:cxn modelId="{18CD2FC2-A1DD-E64C-A4AC-3442B0B7AFF0}" srcId="{8B0774F6-1613-9142-97C7-F9E9E2152263}" destId="{E3317B40-BAC7-4E40-B57B-7EEDD55539E1}" srcOrd="2" destOrd="0" parTransId="{AC03BB9C-097F-ED4B-80AF-925C7C65B49F}" sibTransId="{2168C725-FAB6-D047-A4EF-191AB8F0ACB1}"/>
    <dgm:cxn modelId="{395E41C5-BF6C-1142-AB37-9D7395DCFF54}" type="presOf" srcId="{8B0774F6-1613-9142-97C7-F9E9E2152263}" destId="{6509AE72-932A-3B42-94A4-ABA725047EBF}" srcOrd="0" destOrd="0" presId="urn:microsoft.com/office/officeart/2024/layout/BulletTimeline"/>
    <dgm:cxn modelId="{E81A92C5-0DB3-4F41-BB12-450AD87CD087}" srcId="{333918C7-5B9D-1742-82EA-840890438C83}" destId="{71CD0EFF-4388-CF43-8466-7B2D23281789}" srcOrd="0" destOrd="0" parTransId="{28B11084-AE17-E14E-9A5A-9E4AF1D67CED}" sibTransId="{35CF0A08-38D0-F74F-90B7-938C1AB30561}"/>
    <dgm:cxn modelId="{F88D88D8-5E32-A14B-8E5A-0960AA906DA3}" srcId="{6EEAEA5F-B9AF-6F4B-B8EE-B5F435451EFA}" destId="{73A1DA42-6520-F442-9CA6-08424E8A0DF0}" srcOrd="1" destOrd="0" parTransId="{F226D1EB-D0B8-5343-97DA-53F1258DF91F}" sibTransId="{B5CDF5CD-0CCB-BE4C-9595-2FE7EBB6D257}"/>
    <dgm:cxn modelId="{853C28DE-996A-B947-AE7C-F34E00BB3996}" type="presOf" srcId="{304D84FC-1439-F748-8C63-63D83BB47F50}" destId="{A654FF1E-C446-114B-AFC5-15D3BF9D2ADC}" srcOrd="0" destOrd="0" presId="urn:microsoft.com/office/officeart/2024/layout/BulletTimeline"/>
    <dgm:cxn modelId="{2E1F6CF1-0593-3D45-9FE5-02F44DBFE8D3}" type="presOf" srcId="{7365C1EF-701B-714E-84FA-100DCEF2FFCD}" destId="{B5679060-1117-0546-9A05-3DFF495CB928}" srcOrd="0" destOrd="0" presId="urn:microsoft.com/office/officeart/2024/layout/BulletTimeline"/>
    <dgm:cxn modelId="{6AE3C863-1E48-0445-A0CF-918467185FF3}" type="presParOf" srcId="{6509AE72-932A-3B42-94A4-ABA725047EBF}" destId="{93E370F5-F701-1847-9BA7-4E102D9C0763}" srcOrd="0" destOrd="0" presId="urn:microsoft.com/office/officeart/2024/layout/BulletTimeline"/>
    <dgm:cxn modelId="{96BD806E-4F68-F84E-883B-E73566F966AC}" type="presParOf" srcId="{93E370F5-F701-1847-9BA7-4E102D9C0763}" destId="{B23F02E2-5C02-2043-850D-6B9FC5C7883D}" srcOrd="0" destOrd="0" presId="urn:microsoft.com/office/officeart/2024/layout/BulletTimeline"/>
    <dgm:cxn modelId="{9468FFAF-E29A-6440-BE11-FED636922427}" type="presParOf" srcId="{93E370F5-F701-1847-9BA7-4E102D9C0763}" destId="{18C271DA-3D5A-7248-8F3E-4870A5106DAB}" srcOrd="1" destOrd="0" presId="urn:microsoft.com/office/officeart/2024/layout/BulletTimeline"/>
    <dgm:cxn modelId="{25952C55-6349-F240-BF57-07856CFBF512}" type="presParOf" srcId="{6509AE72-932A-3B42-94A4-ABA725047EBF}" destId="{88FD7092-3338-0F4A-8129-91365AC71347}" srcOrd="1" destOrd="0" presId="urn:microsoft.com/office/officeart/2024/layout/BulletTimeline"/>
    <dgm:cxn modelId="{FEFC92DF-5161-DB4E-8A6D-09510BA02BA4}" type="presParOf" srcId="{88FD7092-3338-0F4A-8129-91365AC71347}" destId="{4F89B936-4853-0241-8043-990CB59AFC6A}" srcOrd="0" destOrd="0" presId="urn:microsoft.com/office/officeart/2024/layout/BulletTimeline"/>
    <dgm:cxn modelId="{62B9F182-2915-6149-8202-B5856C48C4E2}" type="presParOf" srcId="{4F89B936-4853-0241-8043-990CB59AFC6A}" destId="{7A6359F3-984E-5449-ACBC-5A4CEAFB2870}" srcOrd="0" destOrd="0" presId="urn:microsoft.com/office/officeart/2024/layout/BulletTimeline"/>
    <dgm:cxn modelId="{D7C70851-0E0F-AB4A-B451-11BD8A1645C4}" type="presParOf" srcId="{7A6359F3-984E-5449-ACBC-5A4CEAFB2870}" destId="{7DD79D09-E3BD-0844-9DB5-0B8BA0610E6D}" srcOrd="0" destOrd="0" presId="urn:microsoft.com/office/officeart/2024/layout/BulletTimeline"/>
    <dgm:cxn modelId="{10B91B60-A40D-2A49-AF29-9DADD3D694BB}" type="presParOf" srcId="{7A6359F3-984E-5449-ACBC-5A4CEAFB2870}" destId="{D30DA1C8-9288-D646-A251-7312E4DAF09A}" srcOrd="1" destOrd="0" presId="urn:microsoft.com/office/officeart/2024/layout/BulletTimeline"/>
    <dgm:cxn modelId="{D7E736EA-F321-E846-81EC-06327A488CE9}" type="presParOf" srcId="{4F89B936-4853-0241-8043-990CB59AFC6A}" destId="{A654FF1E-C446-114B-AFC5-15D3BF9D2ADC}" srcOrd="1" destOrd="0" presId="urn:microsoft.com/office/officeart/2024/layout/BulletTimeline"/>
    <dgm:cxn modelId="{4D5E3362-E71C-EE43-AA47-F156D34B1596}" type="presParOf" srcId="{4F89B936-4853-0241-8043-990CB59AFC6A}" destId="{B5679060-1117-0546-9A05-3DFF495CB928}" srcOrd="2" destOrd="0" presId="urn:microsoft.com/office/officeart/2024/layout/BulletTimeline"/>
    <dgm:cxn modelId="{02935758-435C-2F41-8486-56AB6B38F074}" type="presParOf" srcId="{4F89B936-4853-0241-8043-990CB59AFC6A}" destId="{0EF80BB9-8097-DF4E-8085-0D4C3C6D6BBD}" srcOrd="3" destOrd="0" presId="urn:microsoft.com/office/officeart/2024/layout/BulletTimeline"/>
    <dgm:cxn modelId="{E8FFE027-E922-8242-8B80-E0F6AE44C7E2}" type="presParOf" srcId="{4F89B936-4853-0241-8043-990CB59AFC6A}" destId="{70489A35-5E32-9749-99B8-CFF78D2AC616}" srcOrd="4" destOrd="0" presId="urn:microsoft.com/office/officeart/2024/layout/BulletTimeline"/>
    <dgm:cxn modelId="{136D6657-FE59-3F4A-BAA7-5FBAF03851EA}" type="presParOf" srcId="{70489A35-5E32-9749-99B8-CFF78D2AC616}" destId="{E28131C4-6914-0E4C-9BC9-DB04A3BC331C}" srcOrd="0" destOrd="0" presId="urn:microsoft.com/office/officeart/2024/layout/BulletTimeline"/>
    <dgm:cxn modelId="{3588B0A5-C0E2-AD48-BEC4-F36B82F824D7}" type="presParOf" srcId="{4F89B936-4853-0241-8043-990CB59AFC6A}" destId="{038AEC93-5DD6-234E-A1DD-F387170F6DC5}" srcOrd="5" destOrd="0" presId="urn:microsoft.com/office/officeart/2024/layout/BulletTimeline"/>
    <dgm:cxn modelId="{5AA39D5C-0694-5347-9F06-7E7C0B0A61A6}" type="presParOf" srcId="{88FD7092-3338-0F4A-8129-91365AC71347}" destId="{860C21BF-8325-B04F-926D-999421D0505F}" srcOrd="1" destOrd="0" presId="urn:microsoft.com/office/officeart/2024/layout/BulletTimeline"/>
    <dgm:cxn modelId="{AC7C5D2B-9BFC-0B4E-B6D8-06456ABD88D2}" type="presParOf" srcId="{88FD7092-3338-0F4A-8129-91365AC71347}" destId="{8199DE4E-C5C6-DF42-B2AA-E63A0DE05879}" srcOrd="2" destOrd="0" presId="urn:microsoft.com/office/officeart/2024/layout/BulletTimeline"/>
    <dgm:cxn modelId="{C7158D44-A656-694A-85C3-6C04702AA7AB}" type="presParOf" srcId="{8199DE4E-C5C6-DF42-B2AA-E63A0DE05879}" destId="{2CEB3914-A1EB-8A48-B66C-82AA89218FD7}" srcOrd="0" destOrd="0" presId="urn:microsoft.com/office/officeart/2024/layout/BulletTimeline"/>
    <dgm:cxn modelId="{DAD11304-7F04-4740-B473-79F59C0080B3}" type="presParOf" srcId="{2CEB3914-A1EB-8A48-B66C-82AA89218FD7}" destId="{B8822766-20E1-A84B-ADB4-AC55EF774E58}" srcOrd="0" destOrd="0" presId="urn:microsoft.com/office/officeart/2024/layout/BulletTimeline"/>
    <dgm:cxn modelId="{47A76801-6748-A341-BFE5-D558725A6B79}" type="presParOf" srcId="{2CEB3914-A1EB-8A48-B66C-82AA89218FD7}" destId="{29AFD5F8-8730-EE4A-8BE6-9F73E6C20D37}" srcOrd="1" destOrd="0" presId="urn:microsoft.com/office/officeart/2024/layout/BulletTimeline"/>
    <dgm:cxn modelId="{2D9996A4-62E6-4748-883D-39650CEB1233}" type="presParOf" srcId="{8199DE4E-C5C6-DF42-B2AA-E63A0DE05879}" destId="{B0A75A26-FD43-E145-BBBE-98424BA6E8B6}" srcOrd="1" destOrd="0" presId="urn:microsoft.com/office/officeart/2024/layout/BulletTimeline"/>
    <dgm:cxn modelId="{5AF4C160-E2CD-E747-9B7F-3A42F48E7D49}" type="presParOf" srcId="{8199DE4E-C5C6-DF42-B2AA-E63A0DE05879}" destId="{722BD08E-A1EE-FA46-8802-F41DD357D18C}" srcOrd="2" destOrd="0" presId="urn:microsoft.com/office/officeart/2024/layout/BulletTimeline"/>
    <dgm:cxn modelId="{E6D816C2-1183-4E46-9BC3-BB8A28AA58D1}" type="presParOf" srcId="{8199DE4E-C5C6-DF42-B2AA-E63A0DE05879}" destId="{E884FDBB-0A40-FD44-9ED7-CE3365FE1E93}" srcOrd="3" destOrd="0" presId="urn:microsoft.com/office/officeart/2024/layout/BulletTimeline"/>
    <dgm:cxn modelId="{C065690C-3C73-B649-8942-A0377434F00D}" type="presParOf" srcId="{8199DE4E-C5C6-DF42-B2AA-E63A0DE05879}" destId="{9CACB49F-F3A7-DE42-8CA8-0279E71A3441}" srcOrd="4" destOrd="0" presId="urn:microsoft.com/office/officeart/2024/layout/BulletTimeline"/>
    <dgm:cxn modelId="{77BE743A-42BB-6142-BABE-F78A1AB0D0E8}" type="presParOf" srcId="{9CACB49F-F3A7-DE42-8CA8-0279E71A3441}" destId="{206F3D85-7F0F-AE4E-8D63-DC11AFB76155}" srcOrd="0" destOrd="0" presId="urn:microsoft.com/office/officeart/2024/layout/BulletTimeline"/>
    <dgm:cxn modelId="{A2D689EF-B2AF-6F46-8522-D282D8479E5A}" type="presParOf" srcId="{8199DE4E-C5C6-DF42-B2AA-E63A0DE05879}" destId="{7DAFA55B-6880-BD4D-A4E9-A11ACA5A9721}" srcOrd="5" destOrd="0" presId="urn:microsoft.com/office/officeart/2024/layout/BulletTimeline"/>
    <dgm:cxn modelId="{608E555D-337C-CF49-881C-185E135099C1}" type="presParOf" srcId="{88FD7092-3338-0F4A-8129-91365AC71347}" destId="{C5E824EB-691E-E446-A7B1-2D49036B8D13}" srcOrd="3" destOrd="0" presId="urn:microsoft.com/office/officeart/2024/layout/BulletTimeline"/>
    <dgm:cxn modelId="{5491B59E-6AB1-154C-9424-268788E5C144}" type="presParOf" srcId="{88FD7092-3338-0F4A-8129-91365AC71347}" destId="{71FC87B9-ABA4-CE45-8FE6-E4962E107E6F}" srcOrd="4" destOrd="0" presId="urn:microsoft.com/office/officeart/2024/layout/BulletTimeline"/>
    <dgm:cxn modelId="{7D0538C9-3893-9D4A-847D-CC1B1696B7CA}" type="presParOf" srcId="{71FC87B9-ABA4-CE45-8FE6-E4962E107E6F}" destId="{3285DA35-145D-5844-948B-9B15B15085B3}" srcOrd="0" destOrd="0" presId="urn:microsoft.com/office/officeart/2024/layout/BulletTimeline"/>
    <dgm:cxn modelId="{7D83B1E2-D790-794F-846E-A010CC1366E2}" type="presParOf" srcId="{3285DA35-145D-5844-948B-9B15B15085B3}" destId="{6D4F92E2-ADB8-724E-8D6E-BA5DA0EE5D12}" srcOrd="0" destOrd="0" presId="urn:microsoft.com/office/officeart/2024/layout/BulletTimeline"/>
    <dgm:cxn modelId="{B52FEDE9-9A50-114F-AD6A-8F2702A741CD}" type="presParOf" srcId="{3285DA35-145D-5844-948B-9B15B15085B3}" destId="{9A6A2F78-DA30-A54F-9FCB-11B054FEF691}" srcOrd="1" destOrd="0" presId="urn:microsoft.com/office/officeart/2024/layout/BulletTimeline"/>
    <dgm:cxn modelId="{78ADC4B0-6BFF-4F4A-9F78-6404752DF766}" type="presParOf" srcId="{71FC87B9-ABA4-CE45-8FE6-E4962E107E6F}" destId="{8394A90C-A03E-8542-891A-EBC64D2EDB67}" srcOrd="1" destOrd="0" presId="urn:microsoft.com/office/officeart/2024/layout/BulletTimeline"/>
    <dgm:cxn modelId="{11F0D5FF-CDE5-3842-9398-3C4CE3B1C5B5}" type="presParOf" srcId="{71FC87B9-ABA4-CE45-8FE6-E4962E107E6F}" destId="{6C6DF2F3-D3A1-564B-AF7F-56FE913B827C}" srcOrd="2" destOrd="0" presId="urn:microsoft.com/office/officeart/2024/layout/BulletTimeline"/>
    <dgm:cxn modelId="{E39E7C1C-5D10-6C4D-90E9-B850B2EB3329}" type="presParOf" srcId="{71FC87B9-ABA4-CE45-8FE6-E4962E107E6F}" destId="{65193FEA-26AE-E842-B8D8-CD1203F7381D}" srcOrd="3" destOrd="0" presId="urn:microsoft.com/office/officeart/2024/layout/BulletTimeline"/>
    <dgm:cxn modelId="{9EB6396B-5C4A-C848-AB38-6F3A1E6B892D}" type="presParOf" srcId="{71FC87B9-ABA4-CE45-8FE6-E4962E107E6F}" destId="{86EBBD90-A348-F04D-A7A9-C670F8442C1F}" srcOrd="4" destOrd="0" presId="urn:microsoft.com/office/officeart/2024/layout/BulletTimeline"/>
    <dgm:cxn modelId="{BCD0B1EA-E531-B44A-B4EE-C13669CC4938}" type="presParOf" srcId="{86EBBD90-A348-F04D-A7A9-C670F8442C1F}" destId="{76FBD55B-3384-1546-9E86-482BF6D0A4B4}" srcOrd="0" destOrd="0" presId="urn:microsoft.com/office/officeart/2024/layout/BulletTimeline"/>
    <dgm:cxn modelId="{CADCEFC3-093E-2F4E-B4BD-32CAE471C58C}" type="presParOf" srcId="{71FC87B9-ABA4-CE45-8FE6-E4962E107E6F}" destId="{2A7AF046-3CAA-0440-890C-2FAE069E3F78}" srcOrd="5" destOrd="0" presId="urn:microsoft.com/office/officeart/2024/layout/BulletTimeline"/>
    <dgm:cxn modelId="{7BAF8F14-A844-004D-A13B-AE86E94D4FF7}" type="presParOf" srcId="{88FD7092-3338-0F4A-8129-91365AC71347}" destId="{DB73E797-7EBC-1F49-A840-094D72804200}" srcOrd="5" destOrd="0" presId="urn:microsoft.com/office/officeart/2024/layout/BulletTimeline"/>
    <dgm:cxn modelId="{3F0C6715-BCA6-2546-9A2B-3D24EC0BC2F8}" type="presParOf" srcId="{88FD7092-3338-0F4A-8129-91365AC71347}" destId="{F96499EC-EF62-1541-B55B-77F4DB0A11D0}" srcOrd="6" destOrd="0" presId="urn:microsoft.com/office/officeart/2024/layout/BulletTimeline"/>
    <dgm:cxn modelId="{D8D31A38-A6B6-AA40-B797-8850025E35DB}" type="presParOf" srcId="{F96499EC-EF62-1541-B55B-77F4DB0A11D0}" destId="{F6586D4B-688F-6746-A666-FA9C6037CCC0}" srcOrd="0" destOrd="0" presId="urn:microsoft.com/office/officeart/2024/layout/BulletTimeline"/>
    <dgm:cxn modelId="{201D268A-CE4C-2E40-ACE1-837C7EC7E01B}" type="presParOf" srcId="{F6586D4B-688F-6746-A666-FA9C6037CCC0}" destId="{D2B53329-09A7-414C-9DF8-4FBE121DD769}" srcOrd="0" destOrd="0" presId="urn:microsoft.com/office/officeart/2024/layout/BulletTimeline"/>
    <dgm:cxn modelId="{9392198C-8881-A64A-9B0D-350D3A69A075}" type="presParOf" srcId="{F6586D4B-688F-6746-A666-FA9C6037CCC0}" destId="{21CB386C-924A-EC4E-9914-6AAD7BE5F2E8}" srcOrd="1" destOrd="0" presId="urn:microsoft.com/office/officeart/2024/layout/BulletTimeline"/>
    <dgm:cxn modelId="{5B7ABF41-0E03-2F4F-B56D-3EFECADEB8A5}" type="presParOf" srcId="{F96499EC-EF62-1541-B55B-77F4DB0A11D0}" destId="{F7CE8D35-94F3-3A48-8B5E-A031A45BD875}" srcOrd="1" destOrd="0" presId="urn:microsoft.com/office/officeart/2024/layout/BulletTimeline"/>
    <dgm:cxn modelId="{2B68CBC9-508A-2545-9A04-BCC5AE7FC77C}" type="presParOf" srcId="{F96499EC-EF62-1541-B55B-77F4DB0A11D0}" destId="{E866CE83-ADC7-A846-8857-534B2680B8FF}" srcOrd="2" destOrd="0" presId="urn:microsoft.com/office/officeart/2024/layout/BulletTimeline"/>
    <dgm:cxn modelId="{09794991-E20B-3E45-BA01-7B6B847967A1}" type="presParOf" srcId="{F96499EC-EF62-1541-B55B-77F4DB0A11D0}" destId="{B5BEAFEA-6BA7-5142-ACAA-5513BAF444A7}" srcOrd="3" destOrd="0" presId="urn:microsoft.com/office/officeart/2024/layout/BulletTimeline"/>
    <dgm:cxn modelId="{D0AD4C2B-13A0-4D44-AA6E-3AED37CA7C18}" type="presParOf" srcId="{F96499EC-EF62-1541-B55B-77F4DB0A11D0}" destId="{C1E58B31-A0D7-014C-A08E-AFFCAE8B512F}" srcOrd="4" destOrd="0" presId="urn:microsoft.com/office/officeart/2024/layout/BulletTimeline"/>
    <dgm:cxn modelId="{90A4E2CC-F189-B54A-83EF-1D0C6D672D02}" type="presParOf" srcId="{C1E58B31-A0D7-014C-A08E-AFFCAE8B512F}" destId="{D0CE3D5F-AF56-B04F-A4DF-4F6DB512C5C1}" srcOrd="0" destOrd="0" presId="urn:microsoft.com/office/officeart/2024/layout/BulletTimeline"/>
    <dgm:cxn modelId="{E88FD4FD-BCEB-CE40-8F25-D801B4E044C4}" type="presParOf" srcId="{F96499EC-EF62-1541-B55B-77F4DB0A11D0}" destId="{059A6E0A-C6E3-3A41-AE02-852C038CFC5E}" srcOrd="5" destOrd="0" presId="urn:microsoft.com/office/officeart/2024/layout/BulletTimeline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A2AB57-FC8E-4551-8E11-F41C601BABD0}">
      <dsp:nvSpPr>
        <dsp:cNvPr id="0" name=""/>
        <dsp:cNvSpPr/>
      </dsp:nvSpPr>
      <dsp:spPr>
        <a:xfrm>
          <a:off x="1012410" y="0"/>
          <a:ext cx="11473982" cy="5668847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71A2A2-6A63-42B0-AA0B-67A967FD0B78}">
      <dsp:nvSpPr>
        <dsp:cNvPr id="0" name=""/>
        <dsp:cNvSpPr/>
      </dsp:nvSpPr>
      <dsp:spPr>
        <a:xfrm>
          <a:off x="5232" y="1700654"/>
          <a:ext cx="2517843" cy="226753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Ориентация на продукт</a:t>
          </a:r>
        </a:p>
      </dsp:txBody>
      <dsp:txXfrm>
        <a:off x="115924" y="1811346"/>
        <a:ext cx="2296459" cy="2046154"/>
      </dsp:txXfrm>
    </dsp:sp>
    <dsp:sp modelId="{F24BD110-ED58-4255-B58E-82FBE3515698}">
      <dsp:nvSpPr>
        <dsp:cNvPr id="0" name=""/>
        <dsp:cNvSpPr/>
      </dsp:nvSpPr>
      <dsp:spPr>
        <a:xfrm>
          <a:off x="2648968" y="1700654"/>
          <a:ext cx="2517843" cy="226753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Ориентация на потребителя</a:t>
          </a:r>
        </a:p>
      </dsp:txBody>
      <dsp:txXfrm>
        <a:off x="2759660" y="1811346"/>
        <a:ext cx="2296459" cy="2046154"/>
      </dsp:txXfrm>
    </dsp:sp>
    <dsp:sp modelId="{AA78E243-CD9C-4E82-BF8A-BF44802A06F9}">
      <dsp:nvSpPr>
        <dsp:cNvPr id="0" name=""/>
        <dsp:cNvSpPr/>
      </dsp:nvSpPr>
      <dsp:spPr>
        <a:xfrm>
          <a:off x="5292703" y="1700654"/>
          <a:ext cx="2517843" cy="226753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Ценности – ключевая доминанта</a:t>
          </a:r>
        </a:p>
      </dsp:txBody>
      <dsp:txXfrm>
        <a:off x="5403395" y="1811346"/>
        <a:ext cx="2296459" cy="2046154"/>
      </dsp:txXfrm>
    </dsp:sp>
    <dsp:sp modelId="{93DB4D89-E630-4439-BA34-A484032A519B}">
      <dsp:nvSpPr>
        <dsp:cNvPr id="0" name=""/>
        <dsp:cNvSpPr/>
      </dsp:nvSpPr>
      <dsp:spPr>
        <a:xfrm>
          <a:off x="7936438" y="1700654"/>
          <a:ext cx="2913396" cy="226753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Традиционное -</a:t>
          </a:r>
          <a:r>
            <a:rPr lang="en-US" sz="2400" kern="1200" dirty="0"/>
            <a:t>&gt; </a:t>
          </a:r>
          <a:r>
            <a:rPr lang="ru-RU" sz="2400" kern="1200" dirty="0"/>
            <a:t>Цифровое</a:t>
          </a:r>
        </a:p>
      </dsp:txBody>
      <dsp:txXfrm>
        <a:off x="8047130" y="1811346"/>
        <a:ext cx="2692012" cy="2046154"/>
      </dsp:txXfrm>
    </dsp:sp>
    <dsp:sp modelId="{467474EC-2756-4720-84EA-D6D3ADBE8472}">
      <dsp:nvSpPr>
        <dsp:cNvPr id="0" name=""/>
        <dsp:cNvSpPr/>
      </dsp:nvSpPr>
      <dsp:spPr>
        <a:xfrm>
          <a:off x="10975727" y="1700654"/>
          <a:ext cx="2517843" cy="226753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Автоматизация, повсеместная замена человека технологиями</a:t>
          </a:r>
        </a:p>
      </dsp:txBody>
      <dsp:txXfrm>
        <a:off x="11086419" y="1811346"/>
        <a:ext cx="2296459" cy="204615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D0C1D8-4387-9540-A068-89559CFF5995}">
      <dsp:nvSpPr>
        <dsp:cNvPr id="0" name=""/>
        <dsp:cNvSpPr/>
      </dsp:nvSpPr>
      <dsp:spPr>
        <a:xfrm>
          <a:off x="6194672" y="49811"/>
          <a:ext cx="1691308" cy="16913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>
              <a:solidFill>
                <a:srgbClr val="253957"/>
              </a:solidFill>
              <a:latin typeface="Trebuchet MS" panose="020B0603020202020204" pitchFamily="34" charset="0"/>
            </a:rPr>
            <a:t>Сбор данных</a:t>
          </a:r>
        </a:p>
      </dsp:txBody>
      <dsp:txXfrm>
        <a:off x="6194672" y="49811"/>
        <a:ext cx="1691308" cy="1691308"/>
      </dsp:txXfrm>
    </dsp:sp>
    <dsp:sp modelId="{8ED39748-F4F0-004F-A844-5429C9267C0D}">
      <dsp:nvSpPr>
        <dsp:cNvPr id="0" name=""/>
        <dsp:cNvSpPr/>
      </dsp:nvSpPr>
      <dsp:spPr>
        <a:xfrm>
          <a:off x="2216733" y="958"/>
          <a:ext cx="6340406" cy="6340406"/>
        </a:xfrm>
        <a:prstGeom prst="circularArrow">
          <a:avLst>
            <a:gd name="adj1" fmla="val 5202"/>
            <a:gd name="adj2" fmla="val 336021"/>
            <a:gd name="adj3" fmla="val 21292802"/>
            <a:gd name="adj4" fmla="val 19766625"/>
            <a:gd name="adj5" fmla="val 6069"/>
          </a:avLst>
        </a:prstGeom>
        <a:solidFill>
          <a:schemeClr val="accent4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C45283-3BD7-8D46-A117-905F11B56538}">
      <dsp:nvSpPr>
        <dsp:cNvPr id="0" name=""/>
        <dsp:cNvSpPr/>
      </dsp:nvSpPr>
      <dsp:spPr>
        <a:xfrm>
          <a:off x="7216522" y="3194745"/>
          <a:ext cx="1691308" cy="16913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>
              <a:solidFill>
                <a:srgbClr val="253957"/>
              </a:solidFill>
              <a:latin typeface="Trebuchet MS" panose="020B0603020202020204" pitchFamily="34" charset="0"/>
            </a:rPr>
            <a:t>Анализ</a:t>
          </a:r>
        </a:p>
      </dsp:txBody>
      <dsp:txXfrm>
        <a:off x="7216522" y="3194745"/>
        <a:ext cx="1691308" cy="1691308"/>
      </dsp:txXfrm>
    </dsp:sp>
    <dsp:sp modelId="{348A66A1-EB73-B045-8330-F2EEB03532AF}">
      <dsp:nvSpPr>
        <dsp:cNvPr id="0" name=""/>
        <dsp:cNvSpPr/>
      </dsp:nvSpPr>
      <dsp:spPr>
        <a:xfrm>
          <a:off x="2216733" y="958"/>
          <a:ext cx="6340406" cy="6340406"/>
        </a:xfrm>
        <a:prstGeom prst="circularArrow">
          <a:avLst>
            <a:gd name="adj1" fmla="val 5202"/>
            <a:gd name="adj2" fmla="val 336021"/>
            <a:gd name="adj3" fmla="val 4014242"/>
            <a:gd name="adj4" fmla="val 2253851"/>
            <a:gd name="adj5" fmla="val 6069"/>
          </a:avLst>
        </a:prstGeom>
        <a:solidFill>
          <a:schemeClr val="accent4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E190C0-889B-6441-87DB-A19450815582}">
      <dsp:nvSpPr>
        <dsp:cNvPr id="0" name=""/>
        <dsp:cNvSpPr/>
      </dsp:nvSpPr>
      <dsp:spPr>
        <a:xfrm>
          <a:off x="4541282" y="5138420"/>
          <a:ext cx="1691308" cy="16913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>
              <a:solidFill>
                <a:srgbClr val="253957"/>
              </a:solidFill>
              <a:latin typeface="Trebuchet MS" panose="020B0603020202020204" pitchFamily="34" charset="0"/>
            </a:rPr>
            <a:t>Отчетность</a:t>
          </a:r>
        </a:p>
      </dsp:txBody>
      <dsp:txXfrm>
        <a:off x="4541282" y="5138420"/>
        <a:ext cx="1691308" cy="1691308"/>
      </dsp:txXfrm>
    </dsp:sp>
    <dsp:sp modelId="{97725F4B-511C-334C-A362-DE486FE3426B}">
      <dsp:nvSpPr>
        <dsp:cNvPr id="0" name=""/>
        <dsp:cNvSpPr/>
      </dsp:nvSpPr>
      <dsp:spPr>
        <a:xfrm>
          <a:off x="2216733" y="958"/>
          <a:ext cx="6340406" cy="6340406"/>
        </a:xfrm>
        <a:prstGeom prst="circularArrow">
          <a:avLst>
            <a:gd name="adj1" fmla="val 5202"/>
            <a:gd name="adj2" fmla="val 336021"/>
            <a:gd name="adj3" fmla="val 8210127"/>
            <a:gd name="adj4" fmla="val 6449737"/>
            <a:gd name="adj5" fmla="val 6069"/>
          </a:avLst>
        </a:prstGeom>
        <a:solidFill>
          <a:schemeClr val="accent4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FEC4FB-259C-BA4C-AE70-53BAF1697027}">
      <dsp:nvSpPr>
        <dsp:cNvPr id="0" name=""/>
        <dsp:cNvSpPr/>
      </dsp:nvSpPr>
      <dsp:spPr>
        <a:xfrm>
          <a:off x="1866042" y="3194745"/>
          <a:ext cx="1691308" cy="16913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>
              <a:solidFill>
                <a:srgbClr val="253957"/>
              </a:solidFill>
              <a:latin typeface="Trebuchet MS" panose="020B0603020202020204" pitchFamily="34" charset="0"/>
            </a:rPr>
            <a:t>Принимаем решение</a:t>
          </a:r>
        </a:p>
      </dsp:txBody>
      <dsp:txXfrm>
        <a:off x="1866042" y="3194745"/>
        <a:ext cx="1691308" cy="1691308"/>
      </dsp:txXfrm>
    </dsp:sp>
    <dsp:sp modelId="{0E5CB7B7-CCA2-E24E-AFB3-BDBFB8DFBE69}">
      <dsp:nvSpPr>
        <dsp:cNvPr id="0" name=""/>
        <dsp:cNvSpPr/>
      </dsp:nvSpPr>
      <dsp:spPr>
        <a:xfrm>
          <a:off x="2216733" y="958"/>
          <a:ext cx="6340406" cy="6340406"/>
        </a:xfrm>
        <a:prstGeom prst="circularArrow">
          <a:avLst>
            <a:gd name="adj1" fmla="val 5202"/>
            <a:gd name="adj2" fmla="val 336021"/>
            <a:gd name="adj3" fmla="val 12297354"/>
            <a:gd name="adj4" fmla="val 10771177"/>
            <a:gd name="adj5" fmla="val 6069"/>
          </a:avLst>
        </a:prstGeom>
        <a:solidFill>
          <a:schemeClr val="accent4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554009-C8D7-324B-B50D-9B19699142A0}">
      <dsp:nvSpPr>
        <dsp:cNvPr id="0" name=""/>
        <dsp:cNvSpPr/>
      </dsp:nvSpPr>
      <dsp:spPr>
        <a:xfrm>
          <a:off x="2887893" y="49811"/>
          <a:ext cx="1691308" cy="16913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>
              <a:solidFill>
                <a:srgbClr val="253957"/>
              </a:solidFill>
              <a:latin typeface="Trebuchet MS" panose="020B0603020202020204" pitchFamily="34" charset="0"/>
            </a:rPr>
            <a:t>Выбор метрики</a:t>
          </a:r>
        </a:p>
      </dsp:txBody>
      <dsp:txXfrm>
        <a:off x="2887893" y="49811"/>
        <a:ext cx="1691308" cy="1691308"/>
      </dsp:txXfrm>
    </dsp:sp>
    <dsp:sp modelId="{136AC65A-C154-B248-B252-FC3DF5302016}">
      <dsp:nvSpPr>
        <dsp:cNvPr id="0" name=""/>
        <dsp:cNvSpPr/>
      </dsp:nvSpPr>
      <dsp:spPr>
        <a:xfrm>
          <a:off x="2216733" y="958"/>
          <a:ext cx="6340406" cy="6340406"/>
        </a:xfrm>
        <a:prstGeom prst="circularArrow">
          <a:avLst>
            <a:gd name="adj1" fmla="val 5202"/>
            <a:gd name="adj2" fmla="val 336021"/>
            <a:gd name="adj3" fmla="val 16865232"/>
            <a:gd name="adj4" fmla="val 15198747"/>
            <a:gd name="adj5" fmla="val 6069"/>
          </a:avLst>
        </a:prstGeom>
        <a:solidFill>
          <a:schemeClr val="accent4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8D5925-170B-4CC1-BDBA-A67DB8EF86D4}">
      <dsp:nvSpPr>
        <dsp:cNvPr id="0" name=""/>
        <dsp:cNvSpPr/>
      </dsp:nvSpPr>
      <dsp:spPr>
        <a:xfrm>
          <a:off x="3285586" y="628083"/>
          <a:ext cx="6321262" cy="6321262"/>
        </a:xfrm>
        <a:prstGeom prst="blockArc">
          <a:avLst>
            <a:gd name="adj1" fmla="val 13800000"/>
            <a:gd name="adj2" fmla="val 16200000"/>
            <a:gd name="adj3" fmla="val 3068"/>
          </a:avLst>
        </a:prstGeom>
        <a:gradFill rotWithShape="0">
          <a:gsLst>
            <a:gs pos="0">
              <a:schemeClr val="accent4">
                <a:shade val="90000"/>
                <a:hueOff val="-176373"/>
                <a:satOff val="-4228"/>
                <a:lumOff val="22381"/>
                <a:alphaOff val="0"/>
                <a:shade val="51000"/>
                <a:satMod val="130000"/>
              </a:schemeClr>
            </a:gs>
            <a:gs pos="80000">
              <a:schemeClr val="accent4">
                <a:shade val="90000"/>
                <a:hueOff val="-176373"/>
                <a:satOff val="-4228"/>
                <a:lumOff val="22381"/>
                <a:alphaOff val="0"/>
                <a:shade val="93000"/>
                <a:satMod val="130000"/>
              </a:schemeClr>
            </a:gs>
            <a:gs pos="100000">
              <a:schemeClr val="accent4">
                <a:shade val="90000"/>
                <a:hueOff val="-176373"/>
                <a:satOff val="-4228"/>
                <a:lumOff val="2238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4E1EF54-7EE4-47B1-9590-9490BAEB5EAC}">
      <dsp:nvSpPr>
        <dsp:cNvPr id="0" name=""/>
        <dsp:cNvSpPr/>
      </dsp:nvSpPr>
      <dsp:spPr>
        <a:xfrm>
          <a:off x="3285586" y="628083"/>
          <a:ext cx="6321262" cy="6321262"/>
        </a:xfrm>
        <a:prstGeom prst="blockArc">
          <a:avLst>
            <a:gd name="adj1" fmla="val 11400000"/>
            <a:gd name="adj2" fmla="val 13800000"/>
            <a:gd name="adj3" fmla="val 3068"/>
          </a:avLst>
        </a:prstGeom>
        <a:gradFill rotWithShape="0">
          <a:gsLst>
            <a:gs pos="0">
              <a:schemeClr val="accent4">
                <a:shade val="90000"/>
                <a:hueOff val="-154326"/>
                <a:satOff val="-3700"/>
                <a:lumOff val="19583"/>
                <a:alphaOff val="0"/>
                <a:shade val="51000"/>
                <a:satMod val="130000"/>
              </a:schemeClr>
            </a:gs>
            <a:gs pos="80000">
              <a:schemeClr val="accent4">
                <a:shade val="90000"/>
                <a:hueOff val="-154326"/>
                <a:satOff val="-3700"/>
                <a:lumOff val="19583"/>
                <a:alphaOff val="0"/>
                <a:shade val="93000"/>
                <a:satMod val="130000"/>
              </a:schemeClr>
            </a:gs>
            <a:gs pos="100000">
              <a:schemeClr val="accent4">
                <a:shade val="90000"/>
                <a:hueOff val="-154326"/>
                <a:satOff val="-3700"/>
                <a:lumOff val="1958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8E33F9C-0565-4A50-AF61-E7913382F22B}">
      <dsp:nvSpPr>
        <dsp:cNvPr id="0" name=""/>
        <dsp:cNvSpPr/>
      </dsp:nvSpPr>
      <dsp:spPr>
        <a:xfrm>
          <a:off x="3285586" y="628083"/>
          <a:ext cx="6321262" cy="6321262"/>
        </a:xfrm>
        <a:prstGeom prst="blockArc">
          <a:avLst>
            <a:gd name="adj1" fmla="val 9000000"/>
            <a:gd name="adj2" fmla="val 11400000"/>
            <a:gd name="adj3" fmla="val 3068"/>
          </a:avLst>
        </a:prstGeom>
        <a:gradFill rotWithShape="0">
          <a:gsLst>
            <a:gs pos="0">
              <a:schemeClr val="accent4">
                <a:shade val="90000"/>
                <a:hueOff val="-132280"/>
                <a:satOff val="-3171"/>
                <a:lumOff val="16786"/>
                <a:alphaOff val="0"/>
                <a:shade val="51000"/>
                <a:satMod val="130000"/>
              </a:schemeClr>
            </a:gs>
            <a:gs pos="80000">
              <a:schemeClr val="accent4">
                <a:shade val="90000"/>
                <a:hueOff val="-132280"/>
                <a:satOff val="-3171"/>
                <a:lumOff val="16786"/>
                <a:alphaOff val="0"/>
                <a:shade val="93000"/>
                <a:satMod val="130000"/>
              </a:schemeClr>
            </a:gs>
            <a:gs pos="100000">
              <a:schemeClr val="accent4">
                <a:shade val="90000"/>
                <a:hueOff val="-132280"/>
                <a:satOff val="-3171"/>
                <a:lumOff val="1678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13E4C05-0DDE-438C-80C3-30110AC0D42F}">
      <dsp:nvSpPr>
        <dsp:cNvPr id="0" name=""/>
        <dsp:cNvSpPr/>
      </dsp:nvSpPr>
      <dsp:spPr>
        <a:xfrm>
          <a:off x="3285586" y="628083"/>
          <a:ext cx="6321262" cy="6321262"/>
        </a:xfrm>
        <a:prstGeom prst="blockArc">
          <a:avLst>
            <a:gd name="adj1" fmla="val 6600000"/>
            <a:gd name="adj2" fmla="val 9000000"/>
            <a:gd name="adj3" fmla="val 3068"/>
          </a:avLst>
        </a:prstGeom>
        <a:gradFill rotWithShape="0">
          <a:gsLst>
            <a:gs pos="0">
              <a:schemeClr val="accent4">
                <a:shade val="90000"/>
                <a:hueOff val="-110233"/>
                <a:satOff val="-2643"/>
                <a:lumOff val="13988"/>
                <a:alphaOff val="0"/>
                <a:shade val="51000"/>
                <a:satMod val="130000"/>
              </a:schemeClr>
            </a:gs>
            <a:gs pos="80000">
              <a:schemeClr val="accent4">
                <a:shade val="90000"/>
                <a:hueOff val="-110233"/>
                <a:satOff val="-2643"/>
                <a:lumOff val="13988"/>
                <a:alphaOff val="0"/>
                <a:shade val="93000"/>
                <a:satMod val="130000"/>
              </a:schemeClr>
            </a:gs>
            <a:gs pos="100000">
              <a:schemeClr val="accent4">
                <a:shade val="90000"/>
                <a:hueOff val="-110233"/>
                <a:satOff val="-2643"/>
                <a:lumOff val="1398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FD41DAE-0619-4D50-B689-1C3F9098765B}">
      <dsp:nvSpPr>
        <dsp:cNvPr id="0" name=""/>
        <dsp:cNvSpPr/>
      </dsp:nvSpPr>
      <dsp:spPr>
        <a:xfrm>
          <a:off x="3285586" y="628083"/>
          <a:ext cx="6321262" cy="6321262"/>
        </a:xfrm>
        <a:prstGeom prst="blockArc">
          <a:avLst>
            <a:gd name="adj1" fmla="val 4200000"/>
            <a:gd name="adj2" fmla="val 6600000"/>
            <a:gd name="adj3" fmla="val 3068"/>
          </a:avLst>
        </a:prstGeom>
        <a:gradFill rotWithShape="0">
          <a:gsLst>
            <a:gs pos="0">
              <a:schemeClr val="accent4">
                <a:shade val="90000"/>
                <a:hueOff val="-88186"/>
                <a:satOff val="-2114"/>
                <a:lumOff val="11191"/>
                <a:alphaOff val="0"/>
                <a:shade val="51000"/>
                <a:satMod val="130000"/>
              </a:schemeClr>
            </a:gs>
            <a:gs pos="80000">
              <a:schemeClr val="accent4">
                <a:shade val="90000"/>
                <a:hueOff val="-88186"/>
                <a:satOff val="-2114"/>
                <a:lumOff val="11191"/>
                <a:alphaOff val="0"/>
                <a:shade val="93000"/>
                <a:satMod val="130000"/>
              </a:schemeClr>
            </a:gs>
            <a:gs pos="100000">
              <a:schemeClr val="accent4">
                <a:shade val="90000"/>
                <a:hueOff val="-88186"/>
                <a:satOff val="-2114"/>
                <a:lumOff val="1119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44D2AF7-B711-4BD0-B672-84AB8DB4482D}">
      <dsp:nvSpPr>
        <dsp:cNvPr id="0" name=""/>
        <dsp:cNvSpPr/>
      </dsp:nvSpPr>
      <dsp:spPr>
        <a:xfrm>
          <a:off x="3285586" y="628083"/>
          <a:ext cx="6321262" cy="6321262"/>
        </a:xfrm>
        <a:prstGeom prst="blockArc">
          <a:avLst>
            <a:gd name="adj1" fmla="val 1800000"/>
            <a:gd name="adj2" fmla="val 4200000"/>
            <a:gd name="adj3" fmla="val 3068"/>
          </a:avLst>
        </a:prstGeom>
        <a:gradFill rotWithShape="0">
          <a:gsLst>
            <a:gs pos="0">
              <a:schemeClr val="accent4">
                <a:shade val="90000"/>
                <a:hueOff val="-66140"/>
                <a:satOff val="-1586"/>
                <a:lumOff val="8393"/>
                <a:alphaOff val="0"/>
                <a:shade val="51000"/>
                <a:satMod val="130000"/>
              </a:schemeClr>
            </a:gs>
            <a:gs pos="80000">
              <a:schemeClr val="accent4">
                <a:shade val="90000"/>
                <a:hueOff val="-66140"/>
                <a:satOff val="-1586"/>
                <a:lumOff val="8393"/>
                <a:alphaOff val="0"/>
                <a:shade val="93000"/>
                <a:satMod val="130000"/>
              </a:schemeClr>
            </a:gs>
            <a:gs pos="100000">
              <a:schemeClr val="accent4">
                <a:shade val="90000"/>
                <a:hueOff val="-66140"/>
                <a:satOff val="-1586"/>
                <a:lumOff val="839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9096AE7-82BC-4BDA-980E-DAB435A428CE}">
      <dsp:nvSpPr>
        <dsp:cNvPr id="0" name=""/>
        <dsp:cNvSpPr/>
      </dsp:nvSpPr>
      <dsp:spPr>
        <a:xfrm>
          <a:off x="3285586" y="628083"/>
          <a:ext cx="6321262" cy="6321262"/>
        </a:xfrm>
        <a:prstGeom prst="blockArc">
          <a:avLst>
            <a:gd name="adj1" fmla="val 21000000"/>
            <a:gd name="adj2" fmla="val 1800000"/>
            <a:gd name="adj3" fmla="val 3068"/>
          </a:avLst>
        </a:prstGeom>
        <a:gradFill rotWithShape="0">
          <a:gsLst>
            <a:gs pos="0">
              <a:schemeClr val="accent4">
                <a:shade val="90000"/>
                <a:hueOff val="-44093"/>
                <a:satOff val="-1057"/>
                <a:lumOff val="5595"/>
                <a:alphaOff val="0"/>
                <a:shade val="51000"/>
                <a:satMod val="130000"/>
              </a:schemeClr>
            </a:gs>
            <a:gs pos="80000">
              <a:schemeClr val="accent4">
                <a:shade val="90000"/>
                <a:hueOff val="-44093"/>
                <a:satOff val="-1057"/>
                <a:lumOff val="5595"/>
                <a:alphaOff val="0"/>
                <a:shade val="93000"/>
                <a:satMod val="130000"/>
              </a:schemeClr>
            </a:gs>
            <a:gs pos="100000">
              <a:schemeClr val="accent4">
                <a:shade val="90000"/>
                <a:hueOff val="-44093"/>
                <a:satOff val="-1057"/>
                <a:lumOff val="559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8E56BC3-669E-432D-BADB-BA3581C21981}">
      <dsp:nvSpPr>
        <dsp:cNvPr id="0" name=""/>
        <dsp:cNvSpPr/>
      </dsp:nvSpPr>
      <dsp:spPr>
        <a:xfrm>
          <a:off x="3285586" y="628083"/>
          <a:ext cx="6321262" cy="6321262"/>
        </a:xfrm>
        <a:prstGeom prst="blockArc">
          <a:avLst>
            <a:gd name="adj1" fmla="val 18600000"/>
            <a:gd name="adj2" fmla="val 21000000"/>
            <a:gd name="adj3" fmla="val 3068"/>
          </a:avLst>
        </a:prstGeom>
        <a:gradFill rotWithShape="0">
          <a:gsLst>
            <a:gs pos="0">
              <a:schemeClr val="accent4">
                <a:shade val="90000"/>
                <a:hueOff val="-22047"/>
                <a:satOff val="-529"/>
                <a:lumOff val="2798"/>
                <a:alphaOff val="0"/>
                <a:shade val="51000"/>
                <a:satMod val="130000"/>
              </a:schemeClr>
            </a:gs>
            <a:gs pos="80000">
              <a:schemeClr val="accent4">
                <a:shade val="90000"/>
                <a:hueOff val="-22047"/>
                <a:satOff val="-529"/>
                <a:lumOff val="2798"/>
                <a:alphaOff val="0"/>
                <a:shade val="93000"/>
                <a:satMod val="130000"/>
              </a:schemeClr>
            </a:gs>
            <a:gs pos="100000">
              <a:schemeClr val="accent4">
                <a:shade val="90000"/>
                <a:hueOff val="-22047"/>
                <a:satOff val="-529"/>
                <a:lumOff val="279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70FC60B-B802-4BEC-9595-B82A58396299}">
      <dsp:nvSpPr>
        <dsp:cNvPr id="0" name=""/>
        <dsp:cNvSpPr/>
      </dsp:nvSpPr>
      <dsp:spPr>
        <a:xfrm>
          <a:off x="3285586" y="628083"/>
          <a:ext cx="6321262" cy="6321262"/>
        </a:xfrm>
        <a:prstGeom prst="blockArc">
          <a:avLst>
            <a:gd name="adj1" fmla="val 16200000"/>
            <a:gd name="adj2" fmla="val 18600000"/>
            <a:gd name="adj3" fmla="val 3068"/>
          </a:avLst>
        </a:prstGeom>
        <a:gradFill rotWithShape="0">
          <a:gsLst>
            <a:gs pos="0">
              <a:schemeClr val="accent4">
                <a:shade val="9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shade val="9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shade val="9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9CD526E-5328-4702-8537-6F7A1F17AEDB}">
      <dsp:nvSpPr>
        <dsp:cNvPr id="0" name=""/>
        <dsp:cNvSpPr/>
      </dsp:nvSpPr>
      <dsp:spPr>
        <a:xfrm>
          <a:off x="4733732" y="2362201"/>
          <a:ext cx="3424971" cy="2853026"/>
        </a:xfrm>
        <a:prstGeom prst="ellipse">
          <a:avLst/>
        </a:prstGeom>
        <a:gradFill rotWithShape="0">
          <a:gsLst>
            <a:gs pos="0">
              <a:schemeClr val="accent4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>
              <a:latin typeface="Trebuchet MS" panose="020B0603020202020204" pitchFamily="34" charset="0"/>
            </a:rPr>
            <a:t>AI B2C </a:t>
          </a:r>
          <a:r>
            <a:rPr lang="ru-RU" sz="3600" kern="1200" dirty="0">
              <a:latin typeface="Trebuchet MS" panose="020B0603020202020204" pitchFamily="34" charset="0"/>
            </a:rPr>
            <a:t>Маркетинг</a:t>
          </a:r>
        </a:p>
      </dsp:txBody>
      <dsp:txXfrm>
        <a:off x="5235307" y="2780017"/>
        <a:ext cx="2421821" cy="2017394"/>
      </dsp:txXfrm>
    </dsp:sp>
    <dsp:sp modelId="{2BBF7DBA-8826-437F-8DE4-4DC017EA719B}">
      <dsp:nvSpPr>
        <dsp:cNvPr id="0" name=""/>
        <dsp:cNvSpPr/>
      </dsp:nvSpPr>
      <dsp:spPr>
        <a:xfrm>
          <a:off x="5543806" y="3213"/>
          <a:ext cx="1804823" cy="1346702"/>
        </a:xfrm>
        <a:prstGeom prst="ellipse">
          <a:avLst/>
        </a:prstGeom>
        <a:gradFill rotWithShape="0">
          <a:gsLst>
            <a:gs pos="0">
              <a:schemeClr val="accent4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Trebuchet MS" panose="020B0603020202020204" pitchFamily="34" charset="0"/>
            </a:rPr>
            <a:t>Targeting ADS</a:t>
          </a:r>
          <a:endParaRPr lang="ru-RU" sz="2000" kern="1200" dirty="0">
            <a:latin typeface="Trebuchet MS" panose="020B0603020202020204" pitchFamily="34" charset="0"/>
          </a:endParaRPr>
        </a:p>
      </dsp:txBody>
      <dsp:txXfrm>
        <a:off x="5808116" y="200433"/>
        <a:ext cx="1276203" cy="952262"/>
      </dsp:txXfrm>
    </dsp:sp>
    <dsp:sp modelId="{04D85743-CB1D-434F-A64C-94F60216855A}">
      <dsp:nvSpPr>
        <dsp:cNvPr id="0" name=""/>
        <dsp:cNvSpPr/>
      </dsp:nvSpPr>
      <dsp:spPr>
        <a:xfrm>
          <a:off x="7182506" y="731318"/>
          <a:ext cx="2528325" cy="1346702"/>
        </a:xfrm>
        <a:prstGeom prst="ellipse">
          <a:avLst/>
        </a:prstGeom>
        <a:gradFill rotWithShape="0">
          <a:gsLst>
            <a:gs pos="0">
              <a:schemeClr val="accent4">
                <a:shade val="80000"/>
                <a:hueOff val="-22070"/>
                <a:satOff val="-546"/>
                <a:lumOff val="3124"/>
                <a:alphaOff val="0"/>
                <a:shade val="51000"/>
                <a:satMod val="130000"/>
              </a:schemeClr>
            </a:gs>
            <a:gs pos="80000">
              <a:schemeClr val="accent4">
                <a:shade val="80000"/>
                <a:hueOff val="-22070"/>
                <a:satOff val="-546"/>
                <a:lumOff val="3124"/>
                <a:alphaOff val="0"/>
                <a:shade val="93000"/>
                <a:satMod val="130000"/>
              </a:schemeClr>
            </a:gs>
            <a:gs pos="100000">
              <a:schemeClr val="accent4">
                <a:shade val="80000"/>
                <a:hueOff val="-22070"/>
                <a:satOff val="-546"/>
                <a:lumOff val="312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Trebuchet MS" panose="020B0603020202020204" pitchFamily="34" charset="0"/>
            </a:rPr>
            <a:t>Retargeting</a:t>
          </a:r>
          <a:endParaRPr lang="ru-RU" sz="2000" kern="1200" dirty="0">
            <a:latin typeface="Trebuchet MS" panose="020B0603020202020204" pitchFamily="34" charset="0"/>
          </a:endParaRPr>
        </a:p>
      </dsp:txBody>
      <dsp:txXfrm>
        <a:off x="7552771" y="928538"/>
        <a:ext cx="1787795" cy="952262"/>
      </dsp:txXfrm>
    </dsp:sp>
    <dsp:sp modelId="{3067123D-018E-4FC9-A083-7B6B706272A9}">
      <dsp:nvSpPr>
        <dsp:cNvPr id="0" name=""/>
        <dsp:cNvSpPr/>
      </dsp:nvSpPr>
      <dsp:spPr>
        <a:xfrm>
          <a:off x="8244541" y="2574944"/>
          <a:ext cx="2533092" cy="1346702"/>
        </a:xfrm>
        <a:prstGeom prst="ellipse">
          <a:avLst/>
        </a:prstGeom>
        <a:gradFill rotWithShape="0">
          <a:gsLst>
            <a:gs pos="0">
              <a:schemeClr val="accent4">
                <a:shade val="80000"/>
                <a:hueOff val="-44139"/>
                <a:satOff val="-1091"/>
                <a:lumOff val="6247"/>
                <a:alphaOff val="0"/>
                <a:shade val="51000"/>
                <a:satMod val="130000"/>
              </a:schemeClr>
            </a:gs>
            <a:gs pos="80000">
              <a:schemeClr val="accent4">
                <a:shade val="80000"/>
                <a:hueOff val="-44139"/>
                <a:satOff val="-1091"/>
                <a:lumOff val="6247"/>
                <a:alphaOff val="0"/>
                <a:shade val="93000"/>
                <a:satMod val="130000"/>
              </a:schemeClr>
            </a:gs>
            <a:gs pos="100000">
              <a:schemeClr val="accent4">
                <a:shade val="80000"/>
                <a:hueOff val="-44139"/>
                <a:satOff val="-1091"/>
                <a:lumOff val="624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Trebuchet MS" panose="020B0603020202020204" pitchFamily="34" charset="0"/>
            </a:rPr>
            <a:t>Propensity modeling</a:t>
          </a:r>
          <a:endParaRPr lang="ru-RU" sz="2000" kern="1200" dirty="0">
            <a:latin typeface="Trebuchet MS" panose="020B0603020202020204" pitchFamily="34" charset="0"/>
          </a:endParaRPr>
        </a:p>
      </dsp:txBody>
      <dsp:txXfrm>
        <a:off x="8615504" y="2772164"/>
        <a:ext cx="1791166" cy="952262"/>
      </dsp:txXfrm>
    </dsp:sp>
    <dsp:sp modelId="{97DD4CB0-5AA0-4168-B8B1-C69BD5F3D175}">
      <dsp:nvSpPr>
        <dsp:cNvPr id="0" name=""/>
        <dsp:cNvSpPr/>
      </dsp:nvSpPr>
      <dsp:spPr>
        <a:xfrm>
          <a:off x="8114807" y="4671438"/>
          <a:ext cx="2053222" cy="1346702"/>
        </a:xfrm>
        <a:prstGeom prst="ellipse">
          <a:avLst/>
        </a:prstGeom>
        <a:gradFill rotWithShape="0">
          <a:gsLst>
            <a:gs pos="0">
              <a:schemeClr val="accent4">
                <a:shade val="80000"/>
                <a:hueOff val="-66209"/>
                <a:satOff val="-1637"/>
                <a:lumOff val="9371"/>
                <a:alphaOff val="0"/>
                <a:shade val="51000"/>
                <a:satMod val="130000"/>
              </a:schemeClr>
            </a:gs>
            <a:gs pos="80000">
              <a:schemeClr val="accent4">
                <a:shade val="80000"/>
                <a:hueOff val="-66209"/>
                <a:satOff val="-1637"/>
                <a:lumOff val="9371"/>
                <a:alphaOff val="0"/>
                <a:shade val="93000"/>
                <a:satMod val="130000"/>
              </a:schemeClr>
            </a:gs>
            <a:gs pos="100000">
              <a:schemeClr val="accent4">
                <a:shade val="80000"/>
                <a:hueOff val="-66209"/>
                <a:satOff val="-1637"/>
                <a:lumOff val="937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Trebuchet MS" panose="020B0603020202020204" pitchFamily="34" charset="0"/>
            </a:rPr>
            <a:t>Chatbots</a:t>
          </a:r>
          <a:endParaRPr lang="ru-RU" sz="2000" kern="1200" dirty="0">
            <a:latin typeface="Trebuchet MS" panose="020B0603020202020204" pitchFamily="34" charset="0"/>
          </a:endParaRPr>
        </a:p>
      </dsp:txBody>
      <dsp:txXfrm>
        <a:off x="8415494" y="4868658"/>
        <a:ext cx="1451848" cy="952262"/>
      </dsp:txXfrm>
    </dsp:sp>
    <dsp:sp modelId="{2E513789-535A-45B3-81E5-631539A6DCC6}">
      <dsp:nvSpPr>
        <dsp:cNvPr id="0" name=""/>
        <dsp:cNvSpPr/>
      </dsp:nvSpPr>
      <dsp:spPr>
        <a:xfrm>
          <a:off x="6682037" y="6039828"/>
          <a:ext cx="1657197" cy="1346702"/>
        </a:xfrm>
        <a:prstGeom prst="ellipse">
          <a:avLst/>
        </a:prstGeom>
        <a:gradFill rotWithShape="0">
          <a:gsLst>
            <a:gs pos="0">
              <a:schemeClr val="accent4">
                <a:shade val="80000"/>
                <a:hueOff val="-88279"/>
                <a:satOff val="-2183"/>
                <a:lumOff val="12494"/>
                <a:alphaOff val="0"/>
                <a:shade val="51000"/>
                <a:satMod val="130000"/>
              </a:schemeClr>
            </a:gs>
            <a:gs pos="80000">
              <a:schemeClr val="accent4">
                <a:shade val="80000"/>
                <a:hueOff val="-88279"/>
                <a:satOff val="-2183"/>
                <a:lumOff val="12494"/>
                <a:alphaOff val="0"/>
                <a:shade val="93000"/>
                <a:satMod val="130000"/>
              </a:schemeClr>
            </a:gs>
            <a:gs pos="100000">
              <a:schemeClr val="accent4">
                <a:shade val="80000"/>
                <a:hueOff val="-88279"/>
                <a:satOff val="-2183"/>
                <a:lumOff val="1249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Trebuchet MS" panose="020B0603020202020204" pitchFamily="34" charset="0"/>
            </a:rPr>
            <a:t>Content Curation</a:t>
          </a:r>
          <a:endParaRPr lang="ru-RU" sz="2000" kern="1200" dirty="0">
            <a:latin typeface="Trebuchet MS" panose="020B0603020202020204" pitchFamily="34" charset="0"/>
          </a:endParaRPr>
        </a:p>
      </dsp:txBody>
      <dsp:txXfrm>
        <a:off x="6924728" y="6237048"/>
        <a:ext cx="1171815" cy="952262"/>
      </dsp:txXfrm>
    </dsp:sp>
    <dsp:sp modelId="{4DE15F14-89A9-4990-BE05-98BF4E1124EC}">
      <dsp:nvSpPr>
        <dsp:cNvPr id="0" name=""/>
        <dsp:cNvSpPr/>
      </dsp:nvSpPr>
      <dsp:spPr>
        <a:xfrm>
          <a:off x="4329365" y="6039828"/>
          <a:ext cx="2104868" cy="1346702"/>
        </a:xfrm>
        <a:prstGeom prst="ellipse">
          <a:avLst/>
        </a:prstGeom>
        <a:gradFill rotWithShape="0">
          <a:gsLst>
            <a:gs pos="0">
              <a:schemeClr val="accent4">
                <a:shade val="80000"/>
                <a:hueOff val="-110349"/>
                <a:satOff val="-2728"/>
                <a:lumOff val="15618"/>
                <a:alphaOff val="0"/>
                <a:shade val="51000"/>
                <a:satMod val="130000"/>
              </a:schemeClr>
            </a:gs>
            <a:gs pos="80000">
              <a:schemeClr val="accent4">
                <a:shade val="80000"/>
                <a:hueOff val="-110349"/>
                <a:satOff val="-2728"/>
                <a:lumOff val="15618"/>
                <a:alphaOff val="0"/>
                <a:shade val="93000"/>
                <a:satMod val="130000"/>
              </a:schemeClr>
            </a:gs>
            <a:gs pos="100000">
              <a:schemeClr val="accent4">
                <a:shade val="80000"/>
                <a:hueOff val="-110349"/>
                <a:satOff val="-2728"/>
                <a:lumOff val="1561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Trebuchet MS" panose="020B0603020202020204" pitchFamily="34" charset="0"/>
            </a:rPr>
            <a:t>Marketing Automation</a:t>
          </a:r>
          <a:endParaRPr lang="ru-RU" sz="2000" kern="1200" dirty="0">
            <a:latin typeface="Trebuchet MS" panose="020B0603020202020204" pitchFamily="34" charset="0"/>
          </a:endParaRPr>
        </a:p>
      </dsp:txBody>
      <dsp:txXfrm>
        <a:off x="4637616" y="6237048"/>
        <a:ext cx="1488366" cy="952262"/>
      </dsp:txXfrm>
    </dsp:sp>
    <dsp:sp modelId="{BE3F632B-D4AE-453C-8C5B-6171486C51A9}">
      <dsp:nvSpPr>
        <dsp:cNvPr id="0" name=""/>
        <dsp:cNvSpPr/>
      </dsp:nvSpPr>
      <dsp:spPr>
        <a:xfrm>
          <a:off x="2859163" y="4671438"/>
          <a:ext cx="1783706" cy="1346702"/>
        </a:xfrm>
        <a:prstGeom prst="ellipse">
          <a:avLst/>
        </a:prstGeom>
        <a:gradFill rotWithShape="0">
          <a:gsLst>
            <a:gs pos="0">
              <a:schemeClr val="accent4">
                <a:shade val="80000"/>
                <a:hueOff val="-132418"/>
                <a:satOff val="-3274"/>
                <a:lumOff val="18741"/>
                <a:alphaOff val="0"/>
                <a:shade val="51000"/>
                <a:satMod val="130000"/>
              </a:schemeClr>
            </a:gs>
            <a:gs pos="80000">
              <a:schemeClr val="accent4">
                <a:shade val="80000"/>
                <a:hueOff val="-132418"/>
                <a:satOff val="-3274"/>
                <a:lumOff val="18741"/>
                <a:alphaOff val="0"/>
                <a:shade val="93000"/>
                <a:satMod val="130000"/>
              </a:schemeClr>
            </a:gs>
            <a:gs pos="100000">
              <a:schemeClr val="accent4">
                <a:shade val="80000"/>
                <a:hueOff val="-132418"/>
                <a:satOff val="-3274"/>
                <a:lumOff val="1874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Trebuchet MS" panose="020B0603020202020204" pitchFamily="34" charset="0"/>
            </a:rPr>
            <a:t>Dynamic pricing</a:t>
          </a:r>
          <a:endParaRPr lang="ru-RU" sz="2000" kern="1200" dirty="0">
            <a:latin typeface="Trebuchet MS" panose="020B0603020202020204" pitchFamily="34" charset="0"/>
          </a:endParaRPr>
        </a:p>
      </dsp:txBody>
      <dsp:txXfrm>
        <a:off x="3120381" y="4868658"/>
        <a:ext cx="1261270" cy="952262"/>
      </dsp:txXfrm>
    </dsp:sp>
    <dsp:sp modelId="{06554CCB-5CA0-4E16-BB18-A542FEA6AC11}">
      <dsp:nvSpPr>
        <dsp:cNvPr id="0" name=""/>
        <dsp:cNvSpPr/>
      </dsp:nvSpPr>
      <dsp:spPr>
        <a:xfrm>
          <a:off x="2334065" y="2574944"/>
          <a:ext cx="2094566" cy="1346702"/>
        </a:xfrm>
        <a:prstGeom prst="ellipse">
          <a:avLst/>
        </a:prstGeom>
        <a:gradFill rotWithShape="0">
          <a:gsLst>
            <a:gs pos="0">
              <a:schemeClr val="accent4">
                <a:shade val="80000"/>
                <a:hueOff val="-154488"/>
                <a:satOff val="-3819"/>
                <a:lumOff val="21865"/>
                <a:alphaOff val="0"/>
                <a:shade val="51000"/>
                <a:satMod val="130000"/>
              </a:schemeClr>
            </a:gs>
            <a:gs pos="80000">
              <a:schemeClr val="accent4">
                <a:shade val="80000"/>
                <a:hueOff val="-154488"/>
                <a:satOff val="-3819"/>
                <a:lumOff val="21865"/>
                <a:alphaOff val="0"/>
                <a:shade val="93000"/>
                <a:satMod val="130000"/>
              </a:schemeClr>
            </a:gs>
            <a:gs pos="100000">
              <a:schemeClr val="accent4">
                <a:shade val="80000"/>
                <a:hueOff val="-154488"/>
                <a:satOff val="-3819"/>
                <a:lumOff val="2186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Trebuchet MS" panose="020B0603020202020204" pitchFamily="34" charset="0"/>
            </a:rPr>
            <a:t>Predictive customer service</a:t>
          </a:r>
          <a:endParaRPr lang="ru-RU" sz="2000" kern="1200" dirty="0">
            <a:latin typeface="Trebuchet MS" panose="020B0603020202020204" pitchFamily="34" charset="0"/>
          </a:endParaRPr>
        </a:p>
      </dsp:txBody>
      <dsp:txXfrm>
        <a:off x="2640807" y="2772164"/>
        <a:ext cx="1481082" cy="952262"/>
      </dsp:txXfrm>
    </dsp:sp>
    <dsp:sp modelId="{1615F2E3-761A-4CB4-9437-0E60813630BC}">
      <dsp:nvSpPr>
        <dsp:cNvPr id="0" name=""/>
        <dsp:cNvSpPr/>
      </dsp:nvSpPr>
      <dsp:spPr>
        <a:xfrm>
          <a:off x="3386234" y="731318"/>
          <a:ext cx="2119062" cy="1346702"/>
        </a:xfrm>
        <a:prstGeom prst="ellipse">
          <a:avLst/>
        </a:prstGeom>
        <a:gradFill rotWithShape="0">
          <a:gsLst>
            <a:gs pos="0">
              <a:schemeClr val="accent4">
                <a:shade val="80000"/>
                <a:hueOff val="-176558"/>
                <a:satOff val="-4365"/>
                <a:lumOff val="24988"/>
                <a:alphaOff val="0"/>
                <a:shade val="51000"/>
                <a:satMod val="130000"/>
              </a:schemeClr>
            </a:gs>
            <a:gs pos="80000">
              <a:schemeClr val="accent4">
                <a:shade val="80000"/>
                <a:hueOff val="-176558"/>
                <a:satOff val="-4365"/>
                <a:lumOff val="24988"/>
                <a:alphaOff val="0"/>
                <a:shade val="93000"/>
                <a:satMod val="130000"/>
              </a:schemeClr>
            </a:gs>
            <a:gs pos="100000">
              <a:schemeClr val="accent4">
                <a:shade val="80000"/>
                <a:hueOff val="-176558"/>
                <a:satOff val="-4365"/>
                <a:lumOff val="2498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Trebuchet MS" panose="020B0603020202020204" pitchFamily="34" charset="0"/>
            </a:rPr>
            <a:t>Content generation</a:t>
          </a:r>
          <a:endParaRPr lang="ru-RU" sz="2000" kern="1200" dirty="0">
            <a:latin typeface="Trebuchet MS" panose="020B0603020202020204" pitchFamily="34" charset="0"/>
          </a:endParaRPr>
        </a:p>
      </dsp:txBody>
      <dsp:txXfrm>
        <a:off x="3696563" y="928538"/>
        <a:ext cx="1498404" cy="95226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3F02E2-5C02-2043-850D-6B9FC5C7883D}">
      <dsp:nvSpPr>
        <dsp:cNvPr id="0" name=""/>
        <dsp:cNvSpPr/>
      </dsp:nvSpPr>
      <dsp:spPr>
        <a:xfrm>
          <a:off x="0" y="4023360"/>
          <a:ext cx="15254936" cy="81280"/>
        </a:xfrm>
        <a:prstGeom prst="rect">
          <a:avLst/>
        </a:prstGeom>
        <a:gradFill rotWithShape="0">
          <a:gsLst>
            <a:gs pos="0">
              <a:schemeClr val="accent1">
                <a:tint val="76000"/>
              </a:schemeClr>
            </a:gs>
            <a:gs pos="100000">
              <a:schemeClr val="accent1">
                <a:tint val="76000"/>
              </a:schemeClr>
            </a:gs>
          </a:gsLst>
          <a:lin ang="0" scaled="0"/>
        </a:gra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C271DA-3D5A-7248-8F3E-4870A5106DAB}">
      <dsp:nvSpPr>
        <dsp:cNvPr id="0" name=""/>
        <dsp:cNvSpPr/>
      </dsp:nvSpPr>
      <dsp:spPr>
        <a:xfrm>
          <a:off x="14828521" y="3738880"/>
          <a:ext cx="487680" cy="650240"/>
        </a:xfrm>
        <a:prstGeom prst="chevron">
          <a:avLst>
            <a:gd name="adj" fmla="val 75000"/>
          </a:avLst>
        </a:prstGeom>
        <a:gradFill rotWithShape="0">
          <a:gsLst>
            <a:gs pos="0">
              <a:schemeClr val="accent1">
                <a:tint val="76000"/>
              </a:schemeClr>
            </a:gs>
            <a:gs pos="100000">
              <a:schemeClr val="accent1">
                <a:tint val="76000"/>
              </a:schemeClr>
            </a:gs>
          </a:gsLst>
          <a:lin ang="0" scaled="0"/>
        </a:gra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54FF1E-C446-114B-AFC5-15D3BF9D2ADC}">
      <dsp:nvSpPr>
        <dsp:cNvPr id="0" name=""/>
        <dsp:cNvSpPr/>
      </dsp:nvSpPr>
      <dsp:spPr>
        <a:xfrm>
          <a:off x="1042253" y="1853184"/>
          <a:ext cx="5083737" cy="18856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Анализ происходящего на сайте через </a:t>
          </a:r>
          <a:r>
            <a:rPr lang="en-US" sz="1500" kern="1200" dirty="0"/>
            <a:t>Google Analytics </a:t>
          </a:r>
          <a:r>
            <a:rPr lang="ru-RU" sz="1500" kern="1200" dirty="0"/>
            <a:t>и Яндекс Метрику</a:t>
          </a:r>
          <a:endParaRPr lang="en-GB" sz="1500" kern="1200" dirty="0"/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Ключевые метрики: посещения</a:t>
          </a:r>
          <a:r>
            <a:rPr lang="en-US" sz="1500" kern="1200" dirty="0"/>
            <a:t>, </a:t>
          </a:r>
          <a:r>
            <a:rPr lang="ru-RU" sz="1500" kern="1200" dirty="0"/>
            <a:t>отказы</a:t>
          </a:r>
          <a:r>
            <a:rPr lang="en-US" sz="1500" kern="1200" dirty="0"/>
            <a:t>, </a:t>
          </a:r>
          <a:r>
            <a:rPr lang="ru-RU" sz="1500" kern="1200" dirty="0"/>
            <a:t>конверсии</a:t>
          </a:r>
          <a:endParaRPr lang="en-GB" sz="1500" kern="1200" dirty="0"/>
        </a:p>
      </dsp:txBody>
      <dsp:txXfrm>
        <a:off x="1042253" y="1853184"/>
        <a:ext cx="5083737" cy="1885695"/>
      </dsp:txXfrm>
    </dsp:sp>
    <dsp:sp modelId="{B5679060-1117-0546-9A05-3DFF495CB928}">
      <dsp:nvSpPr>
        <dsp:cNvPr id="0" name=""/>
        <dsp:cNvSpPr/>
      </dsp:nvSpPr>
      <dsp:spPr>
        <a:xfrm>
          <a:off x="1042253" y="877823"/>
          <a:ext cx="5083737" cy="9753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GB" sz="2000" kern="1200" dirty="0"/>
            <a:t>Web </a:t>
          </a:r>
          <a:r>
            <a:rPr lang="ru-RU" sz="2000" kern="1200" dirty="0"/>
            <a:t>аналитика (2005-2015)</a:t>
          </a:r>
          <a:endParaRPr lang="en-GB" sz="2000" kern="1200" dirty="0"/>
        </a:p>
      </dsp:txBody>
      <dsp:txXfrm>
        <a:off x="1042253" y="877823"/>
        <a:ext cx="5083737" cy="975360"/>
      </dsp:txXfrm>
    </dsp:sp>
    <dsp:sp modelId="{0EF80BB9-8097-DF4E-8085-0D4C3C6D6BBD}">
      <dsp:nvSpPr>
        <dsp:cNvPr id="0" name=""/>
        <dsp:cNvSpPr/>
      </dsp:nvSpPr>
      <dsp:spPr>
        <a:xfrm>
          <a:off x="489549" y="812799"/>
          <a:ext cx="65024" cy="3251200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A75A26-FD43-E145-BBBE-98424BA6E8B6}">
      <dsp:nvSpPr>
        <dsp:cNvPr id="0" name=""/>
        <dsp:cNvSpPr/>
      </dsp:nvSpPr>
      <dsp:spPr>
        <a:xfrm>
          <a:off x="4104745" y="5722112"/>
          <a:ext cx="5083737" cy="15280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Какой маркетинговый канал привел клиента</a:t>
          </a:r>
          <a:endParaRPr lang="en-GB" sz="1500" kern="1200" dirty="0"/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Атрибуция</a:t>
          </a:r>
          <a:r>
            <a:rPr lang="en-US" sz="1500" kern="1200" dirty="0"/>
            <a:t>, </a:t>
          </a:r>
          <a:r>
            <a:rPr lang="ru-RU" sz="1500" kern="1200" dirty="0"/>
            <a:t>сквозная аналитика</a:t>
          </a:r>
          <a:endParaRPr lang="en-GB" sz="1500" kern="1200" dirty="0"/>
        </a:p>
      </dsp:txBody>
      <dsp:txXfrm>
        <a:off x="4104745" y="5722112"/>
        <a:ext cx="5083737" cy="1528063"/>
      </dsp:txXfrm>
    </dsp:sp>
    <dsp:sp modelId="{722BD08E-A1EE-FA46-8802-F41DD357D18C}">
      <dsp:nvSpPr>
        <dsp:cNvPr id="0" name=""/>
        <dsp:cNvSpPr/>
      </dsp:nvSpPr>
      <dsp:spPr>
        <a:xfrm>
          <a:off x="4104745" y="4714240"/>
          <a:ext cx="5083737" cy="10078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GB" sz="2000" kern="1200" dirty="0"/>
            <a:t>Performance analytics</a:t>
          </a:r>
          <a:r>
            <a:rPr lang="ru-RU" sz="2000" kern="1200" dirty="0"/>
            <a:t> (2015-2022)</a:t>
          </a:r>
          <a:endParaRPr lang="en-GB" sz="2000" kern="1200" dirty="0"/>
        </a:p>
      </dsp:txBody>
      <dsp:txXfrm>
        <a:off x="4104745" y="4714240"/>
        <a:ext cx="5083737" cy="1007872"/>
      </dsp:txXfrm>
    </dsp:sp>
    <dsp:sp modelId="{E884FDBB-0A40-FD44-9ED7-CE3365FE1E93}">
      <dsp:nvSpPr>
        <dsp:cNvPr id="0" name=""/>
        <dsp:cNvSpPr/>
      </dsp:nvSpPr>
      <dsp:spPr>
        <a:xfrm>
          <a:off x="3552041" y="4064000"/>
          <a:ext cx="65024" cy="3251200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8131C4-6914-0E4C-9BC9-DB04A3BC331C}">
      <dsp:nvSpPr>
        <dsp:cNvPr id="0" name=""/>
        <dsp:cNvSpPr/>
      </dsp:nvSpPr>
      <dsp:spPr>
        <a:xfrm>
          <a:off x="352999" y="3894937"/>
          <a:ext cx="338124" cy="33812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6F3D85-7F0F-AE4E-8D63-DC11AFB76155}">
      <dsp:nvSpPr>
        <dsp:cNvPr id="0" name=""/>
        <dsp:cNvSpPr/>
      </dsp:nvSpPr>
      <dsp:spPr>
        <a:xfrm>
          <a:off x="3415491" y="3894937"/>
          <a:ext cx="338124" cy="33812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94A90C-A03E-8542-891A-EBC64D2EDB67}">
      <dsp:nvSpPr>
        <dsp:cNvPr id="0" name=""/>
        <dsp:cNvSpPr/>
      </dsp:nvSpPr>
      <dsp:spPr>
        <a:xfrm>
          <a:off x="7167238" y="1853184"/>
          <a:ext cx="5083737" cy="18856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Какие клиенты создают ценность для бизнеса?</a:t>
          </a:r>
          <a:endParaRPr lang="en-GB" sz="1500" kern="1200" dirty="0"/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Сегментация</a:t>
          </a:r>
          <a:r>
            <a:rPr lang="en-US" sz="1500" kern="1200" dirty="0"/>
            <a:t>, LTV</a:t>
          </a:r>
          <a:endParaRPr lang="en-GB" sz="1500" kern="1200" dirty="0"/>
        </a:p>
      </dsp:txBody>
      <dsp:txXfrm>
        <a:off x="7167238" y="1853184"/>
        <a:ext cx="5083737" cy="1885695"/>
      </dsp:txXfrm>
    </dsp:sp>
    <dsp:sp modelId="{6C6DF2F3-D3A1-564B-AF7F-56FE913B827C}">
      <dsp:nvSpPr>
        <dsp:cNvPr id="0" name=""/>
        <dsp:cNvSpPr/>
      </dsp:nvSpPr>
      <dsp:spPr>
        <a:xfrm>
          <a:off x="7167238" y="877823"/>
          <a:ext cx="5083737" cy="9753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GB" sz="2000" kern="1200" dirty="0"/>
            <a:t>Customer analytics</a:t>
          </a:r>
          <a:r>
            <a:rPr lang="ru-RU" sz="2000" kern="1200" dirty="0"/>
            <a:t> (2022 -...)</a:t>
          </a:r>
          <a:endParaRPr lang="en-GB" sz="2000" kern="1200" dirty="0"/>
        </a:p>
      </dsp:txBody>
      <dsp:txXfrm>
        <a:off x="7167238" y="877823"/>
        <a:ext cx="5083737" cy="975360"/>
      </dsp:txXfrm>
    </dsp:sp>
    <dsp:sp modelId="{65193FEA-26AE-E842-B8D8-CD1203F7381D}">
      <dsp:nvSpPr>
        <dsp:cNvPr id="0" name=""/>
        <dsp:cNvSpPr/>
      </dsp:nvSpPr>
      <dsp:spPr>
        <a:xfrm>
          <a:off x="6614534" y="812799"/>
          <a:ext cx="65024" cy="3251200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CE8D35-94F3-3A48-8B5E-A031A45BD875}">
      <dsp:nvSpPr>
        <dsp:cNvPr id="0" name=""/>
        <dsp:cNvSpPr/>
      </dsp:nvSpPr>
      <dsp:spPr>
        <a:xfrm>
          <a:off x="10229730" y="5722112"/>
          <a:ext cx="5083737" cy="15280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Как автоматизировать поиск и проверку гипотез для роста бизнеса?</a:t>
          </a:r>
          <a:endParaRPr lang="en-GB" sz="1500" kern="1200" dirty="0"/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Метрика - </a:t>
          </a:r>
          <a:r>
            <a:rPr lang="en-US" sz="1500" kern="1200" dirty="0"/>
            <a:t>time to solution</a:t>
          </a:r>
          <a:endParaRPr lang="en-GB" sz="1500" kern="1200" dirty="0"/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LLM, Copilot, </a:t>
          </a:r>
          <a:r>
            <a:rPr lang="ru-RU" sz="1500" kern="1200" dirty="0"/>
            <a:t>автоматизация отчетности и выгрузок </a:t>
          </a:r>
          <a:r>
            <a:rPr lang="en-US" sz="1500" kern="1200" dirty="0"/>
            <a:t>SQL </a:t>
          </a:r>
          <a:endParaRPr lang="en-GB" sz="1500" kern="1200" dirty="0"/>
        </a:p>
      </dsp:txBody>
      <dsp:txXfrm>
        <a:off x="10229730" y="5722112"/>
        <a:ext cx="5083737" cy="1528063"/>
      </dsp:txXfrm>
    </dsp:sp>
    <dsp:sp modelId="{E866CE83-ADC7-A846-8857-534B2680B8FF}">
      <dsp:nvSpPr>
        <dsp:cNvPr id="0" name=""/>
        <dsp:cNvSpPr/>
      </dsp:nvSpPr>
      <dsp:spPr>
        <a:xfrm>
          <a:off x="10229730" y="4714240"/>
          <a:ext cx="5083737" cy="10078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GB" sz="2000" kern="1200" dirty="0"/>
            <a:t>AI-driven </a:t>
          </a:r>
          <a:r>
            <a:rPr lang="ru-RU" sz="2000" kern="1200" dirty="0"/>
            <a:t>аналитика</a:t>
          </a:r>
          <a:r>
            <a:rPr lang="en-US" sz="2000" kern="1200" dirty="0"/>
            <a:t> (2024 - ...)</a:t>
          </a:r>
          <a:endParaRPr lang="en-GB" sz="2000" kern="1200" dirty="0"/>
        </a:p>
      </dsp:txBody>
      <dsp:txXfrm>
        <a:off x="10229730" y="4714240"/>
        <a:ext cx="5083737" cy="1007872"/>
      </dsp:txXfrm>
    </dsp:sp>
    <dsp:sp modelId="{B5BEAFEA-6BA7-5142-ACAA-5513BAF444A7}">
      <dsp:nvSpPr>
        <dsp:cNvPr id="0" name=""/>
        <dsp:cNvSpPr/>
      </dsp:nvSpPr>
      <dsp:spPr>
        <a:xfrm>
          <a:off x="9677026" y="4064000"/>
          <a:ext cx="65024" cy="3251200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FBD55B-3384-1546-9E86-482BF6D0A4B4}">
      <dsp:nvSpPr>
        <dsp:cNvPr id="0" name=""/>
        <dsp:cNvSpPr/>
      </dsp:nvSpPr>
      <dsp:spPr>
        <a:xfrm>
          <a:off x="6477983" y="3894937"/>
          <a:ext cx="338124" cy="33812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CE3D5F-AF56-B04F-A4DF-4F6DB512C5C1}">
      <dsp:nvSpPr>
        <dsp:cNvPr id="0" name=""/>
        <dsp:cNvSpPr/>
      </dsp:nvSpPr>
      <dsp:spPr>
        <a:xfrm>
          <a:off x="9540476" y="3894937"/>
          <a:ext cx="338124" cy="33812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24/layout/BulletTimeline">
  <dgm:title val=""/>
  <dgm:desc val=""/>
  <dgm:catLst>
    <dgm:cat type="process" pri="7450"/>
    <dgm:cat type="timeline" pri="100"/>
  </dgm:catLst>
  <dgm:sampData>
    <dgm:dataModel>
      <dgm:ptLst>
        <dgm:pt modelId="0" type="doc"/>
        <dgm:pt modelId="10">
          <dgm:prSet phldrT="Add an event" phldr="1"/>
        </dgm:pt>
        <dgm:pt modelId="11">
          <dgm:prSet phldrT="Write a description of the significance of this event" phldr="1"/>
        </dgm:pt>
        <dgm:pt modelId="20">
          <dgm:prSet phldrT="Add an event" phldr="1"/>
        </dgm:pt>
        <dgm:pt modelId="21">
          <dgm:prSet phldrT="Write a description of the significance of this event" phldr="1"/>
        </dgm:pt>
        <dgm:pt modelId="30">
          <dgm:prSet phldrT="Add an event" phldr="1"/>
        </dgm:pt>
        <dgm:pt modelId="31">
          <dgm:prSet phldrT="Write a description of the significance of this event" phldr="1"/>
        </dgm:pt>
        <dgm:pt modelId="40">
          <dgm:prSet phldrT="Add an event" phldr="1"/>
        </dgm:pt>
        <dgm:pt modelId="41">
          <dgm:prSet phldrT="Write a description of the significance of this event" phldr="1"/>
        </dgm:pt>
        <dgm:pt modelId="50">
          <dgm:prSet phldrT="Add an event" phldr="1"/>
        </dgm:pt>
        <dgm:pt modelId="51">
          <dgm:prSet phldrT="Write a description of the significance of this event" phldr="1"/>
        </dgm:pt>
      </dgm:ptLst>
      <dgm:cxnLst>
        <dgm:cxn modelId="100" srcId="0" destId="10" srcOrd="0" destOrd="0"/>
        <dgm:cxn modelId="12" srcId="10" destId="11" srcOrd="0" destOrd="0"/>
        <dgm:cxn modelId="101" srcId="0" destId="20" srcOrd="1" destOrd="0"/>
        <dgm:cxn modelId="22" srcId="20" destId="21" srcOrd="0" destOrd="0"/>
        <dgm:cxn modelId="102" srcId="0" destId="30" srcOrd="2" destOrd="0"/>
        <dgm:cxn modelId="32" srcId="30" destId="31" srcOrd="0" destOrd="0"/>
        <dgm:cxn modelId="103" srcId="0" destId="40" srcOrd="3" destOrd="0"/>
        <dgm:cxn modelId="42" srcId="40" destId="41" srcOrd="0" destOrd="0"/>
        <dgm:cxn modelId="104" srcId="0" destId="50" srcOrd="4" destOrd="0"/>
        <dgm:cxn modelId="52" srcId="50" destId="5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">
    <dgm:varLst>
      <dgm:dir/>
      <dgm:animLvl val="lvl"/>
    </dgm:varLst>
    <dgm:alg type="composite"/>
    <dgm:shape xmlns:r="http://schemas.openxmlformats.org/officeDocument/2006/relationships" r:blip="">
      <dgm:adjLst/>
    </dgm:shape>
    <dgm:constrLst>
      <dgm:constr type="w" for="ch" forName="divider" refType="w"/>
      <dgm:constr type="h" for="ch" forName="divider" refType="h" fact="0.1"/>
      <dgm:constr type="ctrY" for="ch" forName="divider" refType="h" fact="0.5"/>
      <dgm:constr type="l" for="ch" forName="divider"/>
      <dgm:constr type="w" for="ch" forName="nodes" refType="w"/>
      <dgm:constr type="h" for="ch" forName="nodes" refType="h" fact="0.8"/>
      <dgm:constr type="ctrY" for="ch" forName="nodes" refType="h" fact="0.5"/>
    </dgm:constrLst>
    <dgm:layoutNode name="divider">
      <dgm:alg type="composite"/>
      <dgm:shape xmlns:r="http://schemas.openxmlformats.org/officeDocument/2006/relationships" r:blip="">
        <dgm:adjLst/>
      </dgm:shape>
      <dgm:presOf/>
      <dgm:choose name="DividerDirection">
        <dgm:if name="DividerLTR" func="var" arg="dir" op="equ" val="norm">
          <dgm:constrLst>
            <dgm:constr type="w" for="ch" forName="rectBar" refType="w" fact="0.996"/>
            <dgm:constr type="h" for="ch" forName="rectBar" refType="h" fact="0.1"/>
            <dgm:constr type="l" for="ch" forName="rectBar"/>
            <dgm:constr type="ctrY" for="ch" forName="rectBar" refType="h" fact="0.5"/>
            <dgm:constr type="w" for="ch" forName="chevronArrow" refType="h" fact="0.6"/>
            <dgm:constr type="h" for="ch" forName="chevronArrow" refType="h" fact="0.8"/>
            <dgm:constr type="r" for="ch" forName="chevronArrow" refType="w"/>
            <dgm:constr type="ctrY" for="ch" forName="chevronArrow" refType="h" fact="0.5"/>
          </dgm:constrLst>
        </dgm:if>
        <dgm:else name="DividerRTL">
          <dgm:constrLst>
            <dgm:constr type="w" for="ch" forName="rectBar" refType="w" fact="0.996"/>
            <dgm:constr type="h" for="ch" forName="rectBar" refType="h" fact="0.1"/>
            <dgm:constr type="r" for="ch" forName="rectBar" refType="w"/>
            <dgm:constr type="ctrY" for="ch" forName="rectBar" refType="h" fact="0.5"/>
            <dgm:constr type="w" for="ch" forName="chevronArrow" refType="h" fact="0.6"/>
            <dgm:constr type="h" for="ch" forName="chevronArrow" refType="h" fact="0.8"/>
            <dgm:constr type="l" for="ch" forName="chevronArrow"/>
            <dgm:constr type="ctrY" for="ch" forName="chevronArrow" refType="h" fact="0.5"/>
          </dgm:constrLst>
        </dgm:else>
      </dgm:choose>
      <dgm:ruleLst/>
      <dgm:layoutNode name="rectBar" styleLbl="dkBgShp">
        <dgm:alg type="sp"/>
        <dgm:shape xmlns:r="http://schemas.openxmlformats.org/officeDocument/2006/relationships" type="rect" r:blip="" zOrderOff="-1">
          <dgm:adjLst/>
          <dgm:extLst>
            <a:ext uri="{B698B0E9-8C71-41B9-8309-B3DCBF30829C}">
              <dgm1612:spPr xmlns:dgm1612="http://schemas.microsoft.com/office/drawing/2016/12/diagram">
                <a:gradFill rotWithShape="0">
                  <a:gsLst>
                    <a:gs pos="0">
                      <a:schemeClr val="accent1">
                        <a:tint val="76000"/>
                      </a:schemeClr>
                    </a:gs>
                    <a:gs pos="100000">
                      <a:schemeClr val="accent1">
                        <a:tint val="76000"/>
                      </a:schemeClr>
                    </a:gs>
                  </a:gsLst>
                  <a:lin ang="0" scaled="0"/>
                </a:gradFill>
              </dgm1612:spPr>
            </a:ext>
          </dgm:extLst>
        </dgm:shape>
        <dgm:presOf/>
        <dgm:constrLst/>
        <dgm:ruleLst/>
      </dgm:layoutNode>
      <dgm:layoutNode name="chevronArrow" styleLbl="dkBgShp">
        <dgm:alg type="sp"/>
        <dgm:choose name="ChevronDir">
          <dgm:if name="ChevronLTR" func="var" arg="dir" op="equ" val="norm">
            <dgm:shape xmlns:r="http://schemas.openxmlformats.org/officeDocument/2006/relationships" type="chevron" r:blip="" zOrderOff="-1">
              <dgm:adjLst>
                <dgm:adj idx="1" val="0.75"/>
              </dgm:adjLst>
              <dgm:extLst>
                <a:ext uri="{B698B0E9-8C71-41B9-8309-B3DCBF30829C}">
                  <dgm1612:spPr xmlns:dgm1612="http://schemas.microsoft.com/office/drawing/2016/12/diagram">
                    <a:gradFill rotWithShape="0">
                      <a:gsLst>
                        <a:gs pos="0">
                          <a:schemeClr val="accent1">
                            <a:tint val="76000"/>
                          </a:schemeClr>
                        </a:gs>
                        <a:gs pos="100000">
                          <a:schemeClr val="accent1">
                            <a:tint val="76000"/>
                          </a:schemeClr>
                        </a:gs>
                      </a:gsLst>
                      <a:lin ang="0" scaled="0"/>
                    </a:gradFill>
                  </dgm1612:spPr>
                </a:ext>
              </dgm:extLst>
            </dgm:shape>
          </dgm:if>
          <dgm:else name="ChevronRTL">
            <dgm:shape xmlns:r="http://schemas.openxmlformats.org/officeDocument/2006/relationships" rot="180" type="chevron" r:blip="" zOrderOff="-1">
              <dgm:adjLst>
                <dgm:adj idx="1" val="0.75"/>
              </dgm:adjLst>
              <dgm:extLst>
                <a:ext uri="{B698B0E9-8C71-41B9-8309-B3DCBF30829C}">
                  <dgm1612:spPr xmlns:dgm1612="http://schemas.microsoft.com/office/drawing/2016/12/diagram">
                    <a:gradFill rotWithShape="0">
                      <a:gsLst>
                        <a:gs pos="0">
                          <a:schemeClr val="accent1">
                            <a:tint val="76000"/>
                          </a:schemeClr>
                        </a:gs>
                        <a:gs pos="100000">
                          <a:schemeClr val="accent1">
                            <a:tint val="76000"/>
                          </a:schemeClr>
                        </a:gs>
                      </a:gsLst>
                      <a:lin ang="0" scaled="0"/>
                    </a:gradFill>
                  </dgm1612:spPr>
                </a:ext>
              </dgm:extLst>
            </dgm:shape>
          </dgm:else>
        </dgm:choose>
        <dgm:presOf/>
        <dgm:constrLst/>
        <dgm:ruleLst/>
      </dgm:layoutNode>
    </dgm:layoutNode>
    <dgm:layoutNode name="nodes">
      <dgm:varLst>
        <dgm:chMax/>
        <dgm:chPref/>
        <dgm:animLvl val="lvl"/>
      </dgm:varLst>
      <dgm:choose name="Name1">
        <dgm:if name="Name2" func="var" arg="dir" op="equ" val="norm">
          <dgm:alg type="lin">
            <dgm:param type="fallback" val="1D"/>
          </dgm:alg>
        </dgm:if>
        <dgm:else name="Name3">
          <dgm:alg type="lin">
            <dgm:param type="linDir" val="fromR"/>
            <dgm:param type="fallback" val="1D"/>
          </dgm:alg>
        </dgm:else>
      </dgm:choose>
      <dgm:shape xmlns:r="http://schemas.openxmlformats.org/officeDocument/2006/relationships" r:blip="">
        <dgm:adjLst/>
      </dgm:shape>
      <dgm:constrLst>
        <dgm:constr type="primFontSz" for="des" forName="L1TextContainer" val="20"/>
        <dgm:constr type="primFontSz" for="des" forName="L2TextContainer" refType="primFontSz" refFor="des" refForName="L1TextContainer" op="equ" fact="0.75"/>
        <dgm:constr type="w" for="ch" forName="composite" refType="w"/>
        <dgm:constr type="h" for="ch" forName="composite" refType="h"/>
        <dgm:constr type="w" for="ch" forName="spaceBetweenRectangles" refType="w" refFor="ch" refForName="composite" fact="-0.5"/>
        <dgm:constr type="w" for="ch" ptType="sibTrans" op="equ"/>
        <dgm:constr type="primFontSz" for="des" forName="L1TextContainer" op="equ"/>
        <dgm:constr type="primFontSz" for="des" forName="L2TextContainer" op="equ"/>
        <dgm:constr type="primFontSz" for="des" forName="L1TextContainer1" val="20"/>
        <dgm:constr type="primFontSz" for="des" forName="L2TextContainer1" refType="primFontSz" refFor="des" refForName="L1TextContainer1" op="equ" fact="0.75"/>
        <dgm:constr type="w" for="ch" forName="composite1" refType="w"/>
        <dgm:constr type="h" for="ch" forName="composite1" refType="h"/>
        <dgm:constr type="w" for="ch" forName="spaceBetweenRectangles1" refType="w" refFor="ch" refForName="composite1" fact="0.28"/>
        <dgm:constr type="primFontSz" for="des" forName="L1TextContainer1" op="equ"/>
        <dgm:constr type="primFontSz" for="des" forName="L2TextContainer1" op="equ"/>
      </dgm:constrLst>
      <dgm:choose name="LayoutBasedOnCountOfNodes">
        <dgm:if name="LessThanOrEqualToTwoNodes" axis="ch" ptType="node" func="cnt" op="lte" val="2">
          <dgm:forEach name="nodesForEach1" axis="ch" ptType="node">
            <dgm:layoutNode name="composite1">
              <dgm:alg type="composite"/>
              <dgm:shape xmlns:r="http://schemas.openxmlformats.org/officeDocument/2006/relationships" r:blip="">
                <dgm:adjLst/>
              </dgm:shape>
              <dgm:choose name="CaseForLayoutDirection1">
                <dgm:if name="CaseForLayoutDirectionLTR1" func="var" arg="dir" op="equ" val="norm">
                  <dgm:choose name="CaseForPlacingNodesAboveAndBelowDividerLTR1">
                    <dgm:if name="CaseForPlacingNodeAboveDividerLTR1" axis="self" ptType="node" func="posOdd" op="equ" val="1">
                      <dgm:constrLst>
                        <dgm:constr type="w" for="ch" forName="ConnectorPoint1" refType="h" refFor="ch" refForName="DropPinPlaceHolder1" fact="0.325"/>
                        <dgm:constr type="h" for="ch" forName="ConnectorPoint1" refType="h" refFor="ch" refForName="DropPinPlaceHolder1" fact="0.325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6"/>
                        <dgm:constr type="h" for="ch" forName="DropPinPlaceHolder1" refType="h" fact="0.16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h" fact="0.16"/>
                        <dgm:constr type="b" for="ch" forName="L2TextContainer1" refType="h" fact="0.4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t" for="ch" forName="L1TextContainer1" refType="h" fact="0.01"/>
                        <dgm:constr type="b" for="ch" forName="L1TextContainer1" refType="h" fact="0.16"/>
                        <dgm:constr type="w" for="ch" forName="ConnectLine1" refType="h" fact="0.0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 fact="0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LTR1">
                      <dgm:constrLst>
                        <dgm:constr type="w" for="ch" forName="ConnectorPoint1" refType="h" refFor="ch" refForName="DropPinPlaceHolder1" fact="0.325"/>
                        <dgm:constr type="h" for="ch" forName="ConnectorPoint1" refType="h" refFor="ch" refForName="DropPinPlaceHolder1" fact="0.325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6"/>
                        <dgm:constr type="h" for="ch" forName="DropPinPlaceHolder1" refType="h" fact="0.16"/>
                        <dgm:constr type="b" for="ch" forName="DropPinPlaceHolder1" refType="h"/>
                        <dgm:constr type="l" for="ch" forName="DropPinPlaceHolder1" refType="w" fact="0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h" fact="0.755"/>
                        <dgm:constr type="t" for="ch" forName="L1TextContainer1" refType="h" fact="0.6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h" fact="0.99"/>
                        <dgm:constr type="t" for="ch" forName="L2TextContainer1" refType="h" fact="0.755"/>
                        <dgm:constr type="w" for="ch" forName="ConnectLine1" refType="h" fact="0.0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if>
                <dgm:else name="CaseForLayoutDirectionRTL1">
                  <dgm:choose name="CaseForPlacingNodesAboveAndBelowDividerRTL1">
                    <dgm:if name="CaseForPlacingNodeAboveDividerRTL1" axis="self" ptType="node" func="posOdd" op="equ" val="1">
                      <dgm:constrLst>
                        <dgm:constr type="w" for="ch" forName="L1TextContainer1" refType="w" fact="0.83"/>
                        <dgm:constr type="l" for="ch" forName="L1TextContainer1" refType="w" fact="0"/>
                        <dgm:constr type="t" for="ch" forName="L1TextContainer1" refType="h" fact="0.01"/>
                        <dgm:constr type="b" for="ch" forName="L1TextContainer1" refType="h" fact="0.16"/>
                        <dgm:constr type="w" for="ch" forName="L2TextContainer1" refType="w" fact="0.83"/>
                        <dgm:constr type="l" for="ch" forName="L2TextContainer1" refType="w" fact="0"/>
                        <dgm:constr type="t" for="ch" forName="L2TextContainer1" refType="h" fact="0.16"/>
                        <dgm:constr type="b" for="ch" forName="L2TextContainer1" refType="h" fact="0.45"/>
                        <dgm:constr type="w" for="ch" forName="DropPinPlaceHolder1" refType="h" fact="0.16"/>
                        <dgm:constr type="h" for="ch" forName="DropPinPlaceHolder1" refType="h" fact="0.16"/>
                        <dgm:constr type="t" for="ch" forName="DropPinPlaceHolder1" refType="h" fact="0"/>
                        <dgm:constr type="r" for="ch" forName="DropPinPlaceHolder1" refType="w"/>
                        <dgm:constr type="w" for="ch" forName="ConnectLine1" refType="h" fact="0.0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 fact="0"/>
                        <dgm:constr type="w" for="ch" forName="ConnectorPoint1" refType="h" refFor="ch" refForName="DropPinPlaceHolder1" fact="0.325"/>
                        <dgm:constr type="h" for="ch" forName="ConnectorPoint1" refType="h" refFor="ch" refForName="DropPinPlaceHolder1" fact="0.325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RTL1">
                      <dgm:constrLst>
                        <dgm:constr type="w" for="ch" forName="L1TextContainer1" refType="w" fact="0.83"/>
                        <dgm:constr type="l" for="ch" forName="L1TextContainer1" refType="w" fact="0"/>
                        <dgm:constr type="b" for="ch" forName="L1TextContainer1" refType="h" fact="0.755"/>
                        <dgm:constr type="t" for="ch" forName="L1TextContainer1" refType="h" fact="0.6"/>
                        <dgm:constr type="w" for="ch" forName="L2TextContainer1" refType="w" fact="0.83"/>
                        <dgm:constr type="l" for="ch" forName="L2TextContainer1" refType="w" fact="0"/>
                        <dgm:constr type="b" for="ch" forName="L2TextContainer1" refType="h" fact="0.99"/>
                        <dgm:constr type="t" for="ch" forName="L2TextContainer1" refType="h" fact="0.755"/>
                        <dgm:constr type="w" for="ch" forName="DropPinPlaceHolder1" refType="h" fact="0.16"/>
                        <dgm:constr type="h" for="ch" forName="DropPinPlaceHolder1" refType="h" fact="0.16"/>
                        <dgm:constr type="b" for="ch" forName="DropPinPlaceHolder1" refType="h"/>
                        <dgm:constr type="r" for="ch" forName="DropPinPlaceHolder1" refType="w"/>
                        <dgm:constr type="w" for="ch" forName="ConnectLine1" refType="h" fact="0.0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b" refFor="ch" refForName="DropPinPlaceHolder1"/>
                        <dgm:constr type="w" for="ch" forName="ConnectorPoint1" refType="h" refFor="ch" refForName="DropPinPlaceHolder1" fact="0.325"/>
                        <dgm:constr type="h" for="ch" forName="ConnectorPoint1" refType="h" refFor="ch" refForName="DropPinPlaceHolder1" fact="0.325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else>
              </dgm:choose>
              <dgm:layoutNode name="DropPinPlaceHolder1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1" refType="w" fact="0"/>
                  <dgm:constr type="h" for="ch" forName="DropPin1" refType="h" fact="0"/>
                  <dgm:constr type="ctrX" for="ch" forName="DropPin1" refType="w" fact="0"/>
                  <dgm:constr type="ctrY" for="ch" forName="DropPin1" refType="h" fact="0"/>
                  <dgm:constr type="w" for="ch" forName="Ellipse1" refType="w" refFor="ch" refForName="DropPin1" fact="0"/>
                  <dgm:constr type="h" for="ch" forName="Ellipse1" refType="w" refFor="ch" refForName="DropPin1" fact="0"/>
                  <dgm:constr type="ctrX" for="ch" forName="Ellipse1" refType="ctrX" refFor="ch" refForName="DropPin1" fact="0"/>
                  <dgm:constr type="ctrY" for="ch" forName="Ellipse1" refType="ctrY" refFor="ch" refForName="DropPin1" fact="0"/>
                </dgm:constrLst>
                <dgm:layoutNode name="DropPin1" styleLbl="alignNode1">
                  <dgm:alg type="sp"/>
                  <dgm:choose name="CaseForPlacingTearDropAboveAndBelowDivider1">
                    <dgm:if name="CaseForPlacingTearDropAboveDivider1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1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1" styleLbl="fgAcc1" moveWith="DropPin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</dgm:layoutNode>
              </dgm:layoutNode>
              <dgm:layoutNode name="L2TextContainer1" styleLbl="revTx" moveWith="L1TextContainer">
                <dgm:varLst>
                  <dgm:bulletEnabled val="1"/>
                </dgm:varLst>
                <dgm:choose name="casesForTxtDirLogic1">
                  <dgm:if name="Name771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/>
                      <dgm:constr type="bMarg"/>
                    </dgm:constrLst>
                  </dgm:if>
                  <dgm:else name="Name88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/>
                      <dgm:constr type="bMarg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5" fact="NaN" max="NaN"/>
                </dgm:ruleLst>
              </dgm:layoutNode>
              <dgm:layoutNode name="L1TextContainer1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  <dgm:layoutNode name="ConnectLine1" styleLbl="dkBgShp"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</dgm:layoutNode>
              <dgm:layoutNode name="ConnectorPoint1" moveWith="ConnectLine1">
                <dgm:alg type="composite"/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Bullet1" refType="w"/>
                  <dgm:constr type="h" for="ch" forName="Bullet1" refType="w"/>
                  <dgm:constr type="ctrX" for="ch" forName="Bullet1" refType="w" fact="0.5"/>
                  <dgm:constr type="ctrY" for="ch" forName="Bullet1" refType="h" fact="0.5"/>
                </dgm:constrLst>
                <dgm:layoutNode name="Bullet1" styleLbl="lnNode1">
                  <dgm:alg type="sp"/>
                  <dgm:shape xmlns:r="http://schemas.openxmlformats.org/officeDocument/2006/relationships" type="ellipse" r:blip="" zOrderOff="10">
                    <dgm:adjLst/>
                  </dgm:shape>
                  <dgm:presOf/>
                  <dgm:constrLst/>
                </dgm:layoutNode>
              </dgm:layoutNode>
              <dgm:layoutNode name="EmptyPlaceHolder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1" axis="followSib" ptType="sibTrans" cnt="1">
              <dgm:layoutNode name="spaceBetweenRectangles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if>
        <dgm:else name="MoreThanTwoNodes">
          <dgm:forEach name="nodesForEach" axis="ch" ptType="node">
            <dgm:layoutNode name="composite">
              <dgm:alg type="composite"/>
              <dgm:shape xmlns:r="http://schemas.openxmlformats.org/officeDocument/2006/relationships" r:blip="">
                <dgm:adjLst/>
              </dgm:shape>
              <dgm:choose name="CaseForLayoutDirection">
                <dgm:if name="CaseForLayoutDirectionLTR" func="var" arg="dir" op="equ" val="norm">
                  <dgm:choose name="CaseForPlacingNodesAboveAndBelowDividerLTR">
                    <dgm:if name="CaseForPlacingNodeAboveDividerLTR" axis="self" ptType="node" func="posOdd" op="equ" val="1">
                      <dgm:constrLst>
                        <dgm:constr type="w" for="ch" forName="ConnectorPoint" refType="h" refFor="ch" refForName="DropPinPlaceHolder" fact="0.325"/>
                        <dgm:constr type="h" for="ch" forName="ConnectorPoint" refType="h" refFor="ch" refForName="DropPinPlaceHolder" fact="0.325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6"/>
                        <dgm:constr type="h" for="ch" forName="DropPinPlaceHolder" refType="h" fact="0.16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h" fact="0.16"/>
                        <dgm:constr type="b" for="ch" forName="L2TextContainer" refType="h" fact="0.4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t" for="ch" forName="L1TextContainer" refType="h" fact="0.01"/>
                        <dgm:constr type="b" for="ch" forName="L1TextContainer" refType="h" fact="0.16"/>
                        <dgm:constr type="w" for="ch" forName="ConnectLine" refType="h" fact="0.01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 fact="0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LTR">
                      <dgm:constrLst>
                        <dgm:constr type="w" for="ch" forName="ConnectorPoint" refType="h" refFor="ch" refForName="DropPinPlaceHolder" fact="0.325"/>
                        <dgm:constr type="h" for="ch" forName="ConnectorPoint" refType="h" refFor="ch" refForName="DropPinPlaceHolder" fact="0.325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6"/>
                        <dgm:constr type="h" for="ch" forName="DropPinPlaceHolder" refType="h" fact="0.16"/>
                        <dgm:constr type="b" for="ch" forName="DropPinPlaceHolder" refType="h"/>
                        <dgm:constr type="l" for="ch" forName="DropPinPlaceHolder" refType="w" fact="0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h" fact="0.755"/>
                        <dgm:constr type="t" for="ch" forName="L1TextContainer" refType="h" fact="0.6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h" fact="0.99"/>
                        <dgm:constr type="t" for="ch" forName="L2TextContainer" refType="h" fact="0.755"/>
                        <dgm:constr type="w" for="ch" forName="ConnectLine" refType="h" fact="0.01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if>
                <dgm:else name="CaseForLayoutDirectionRTL">
                  <dgm:choose name="CaseForPlacingNodesAboveAndBelowDividerRTL">
                    <dgm:if name="CaseForPlacingNodeAboveDividerRTL" axis="self" ptType="node" func="posOdd" op="equ" val="1">
                      <dgm:constrLst>
                        <dgm:constr type="w" for="ch" forName="L1TextContainer" refType="w" fact="0.83"/>
                        <dgm:constr type="l" for="ch" forName="L1TextContainer" refType="w" fact="0"/>
                        <dgm:constr type="t" for="ch" forName="L1TextContainer" refType="h" fact="0.01"/>
                        <dgm:constr type="b" for="ch" forName="L1TextContainer" refType="h" fact="0.16"/>
                        <dgm:constr type="w" for="ch" forName="L2TextContainer" refType="w" fact="0.83"/>
                        <dgm:constr type="l" for="ch" forName="L2TextContainer" refType="w" fact="0"/>
                        <dgm:constr type="t" for="ch" forName="L2TextContainer" refType="h" fact="0.16"/>
                        <dgm:constr type="b" for="ch" forName="L2TextContainer" refType="h" fact="0.45"/>
                        <dgm:constr type="w" for="ch" forName="DropPinPlaceHolder" refType="h" fact="0.16"/>
                        <dgm:constr type="h" for="ch" forName="DropPinPlaceHolder" refType="h" fact="0.16"/>
                        <dgm:constr type="t" for="ch" forName="DropPinPlaceHolder" refType="h" fact="0"/>
                        <dgm:constr type="r" for="ch" forName="DropPinPlaceHolder" refType="w"/>
                        <dgm:constr type="w" for="ch" forName="ConnectLine" refType="h" fact="0.01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 fact="0"/>
                        <dgm:constr type="w" for="ch" forName="ConnectorPoint" refType="h" refFor="ch" refForName="DropPinPlaceHolder" fact="0.325"/>
                        <dgm:constr type="h" for="ch" forName="ConnectorPoint" refType="h" refFor="ch" refForName="DropPinPlaceHolder" fact="0.325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RTL">
                      <dgm:constrLst>
                        <dgm:constr type="w" for="ch" forName="L1TextContainer" refType="w" fact="0.83"/>
                        <dgm:constr type="l" for="ch" forName="L1TextContainer" refType="w" fact="0"/>
                        <dgm:constr type="b" for="ch" forName="L1TextContainer" refType="h" fact="0.755"/>
                        <dgm:constr type="t" for="ch" forName="L1TextContainer" refType="h" fact="0.6"/>
                        <dgm:constr type="w" for="ch" forName="L2TextContainer" refType="w" fact="0.83"/>
                        <dgm:constr type="l" for="ch" forName="L2TextContainer" refType="w" fact="0"/>
                        <dgm:constr type="b" for="ch" forName="L2TextContainer" refType="h" fact="0.99"/>
                        <dgm:constr type="t" for="ch" forName="L2TextContainer" refType="h" fact="0.755"/>
                        <dgm:constr type="w" for="ch" forName="DropPinPlaceHolder" refType="h" fact="0.16"/>
                        <dgm:constr type="h" for="ch" forName="DropPinPlaceHolder" refType="h" fact="0.16"/>
                        <dgm:constr type="b" for="ch" forName="DropPinPlaceHolder" refType="h"/>
                        <dgm:constr type="r" for="ch" forName="DropPinPlaceHolder" refType="w"/>
                        <dgm:constr type="w" for="ch" forName="ConnectLine" refType="h" fact="0.01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b" refFor="ch" refForName="DropPinPlaceHolder"/>
                        <dgm:constr type="w" for="ch" forName="ConnectorPoint" refType="h" refFor="ch" refForName="DropPinPlaceHolder" fact="0.325"/>
                        <dgm:constr type="h" for="ch" forName="ConnectorPoint" refType="h" refFor="ch" refForName="DropPinPlaceHolder" fact="0.325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else>
              </dgm:choose>
              <dgm:layoutNode name="DropPinPlaceHolder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" refType="w" fact="0"/>
                  <dgm:constr type="h" for="ch" forName="DropPin" refType="h" fact="0"/>
                  <dgm:constr type="ctrX" for="ch" forName="DropPin" refType="w" fact="0"/>
                  <dgm:constr type="ctrY" for="ch" forName="DropPin" refType="h" fact="0"/>
                  <dgm:constr type="w" for="ch" forName="Ellipse" refType="w" refFor="ch" refForName="DropPin" fact="0"/>
                  <dgm:constr type="h" for="ch" forName="Ellipse" refType="w" refFor="ch" refForName="DropPin" fact="0"/>
                  <dgm:constr type="ctrX" for="ch" forName="Ellipse" refType="ctrX" refFor="ch" refForName="DropPin" fact="0"/>
                  <dgm:constr type="ctrY" for="ch" forName="Ellipse" refType="ctrY" refFor="ch" refForName="DropPin" fact="0"/>
                </dgm:constrLst>
                <dgm:layoutNode name="DropPin" styleLbl="alignNode1">
                  <dgm:alg type="sp"/>
                  <dgm:choose name="CaseForPlacingTearDropAboveAndBelowDivider">
                    <dgm:if name="CaseForPlacingTearDropAboveDivider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" styleLbl="fgAcc1" moveWith="DropPin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</dgm:layoutNode>
              </dgm:layoutNode>
              <dgm:layoutNode name="L2TextContainer" styleLbl="revTx" moveWith="L1TextContainer">
                <dgm:varLst>
                  <dgm:bulletEnabled val="1"/>
                </dgm:varLst>
                <dgm:choose name="casesForTxtDirLogic">
                  <dgm:if name="Name77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/>
                      <dgm:constr type="bMarg"/>
                    </dgm:constrLst>
                  </dgm:if>
                  <dgm:else name="Name88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/>
                      <dgm:constr type="bMarg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5" fact="NaN" max="NaN"/>
                </dgm:ruleLst>
              </dgm:layoutNode>
              <dgm:layoutNode name="L1TextContainer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  <dgm:layoutNode name="ConnectLine" styleLbl="dkBgShp"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</dgm:layoutNode>
              <dgm:layoutNode name="ConnectorPoint" moveWith="ConnectLine">
                <dgm:alg type="composite"/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Bullet" refType="w"/>
                  <dgm:constr type="h" for="ch" forName="Bullet" refType="w"/>
                  <dgm:constr type="ctrX" for="ch" forName="Bullet" refType="w" fact="0.5"/>
                  <dgm:constr type="ctrY" for="ch" forName="Bullet" refType="h" fact="0.5"/>
                </dgm:constrLst>
                <dgm:layoutNode name="Bullet" styleLbl="lnNode1">
                  <dgm:alg type="sp"/>
                  <dgm:shape xmlns:r="http://schemas.openxmlformats.org/officeDocument/2006/relationships" type="ellipse" r:blip="" zOrderOff="10">
                    <dgm:adjLst/>
                  </dgm:shape>
                  <dgm:presOf/>
                  <dgm:constrLst/>
                </dgm:layoutNode>
              </dgm:layoutNode>
              <dgm:layoutNode name="EmptyPlaceHolder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" axis="followSib" ptType="sibTrans" cnt="1">
              <dgm:layoutNode name="spaceBetweenRectangles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else>
      </dgm:choose>
    </dgm:layoutNode>
  </dgm:layoutNode>
  <dgm:extLst>
    <a:ext uri="{68A01E43-0DF5-4B5B-8FA6-DAF915123BFB}">
      <dgm1612:lstStyle xmlns:dgm1612="http://schemas.microsoft.com/office/drawing/2016/12/diagram">
        <a:lvl1pPr>
          <a:defRPr b="1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7924800" cy="515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10358438" y="0"/>
            <a:ext cx="7924800" cy="515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A147ED-225B-45BA-88AA-4C506D7425B3}" type="datetimeFigureOut">
              <a:rPr lang="ru-RU" smtClean="0"/>
              <a:t>16.06.2026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057900" y="1285875"/>
            <a:ext cx="6172200" cy="3471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828800" y="4951413"/>
            <a:ext cx="14630400" cy="40497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771063"/>
            <a:ext cx="7924800" cy="515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10358438" y="9771063"/>
            <a:ext cx="7924800" cy="515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00FC6B-7784-4ABD-8360-3BFD44DD88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1788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00FC6B-7784-4ABD-8360-3BFD44DD8873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22116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00FC6B-7784-4ABD-8360-3BFD44DD8873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8047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00FC6B-7784-4ABD-8360-3BFD44DD8873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2031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00FC6B-7784-4ABD-8360-3BFD44DD8873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00249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60609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5071182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144545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693613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002678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9488710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146704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00FC6B-7784-4ABD-8360-3BFD44DD8873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623057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192080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00FC6B-7784-4ABD-8360-3BFD44DD8873}" type="slidenum">
              <a:rPr lang="ru-RU" smtClean="0"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170238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00FC6B-7784-4ABD-8360-3BFD44DD8873}" type="slidenum">
              <a:rPr lang="ru-RU" smtClean="0"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264915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00FC6B-7784-4ABD-8360-3BFD44DD8873}" type="slidenum">
              <a:rPr lang="ru-RU" smtClean="0"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092224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00FC6B-7784-4ABD-8360-3BFD44DD8873}" type="slidenum">
              <a:rPr lang="ru-RU" smtClean="0"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485069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00FC6B-7784-4ABD-8360-3BFD44DD8873}" type="slidenum">
              <a:rPr lang="ru-RU" smtClean="0"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44883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0071BB-4A8E-41FE-95FC-A431FE2D0F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990D05D2-BF81-6418-2E80-B2C1A594FF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775A5D17-696C-BD09-FFEF-443DD22707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8402488-43D0-560E-AE32-599D6E28BB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00FC6B-7784-4ABD-8360-3BFD44DD8873}" type="slidenum">
              <a:rPr lang="ru-RU" smtClean="0"/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893218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00FC6B-7784-4ABD-8360-3BFD44DD8873}" type="slidenum">
              <a:rPr lang="ru-RU" smtClean="0"/>
              <a:t>44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414123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00FC6B-7784-4ABD-8360-3BFD44DD8873}" type="slidenum">
              <a:rPr lang="ru-RU" smtClean="0"/>
              <a:t>46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836840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00FC6B-7784-4ABD-8360-3BFD44DD8873}" type="slidenum">
              <a:rPr lang="ru-RU" smtClean="0"/>
              <a:t>47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05976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00FC6B-7784-4ABD-8360-3BFD44DD8873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570005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00FC6B-7784-4ABD-8360-3BFD44DD8873}" type="slidenum">
              <a:rPr lang="ru-RU" smtClean="0"/>
              <a:t>49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37790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60DB4E-7ACE-0A14-5CC7-DED053624E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7CBDB1DE-D1EC-09DF-D225-CDAE533BDC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A34678CD-BA8F-C6BD-EE85-B1FD2C7326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CDCBFA0-C58A-D434-9E56-7B89DB5C8F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00FC6B-7784-4ABD-8360-3BFD44DD8873}" type="slidenum">
              <a:rPr lang="ru-RU" smtClean="0"/>
              <a:t>50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954115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4E2FDD-2AEF-D9C8-7107-908AED64ED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531CED3B-DC6E-7355-52FA-CFFE2D0376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99633931-94DB-E2FE-2976-53EA391B7A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D0DD9A2-BEBB-0D97-088D-667ADA204E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00FC6B-7784-4ABD-8360-3BFD44DD8873}" type="slidenum">
              <a:rPr lang="ru-RU" smtClean="0"/>
              <a:t>51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281296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6FE423-ABE9-580A-6C11-6C0E628424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B5B4104D-7229-1C99-6BDB-5647EC83D0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6410F8F4-F4DA-F74C-456B-EA985EDD99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4F21B95-8C27-9A9D-1D15-577DEA0DED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00FC6B-7784-4ABD-8360-3BFD44DD8873}" type="slidenum">
              <a:rPr lang="ru-RU" smtClean="0"/>
              <a:t>52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51734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4CD324-3F96-27EA-181D-2D6D479F12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C6C1E213-F184-D9BF-6E0D-9FBB90283B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7E0556E1-11E1-D3E9-B3B2-E33E42F275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7D46718-7E15-C20D-36F7-F5579AF2EF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00FC6B-7784-4ABD-8360-3BFD44DD8873}" type="slidenum">
              <a:rPr lang="ru-RU" smtClean="0"/>
              <a:t>53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951709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7CCA8F-8602-8A6F-C56D-B166BF4473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C04F5E3C-8FDB-CC69-D16A-20A21C3F43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BA36421D-2E6A-BA53-EE25-B2FC868E9B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6161269-48BC-B28A-D92C-2B9A1F1AA5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00FC6B-7784-4ABD-8360-3BFD44DD8873}" type="slidenum">
              <a:rPr lang="ru-RU" smtClean="0"/>
              <a:t>54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158335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C80064-1A92-48CA-6052-7DABD97593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B2723BE6-258F-A949-9FDD-2074406078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1942A925-BFB3-13C8-E1EE-1BABF8D103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B4FB333-6C7D-C118-C4F0-63F2010255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00FC6B-7784-4ABD-8360-3BFD44DD8873}" type="slidenum">
              <a:rPr lang="ru-RU" smtClean="0"/>
              <a:t>55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919193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DFCCB0-51F5-0AA2-55B0-BA26BD8185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2DEFC773-C6DD-BAD1-675A-83C6443308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4D77E6D2-9F16-C217-3FB2-172631E219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543599B-D511-21E8-D073-78A5DA0481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00FC6B-7784-4ABD-8360-3BFD44DD8873}" type="slidenum">
              <a:rPr lang="ru-RU" smtClean="0"/>
              <a:t>56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230561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15836B-CED2-0B94-E797-62F6DBB0EC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15C3D040-5DCE-FB1D-1B72-8807549FF8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0293D883-53C2-CC29-70B1-FE483A64C8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50170BE-A726-D2AB-BC27-CB5541F5FC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00FC6B-7784-4ABD-8360-3BFD44DD8873}" type="slidenum">
              <a:rPr lang="ru-RU" smtClean="0"/>
              <a:t>57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044524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00FC6B-7784-4ABD-8360-3BFD44DD8873}" type="slidenum">
              <a:rPr lang="ru-RU" smtClean="0"/>
              <a:t>62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84406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00FC6B-7784-4ABD-8360-3BFD44DD8873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627359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00FC6B-7784-4ABD-8360-3BFD44DD8873}" type="slidenum">
              <a:rPr lang="ru-RU" smtClean="0"/>
              <a:t>63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436970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00FC6B-7784-4ABD-8360-3BFD44DD8873}" type="slidenum">
              <a:rPr lang="ru-RU" smtClean="0"/>
              <a:t>64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967464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00FC6B-7784-4ABD-8360-3BFD44DD8873}" type="slidenum">
              <a:rPr lang="ru-RU" smtClean="0"/>
              <a:t>66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05600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00FC6B-7784-4ABD-8360-3BFD44DD8873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01293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00FC6B-7784-4ABD-8360-3BFD44DD8873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5987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00FC6B-7784-4ABD-8360-3BFD44DD8873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81828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00FC6B-7784-4ABD-8360-3BFD44DD8873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36332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00FC6B-7784-4ABD-8360-3BFD44DD8873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26695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0F0DC5-1425-4EC5-ACB0-92E42F06DDF9}" type="datetime1">
              <a:rPr lang="en-US" smtClean="0"/>
              <a:t>6/17/26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171616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4550" b="1" i="1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E6C0BC-15A5-4A3F-A572-D080864CA45B}" type="datetime1">
              <a:rPr lang="en-US" smtClean="0"/>
              <a:t>6/16/26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  <p:sp>
        <p:nvSpPr>
          <p:cNvPr id="7" name="object 15">
            <a:extLst>
              <a:ext uri="{FF2B5EF4-FFF2-40B4-BE49-F238E27FC236}">
                <a16:creationId xmlns:a16="http://schemas.microsoft.com/office/drawing/2014/main" id="{4655AA50-32A9-4BD8-9E5D-257FB08F4AB1}"/>
              </a:ext>
            </a:extLst>
          </p:cNvPr>
          <p:cNvSpPr txBox="1"/>
          <p:nvPr userDrawn="1"/>
        </p:nvSpPr>
        <p:spPr>
          <a:xfrm>
            <a:off x="1238865" y="468050"/>
            <a:ext cx="3644265" cy="532197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10"/>
              </a:spcBef>
            </a:pPr>
            <a: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  <a:t>Университет Иннополис</a:t>
            </a:r>
            <a:b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</a:br>
            <a: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  <a:t>Управление на основе данных</a:t>
            </a:r>
            <a:endParaRPr sz="1600" dirty="0">
              <a:latin typeface="Verdana"/>
              <a:cs typeface="Verdana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171616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AC3010-FA7C-454E-B8F4-F28886C1A1AF}" type="datetime1">
              <a:rPr lang="en-US" smtClean="0"/>
              <a:t>6/16/26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7999" cy="10286999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28700" y="1028700"/>
            <a:ext cx="542924" cy="542924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07286" y="1181323"/>
            <a:ext cx="180677" cy="245253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171616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2DC7AB-1F49-41CC-9F73-FF94677469EE}" type="datetime1">
              <a:rPr lang="en-US" smtClean="0"/>
              <a:t>6/17/26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CBA9BC-EDE8-4320-A006-470C27782722}" type="datetime1">
              <a:rPr lang="en-US" smtClean="0"/>
              <a:t>6/17/26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Заголовок — по центру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3167361" y="9566910"/>
            <a:ext cx="4206240" cy="276999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14666792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028700" y="1028700"/>
            <a:ext cx="542924" cy="542924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207286" y="1181323"/>
            <a:ext cx="180677" cy="245253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3097" y="1782303"/>
            <a:ext cx="5581805" cy="8788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600" b="1" i="0">
                <a:solidFill>
                  <a:srgbClr val="171616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989144" y="4024952"/>
            <a:ext cx="8309710" cy="2454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550" b="1" i="1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DF3896-230D-4868-B3D5-F55CDEE97190}" type="datetime1">
              <a:rPr lang="en-US" smtClean="0"/>
              <a:t>6/16/26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hf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png"/><Relationship Id="rId7" Type="http://schemas.openxmlformats.org/officeDocument/2006/relationships/image" Target="../media/image24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hobbypark.kg/upload/iblock/eb7/3okd16et5wj4dky6wz4d03o334s1ti1c.pdf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hobbypark.kg/upload/iblock/eb7/3okd16et5wj4dky6wz4d03o334s1ti1c.pdf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4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jpeg"/><Relationship Id="rId4" Type="http://schemas.openxmlformats.org/officeDocument/2006/relationships/image" Target="../media/image4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openai.com/academy/data-analysis/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4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12" Type="http://schemas.openxmlformats.org/officeDocument/2006/relationships/image" Target="../media/image6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7.png"/><Relationship Id="rId11" Type="http://schemas.openxmlformats.org/officeDocument/2006/relationships/image" Target="../media/image62.png"/><Relationship Id="rId5" Type="http://schemas.openxmlformats.org/officeDocument/2006/relationships/image" Target="../media/image56.png"/><Relationship Id="rId10" Type="http://schemas.openxmlformats.org/officeDocument/2006/relationships/image" Target="../media/image61.png"/><Relationship Id="rId4" Type="http://schemas.openxmlformats.org/officeDocument/2006/relationships/image" Target="../media/image55.png"/><Relationship Id="rId9" Type="http://schemas.openxmlformats.org/officeDocument/2006/relationships/image" Target="../media/image60.png"/><Relationship Id="rId14" Type="http://schemas.openxmlformats.org/officeDocument/2006/relationships/image" Target="../media/image65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browseract.com/blog/best-n8n-workflows-for-ecommerce-marketing-automation" TargetMode="Externa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browseract.com/blog/best-n8n-workflows-for-ecommerce-marketing-automation" TargetMode="Externa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mazon.com/Marketing-3-0-Products-Customers-Spirit/dp/0470598824/ref=sr_1_1?ie=UTF8&amp;qid=1525371121&amp;sr=8-1&amp;keywords=marketing+3.0+philip+kotler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9.jpeg"/><Relationship Id="rId4" Type="http://schemas.openxmlformats.org/officeDocument/2006/relationships/image" Target="../media/image78.jpeg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7999" cy="102869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618527" y="0"/>
              <a:ext cx="5669471" cy="455971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915272" y="5804956"/>
              <a:ext cx="2285999" cy="2285999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996440" y="2554637"/>
            <a:ext cx="12710160" cy="405303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8750" b="0" spc="135" dirty="0">
                <a:solidFill>
                  <a:srgbClr val="FFFFFF"/>
                </a:solidFill>
                <a:latin typeface="Lucida Sans Unicode"/>
                <a:cs typeface="Lucida Sans Unicode"/>
              </a:rPr>
              <a:t>Маркетинговая аналитика</a:t>
            </a:r>
            <a:r>
              <a:rPr lang="en-US" sz="8750" b="0" spc="13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lang="ru-RU" sz="8750" b="0" spc="135" dirty="0">
                <a:solidFill>
                  <a:srgbClr val="FFFFFF"/>
                </a:solidFill>
                <a:latin typeface="Lucida Sans Unicode"/>
                <a:cs typeface="Lucida Sans Unicode"/>
              </a:rPr>
              <a:t>на основе больших данных</a:t>
            </a:r>
            <a:endParaRPr sz="8750" dirty="0">
              <a:latin typeface="Lucida Sans Unicode"/>
              <a:cs typeface="Lucida Sans Unicode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996440" y="6925863"/>
            <a:ext cx="6733540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56540" algn="l"/>
                <a:tab pos="508000" algn="l"/>
                <a:tab pos="775970" algn="l"/>
                <a:tab pos="1027430" algn="l"/>
                <a:tab pos="1316355" algn="l"/>
                <a:tab pos="1581785" algn="l"/>
                <a:tab pos="2021839" algn="l"/>
                <a:tab pos="2292985" algn="l"/>
                <a:tab pos="2548255" algn="l"/>
                <a:tab pos="2925445" algn="l"/>
                <a:tab pos="3194050" algn="l"/>
                <a:tab pos="3493770" algn="l"/>
                <a:tab pos="3782695" algn="l"/>
                <a:tab pos="4048125" algn="l"/>
                <a:tab pos="4298315" algn="l"/>
                <a:tab pos="4738370" algn="l"/>
                <a:tab pos="5038090" algn="l"/>
                <a:tab pos="5298440" algn="l"/>
                <a:tab pos="5550535" algn="l"/>
                <a:tab pos="5815965" algn="l"/>
                <a:tab pos="6076315" algn="l"/>
                <a:tab pos="6268085" algn="l"/>
                <a:tab pos="6520180" algn="l"/>
              </a:tabLst>
            </a:pPr>
            <a:r>
              <a:rPr lang="ru-RU" sz="2800" spc="-65" dirty="0">
                <a:solidFill>
                  <a:schemeClr val="bg2"/>
                </a:solidFill>
                <a:latin typeface="Microsoft Sans Serif"/>
                <a:cs typeface="Microsoft Sans Serif"/>
              </a:rPr>
              <a:t>Лекция 1. Маркетинговые фреймворки</a:t>
            </a:r>
            <a:endParaRPr sz="2800" dirty="0">
              <a:solidFill>
                <a:schemeClr val="bg2"/>
              </a:solidFill>
              <a:latin typeface="Microsoft Sans Serif"/>
              <a:cs typeface="Microsoft Sans Serif"/>
            </a:endParaRPr>
          </a:p>
        </p:txBody>
      </p:sp>
      <p:sp>
        <p:nvSpPr>
          <p:cNvPr id="11" name="object 9">
            <a:extLst>
              <a:ext uri="{FF2B5EF4-FFF2-40B4-BE49-F238E27FC236}">
                <a16:creationId xmlns:a16="http://schemas.microsoft.com/office/drawing/2014/main" id="{9B02ECC3-594F-4B37-952F-2DC1ABD4B73C}"/>
              </a:ext>
            </a:extLst>
          </p:cNvPr>
          <p:cNvSpPr txBox="1"/>
          <p:nvPr/>
        </p:nvSpPr>
        <p:spPr>
          <a:xfrm>
            <a:off x="1996440" y="9258300"/>
            <a:ext cx="6733540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56540" algn="l"/>
                <a:tab pos="508000" algn="l"/>
                <a:tab pos="775970" algn="l"/>
                <a:tab pos="1027430" algn="l"/>
                <a:tab pos="1316355" algn="l"/>
                <a:tab pos="1581785" algn="l"/>
                <a:tab pos="2021839" algn="l"/>
                <a:tab pos="2292985" algn="l"/>
                <a:tab pos="2548255" algn="l"/>
                <a:tab pos="2925445" algn="l"/>
                <a:tab pos="3194050" algn="l"/>
                <a:tab pos="3493770" algn="l"/>
                <a:tab pos="3782695" algn="l"/>
                <a:tab pos="4048125" algn="l"/>
                <a:tab pos="4298315" algn="l"/>
                <a:tab pos="4738370" algn="l"/>
                <a:tab pos="5038090" algn="l"/>
                <a:tab pos="5298440" algn="l"/>
                <a:tab pos="5550535" algn="l"/>
                <a:tab pos="5815965" algn="l"/>
                <a:tab pos="6076315" algn="l"/>
                <a:tab pos="6268085" algn="l"/>
                <a:tab pos="6520180" algn="l"/>
              </a:tabLst>
            </a:pPr>
            <a:r>
              <a:rPr lang="ru-RU" sz="1700" spc="-65" dirty="0">
                <a:solidFill>
                  <a:schemeClr val="bg2"/>
                </a:solidFill>
                <a:latin typeface="Microsoft Sans Serif"/>
                <a:cs typeface="Microsoft Sans Serif"/>
              </a:rPr>
              <a:t>Университет Иннополис, 2026</a:t>
            </a:r>
            <a:endParaRPr sz="1700" dirty="0">
              <a:solidFill>
                <a:schemeClr val="bg2"/>
              </a:solidFill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Номер слайда 18">
            <a:extLst>
              <a:ext uri="{FF2B5EF4-FFF2-40B4-BE49-F238E27FC236}">
                <a16:creationId xmlns:a16="http://schemas.microsoft.com/office/drawing/2014/main" id="{28E35B36-CDFE-4E4D-862F-9A650CA72B0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276999"/>
          </a:xfrm>
        </p:spPr>
        <p:txBody>
          <a:bodyPr/>
          <a:lstStyle/>
          <a:p>
            <a:fld id="{B6F15528-21DE-4FAA-801E-634DDDAF4B2B}" type="slidenum">
              <a:rPr lang="ru-RU" smtClean="0">
                <a:solidFill>
                  <a:schemeClr val="tx1"/>
                </a:solidFill>
                <a:latin typeface="Trebuchet MS" panose="020B0603020202020204" pitchFamily="34" charset="0"/>
              </a:rPr>
              <a:t>10</a:t>
            </a:fld>
            <a:endParaRPr lang="ru-RU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204C0819-CF5A-47A3-B5D1-A8C3117A0B44}"/>
              </a:ext>
            </a:extLst>
          </p:cNvPr>
          <p:cNvSpPr txBox="1">
            <a:spLocks/>
          </p:cNvSpPr>
          <p:nvPr/>
        </p:nvSpPr>
        <p:spPr>
          <a:xfrm>
            <a:off x="1180734" y="1504949"/>
            <a:ext cx="15751327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5600" b="1" i="0">
                <a:solidFill>
                  <a:srgbClr val="171616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kern="0" spc="835" dirty="0"/>
              <a:t>Маркетинг</a:t>
            </a:r>
            <a:r>
              <a:rPr lang="en-US" kern="0" spc="835" dirty="0"/>
              <a:t> 4.0 (</a:t>
            </a:r>
            <a:r>
              <a:rPr lang="ru-RU" kern="0" spc="835" dirty="0"/>
              <a:t>Ф. Котлер</a:t>
            </a:r>
            <a:r>
              <a:rPr lang="en-US" kern="0" spc="835" dirty="0"/>
              <a:t>, 2017)</a:t>
            </a:r>
            <a:endParaRPr lang="en-US" kern="0" spc="71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FBBB8D5-49E9-4E49-86F2-F00CC634B2C5}"/>
              </a:ext>
            </a:extLst>
          </p:cNvPr>
          <p:cNvSpPr txBox="1"/>
          <p:nvPr/>
        </p:nvSpPr>
        <p:spPr>
          <a:xfrm>
            <a:off x="467496" y="3180763"/>
            <a:ext cx="2483320" cy="61170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42874" tIns="142874" rIns="142874" bIns="142874" numCol="1" spcCol="38100" rtlCol="0" anchor="ctr">
            <a:spAutoFit/>
          </a:bodyPr>
          <a:lstStyle/>
          <a:p>
            <a:pPr algn="r" defTabSz="1643062" hangingPunct="0"/>
            <a:r>
              <a:rPr lang="ru-RU" sz="2100" b="1" dirty="0">
                <a:latin typeface="Trebuchet MS" panose="020B0603020202020204" pitchFamily="34" charset="0"/>
                <a:ea typeface="+mj-ea"/>
                <a:cs typeface="Arial" panose="020B0604020202020204" pitchFamily="34" charset="0"/>
                <a:sym typeface="Helvetica Light"/>
              </a:rPr>
              <a:t>3.0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861C7DA-2697-43F8-8A01-B0F1B2846313}"/>
              </a:ext>
            </a:extLst>
          </p:cNvPr>
          <p:cNvSpPr txBox="1"/>
          <p:nvPr/>
        </p:nvSpPr>
        <p:spPr>
          <a:xfrm>
            <a:off x="900800" y="6656118"/>
            <a:ext cx="2050015" cy="61170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42874" tIns="142874" rIns="142874" bIns="142874" numCol="1" spcCol="38100" rtlCol="0" anchor="ctr">
            <a:spAutoFit/>
          </a:bodyPr>
          <a:lstStyle/>
          <a:p>
            <a:pPr algn="r" defTabSz="1643062" hangingPunct="0"/>
            <a:r>
              <a:rPr lang="ru-RU" sz="2100" b="1" dirty="0">
                <a:latin typeface="Trebuchet MS" panose="020B0603020202020204" pitchFamily="34" charset="0"/>
                <a:ea typeface="+mj-ea"/>
                <a:cs typeface="Arial" panose="020B0604020202020204" pitchFamily="34" charset="0"/>
                <a:sym typeface="Helvetica Light"/>
              </a:rPr>
              <a:t>4.0</a:t>
            </a: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BCB7BCBD-2C50-4E67-938C-0EEE193C48AE}"/>
              </a:ext>
            </a:extLst>
          </p:cNvPr>
          <p:cNvSpPr/>
          <p:nvPr/>
        </p:nvSpPr>
        <p:spPr>
          <a:xfrm>
            <a:off x="3300605" y="2918098"/>
            <a:ext cx="2483318" cy="904092"/>
          </a:xfrm>
          <a:prstGeom prst="rect">
            <a:avLst/>
          </a:prstGeom>
          <a:solidFill>
            <a:schemeClr val="accent4">
              <a:lumMod val="75000"/>
            </a:schemeClr>
          </a:solidFill>
          <a:ln w="12700" cap="flat">
            <a:noFill/>
            <a:miter lim="400000"/>
          </a:ln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42874" tIns="142874" rIns="142874" bIns="142874" numCol="1" spcCol="38100" rtlCol="0" anchor="ctr">
            <a:spAutoFit/>
          </a:bodyPr>
          <a:lstStyle/>
          <a:p>
            <a:pPr algn="ctr" defTabSz="1643062" hangingPunct="0"/>
            <a:r>
              <a:rPr lang="en-US" sz="4000" dirty="0">
                <a:latin typeface="Trebuchet MS" panose="020B0603020202020204" pitchFamily="34" charset="0"/>
                <a:cs typeface="Arial" panose="020B0604020202020204" pitchFamily="34" charset="0"/>
                <a:sym typeface="Helvetica Light"/>
              </a:rPr>
              <a:t>aware</a:t>
            </a:r>
            <a:endParaRPr lang="ru-RU" sz="4000" dirty="0">
              <a:latin typeface="Trebuchet MS" panose="020B0603020202020204" pitchFamily="34" charset="0"/>
              <a:ea typeface="+mj-ea"/>
              <a:cs typeface="Arial" panose="020B0604020202020204" pitchFamily="34" charset="0"/>
              <a:sym typeface="Helvetica Light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AE3F0805-BCCD-4054-AD05-E4126A6485B0}"/>
              </a:ext>
            </a:extLst>
          </p:cNvPr>
          <p:cNvSpPr/>
          <p:nvPr/>
        </p:nvSpPr>
        <p:spPr>
          <a:xfrm>
            <a:off x="7066073" y="2938744"/>
            <a:ext cx="2483318" cy="90409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12700" cap="flat">
            <a:noFill/>
            <a:miter lim="400000"/>
          </a:ln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42874" tIns="142874" rIns="142874" bIns="142874" numCol="1" spcCol="38100" rtlCol="0" anchor="ctr">
            <a:spAutoFit/>
          </a:bodyPr>
          <a:lstStyle/>
          <a:p>
            <a:pPr algn="ctr" defTabSz="1643062" hangingPunct="0"/>
            <a:r>
              <a:rPr lang="en-US" sz="4000" dirty="0">
                <a:latin typeface="Trebuchet MS" panose="020B0603020202020204" pitchFamily="34" charset="0"/>
                <a:ea typeface="+mj-ea"/>
                <a:cs typeface="Arial" panose="020B0604020202020204" pitchFamily="34" charset="0"/>
                <a:sym typeface="Helvetica Light"/>
              </a:rPr>
              <a:t>attitude</a:t>
            </a:r>
            <a:endParaRPr lang="ru-RU" sz="4000" dirty="0">
              <a:latin typeface="Trebuchet MS" panose="020B0603020202020204" pitchFamily="34" charset="0"/>
              <a:ea typeface="+mj-ea"/>
              <a:cs typeface="Arial" panose="020B0604020202020204" pitchFamily="34" charset="0"/>
              <a:sym typeface="Helvetica Light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6B23D05C-A498-496A-A217-4253BFCD41C0}"/>
              </a:ext>
            </a:extLst>
          </p:cNvPr>
          <p:cNvSpPr/>
          <p:nvPr/>
        </p:nvSpPr>
        <p:spPr>
          <a:xfrm>
            <a:off x="10831541" y="2918098"/>
            <a:ext cx="2483318" cy="90409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2700" cap="flat">
            <a:noFill/>
            <a:miter lim="400000"/>
          </a:ln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42874" tIns="142874" rIns="142874" bIns="142874" numCol="1" spcCol="38100" rtlCol="0" anchor="ctr">
            <a:spAutoFit/>
          </a:bodyPr>
          <a:lstStyle/>
          <a:p>
            <a:pPr algn="ctr" defTabSz="1643062" hangingPunct="0"/>
            <a:r>
              <a:rPr lang="en-US" sz="4000" dirty="0">
                <a:latin typeface="Trebuchet MS" panose="020B0603020202020204" pitchFamily="34" charset="0"/>
                <a:ea typeface="+mj-ea"/>
                <a:cs typeface="Arial" panose="020B0604020202020204" pitchFamily="34" charset="0"/>
                <a:sym typeface="Helvetica Light"/>
              </a:rPr>
              <a:t>act</a:t>
            </a:r>
            <a:endParaRPr lang="ru-RU" sz="4000" dirty="0">
              <a:latin typeface="Trebuchet MS" panose="020B0603020202020204" pitchFamily="34" charset="0"/>
              <a:ea typeface="+mj-ea"/>
              <a:cs typeface="Arial" panose="020B0604020202020204" pitchFamily="34" charset="0"/>
              <a:sym typeface="Helvetica Light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00DB5BB0-7C54-43AA-9F10-0AC9FD937A98}"/>
              </a:ext>
            </a:extLst>
          </p:cNvPr>
          <p:cNvSpPr/>
          <p:nvPr/>
        </p:nvSpPr>
        <p:spPr>
          <a:xfrm>
            <a:off x="14466639" y="2918100"/>
            <a:ext cx="2483318" cy="90409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" cap="flat">
            <a:noFill/>
            <a:miter lim="400000"/>
          </a:ln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42874" tIns="142874" rIns="142874" bIns="142874" numCol="1" spcCol="38100" rtlCol="0" anchor="ctr">
            <a:spAutoFit/>
          </a:bodyPr>
          <a:lstStyle/>
          <a:p>
            <a:pPr algn="ctr" defTabSz="1643062" hangingPunct="0"/>
            <a:r>
              <a:rPr lang="en-US" sz="4000" dirty="0">
                <a:latin typeface="Trebuchet MS" panose="020B0603020202020204" pitchFamily="34" charset="0"/>
                <a:ea typeface="+mj-ea"/>
                <a:cs typeface="Arial" panose="020B0604020202020204" pitchFamily="34" charset="0"/>
                <a:sym typeface="Helvetica Light"/>
              </a:rPr>
              <a:t>act again</a:t>
            </a:r>
            <a:endParaRPr lang="ru-RU" sz="4000" dirty="0">
              <a:latin typeface="Trebuchet MS" panose="020B0603020202020204" pitchFamily="34" charset="0"/>
              <a:ea typeface="+mj-ea"/>
              <a:cs typeface="Arial" panose="020B0604020202020204" pitchFamily="34" charset="0"/>
              <a:sym typeface="Helvetica Light"/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1E064314-2EA7-47E1-A1BB-65FFFFC1B899}"/>
              </a:ext>
            </a:extLst>
          </p:cNvPr>
          <p:cNvSpPr/>
          <p:nvPr/>
        </p:nvSpPr>
        <p:spPr>
          <a:xfrm>
            <a:off x="3300605" y="6449046"/>
            <a:ext cx="2483318" cy="904092"/>
          </a:xfrm>
          <a:prstGeom prst="rect">
            <a:avLst/>
          </a:prstGeom>
          <a:solidFill>
            <a:schemeClr val="accent4">
              <a:lumMod val="75000"/>
            </a:schemeClr>
          </a:solidFill>
          <a:ln w="12700" cap="flat">
            <a:noFill/>
            <a:miter lim="400000"/>
          </a:ln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42874" tIns="142874" rIns="142874" bIns="142874" numCol="1" spcCol="38100" rtlCol="0" anchor="ctr">
            <a:spAutoFit/>
          </a:bodyPr>
          <a:lstStyle/>
          <a:p>
            <a:pPr algn="ctr" defTabSz="1643062" hangingPunct="0"/>
            <a:r>
              <a:rPr lang="en-US" sz="4000" dirty="0">
                <a:latin typeface="Trebuchet MS" panose="020B0603020202020204" pitchFamily="34" charset="0"/>
                <a:ea typeface="+mj-ea"/>
                <a:cs typeface="Arial" panose="020B0604020202020204" pitchFamily="34" charset="0"/>
                <a:sym typeface="Helvetica Light"/>
              </a:rPr>
              <a:t>aware</a:t>
            </a:r>
            <a:endParaRPr lang="ru-RU" sz="4000" dirty="0">
              <a:latin typeface="Trebuchet MS" panose="020B0603020202020204" pitchFamily="34" charset="0"/>
              <a:ea typeface="+mj-ea"/>
              <a:cs typeface="Arial" panose="020B0604020202020204" pitchFamily="34" charset="0"/>
              <a:sym typeface="Helvetica Light"/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B9E787D4-32C3-4038-ADA3-AD05EA6D5FC9}"/>
              </a:ext>
            </a:extLst>
          </p:cNvPr>
          <p:cNvSpPr/>
          <p:nvPr/>
        </p:nvSpPr>
        <p:spPr>
          <a:xfrm>
            <a:off x="8884649" y="6449046"/>
            <a:ext cx="2483318" cy="90409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2700" cap="flat">
            <a:noFill/>
            <a:miter lim="400000"/>
          </a:ln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42874" tIns="142874" rIns="142874" bIns="142874" numCol="1" spcCol="38100" rtlCol="0" anchor="ctr">
            <a:spAutoFit/>
          </a:bodyPr>
          <a:lstStyle/>
          <a:p>
            <a:pPr algn="ctr" defTabSz="1643062" hangingPunct="0"/>
            <a:r>
              <a:rPr lang="en-US" sz="4000" dirty="0">
                <a:latin typeface="Trebuchet MS" panose="020B0603020202020204" pitchFamily="34" charset="0"/>
                <a:ea typeface="+mj-ea"/>
                <a:cs typeface="Arial" panose="020B0604020202020204" pitchFamily="34" charset="0"/>
                <a:sym typeface="Helvetica Light"/>
              </a:rPr>
              <a:t>ask</a:t>
            </a:r>
            <a:endParaRPr lang="ru-RU" sz="4000" dirty="0">
              <a:latin typeface="Trebuchet MS" panose="020B0603020202020204" pitchFamily="34" charset="0"/>
              <a:ea typeface="+mj-ea"/>
              <a:cs typeface="Arial" panose="020B0604020202020204" pitchFamily="34" charset="0"/>
              <a:sym typeface="Helvetica Light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E28F3926-DDA1-42BD-92D9-B9D6A1C0E663}"/>
              </a:ext>
            </a:extLst>
          </p:cNvPr>
          <p:cNvSpPr/>
          <p:nvPr/>
        </p:nvSpPr>
        <p:spPr>
          <a:xfrm>
            <a:off x="11675645" y="6449046"/>
            <a:ext cx="2483318" cy="90409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2700" cap="flat">
            <a:noFill/>
            <a:miter lim="400000"/>
          </a:ln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42874" tIns="142874" rIns="142874" bIns="142874" numCol="1" spcCol="38100" rtlCol="0" anchor="ctr">
            <a:spAutoFit/>
          </a:bodyPr>
          <a:lstStyle/>
          <a:p>
            <a:pPr algn="ctr" defTabSz="1643062" hangingPunct="0"/>
            <a:r>
              <a:rPr lang="en-US" sz="4000" dirty="0">
                <a:latin typeface="Trebuchet MS" panose="020B0603020202020204" pitchFamily="34" charset="0"/>
                <a:ea typeface="+mj-ea"/>
                <a:cs typeface="Arial" panose="020B0604020202020204" pitchFamily="34" charset="0"/>
                <a:sym typeface="Helvetica Light"/>
              </a:rPr>
              <a:t>act</a:t>
            </a:r>
            <a:endParaRPr lang="ru-RU" sz="4000" dirty="0">
              <a:latin typeface="Trebuchet MS" panose="020B0603020202020204" pitchFamily="34" charset="0"/>
              <a:ea typeface="+mj-ea"/>
              <a:cs typeface="Arial" panose="020B0604020202020204" pitchFamily="34" charset="0"/>
              <a:sym typeface="Helvetica Light"/>
            </a:endParaRP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BAAAACF5-371C-451D-BCCE-7151DA67CCD0}"/>
              </a:ext>
            </a:extLst>
          </p:cNvPr>
          <p:cNvSpPr/>
          <p:nvPr/>
        </p:nvSpPr>
        <p:spPr>
          <a:xfrm>
            <a:off x="14466641" y="6449048"/>
            <a:ext cx="2483318" cy="90409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" cap="flat">
            <a:noFill/>
            <a:miter lim="400000"/>
          </a:ln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42874" tIns="142874" rIns="142874" bIns="142874" numCol="1" spcCol="38100" rtlCol="0" anchor="ctr">
            <a:spAutoFit/>
          </a:bodyPr>
          <a:lstStyle/>
          <a:p>
            <a:pPr algn="ctr" defTabSz="1643062" hangingPunct="0"/>
            <a:r>
              <a:rPr lang="en-US" sz="4000" dirty="0">
                <a:latin typeface="Trebuchet MS" panose="020B0603020202020204" pitchFamily="34" charset="0"/>
                <a:ea typeface="+mj-ea"/>
                <a:cs typeface="Arial" panose="020B0604020202020204" pitchFamily="34" charset="0"/>
                <a:sym typeface="Helvetica Light"/>
              </a:rPr>
              <a:t>advocate</a:t>
            </a:r>
            <a:endParaRPr lang="ru-RU" sz="4000" dirty="0">
              <a:latin typeface="Trebuchet MS" panose="020B0603020202020204" pitchFamily="34" charset="0"/>
              <a:ea typeface="+mj-ea"/>
              <a:cs typeface="Arial" panose="020B0604020202020204" pitchFamily="34" charset="0"/>
              <a:sym typeface="Helvetica Light"/>
            </a:endParaRP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4C046F29-ED99-4380-85C0-2327DF57613A}"/>
              </a:ext>
            </a:extLst>
          </p:cNvPr>
          <p:cNvSpPr/>
          <p:nvPr/>
        </p:nvSpPr>
        <p:spPr>
          <a:xfrm>
            <a:off x="6093653" y="6449046"/>
            <a:ext cx="2483318" cy="90409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12700" cap="flat">
            <a:noFill/>
            <a:miter lim="400000"/>
          </a:ln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42874" tIns="142874" rIns="142874" bIns="142874" numCol="1" spcCol="38100" rtlCol="0" anchor="ctr">
            <a:spAutoFit/>
          </a:bodyPr>
          <a:lstStyle/>
          <a:p>
            <a:pPr algn="ctr" defTabSz="1643062" hangingPunct="0"/>
            <a:r>
              <a:rPr lang="en-US" sz="4000" dirty="0">
                <a:latin typeface="Trebuchet MS" panose="020B0603020202020204" pitchFamily="34" charset="0"/>
                <a:ea typeface="+mj-ea"/>
                <a:cs typeface="Arial" panose="020B0604020202020204" pitchFamily="34" charset="0"/>
                <a:sym typeface="Helvetica Light"/>
              </a:rPr>
              <a:t>appeal</a:t>
            </a:r>
            <a:endParaRPr lang="ru-RU" sz="4000" dirty="0">
              <a:latin typeface="Trebuchet MS" panose="020B0603020202020204" pitchFamily="34" charset="0"/>
              <a:ea typeface="+mj-ea"/>
              <a:cs typeface="Arial" panose="020B0604020202020204" pitchFamily="34" charset="0"/>
              <a:sym typeface="Helvetica Light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F7AC9A1-B473-4B4C-BE85-0DF1D9F4EF54}"/>
              </a:ext>
            </a:extLst>
          </p:cNvPr>
          <p:cNvSpPr txBox="1"/>
          <p:nvPr/>
        </p:nvSpPr>
        <p:spPr>
          <a:xfrm>
            <a:off x="5750066" y="3896031"/>
            <a:ext cx="5081475" cy="190436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42874" tIns="142874" rIns="142874" bIns="142874" numCol="1" spcCol="38100" rtlCol="0" anchor="ctr">
            <a:spAutoFit/>
          </a:bodyPr>
          <a:lstStyle/>
          <a:p>
            <a:pPr algn="ctr" defTabSz="1643062" hangingPunct="0"/>
            <a:r>
              <a:rPr lang="ru-RU" sz="2100" b="1" dirty="0">
                <a:latin typeface="Trebuchet MS" panose="020B0603020202020204" pitchFamily="34" charset="0"/>
                <a:ea typeface="+mj-ea"/>
                <a:cs typeface="Arial" panose="020B0604020202020204" pitchFamily="34" charset="0"/>
                <a:sym typeface="Helvetica Light"/>
              </a:rPr>
              <a:t>Изменение</a:t>
            </a:r>
            <a:r>
              <a:rPr lang="en-US" sz="2100" b="1" dirty="0">
                <a:latin typeface="Trebuchet MS" panose="020B0603020202020204" pitchFamily="34" charset="0"/>
                <a:ea typeface="+mj-ea"/>
                <a:cs typeface="Arial" panose="020B0604020202020204" pitchFamily="34" charset="0"/>
                <a:sym typeface="Helvetica Light"/>
              </a:rPr>
              <a:t> 1</a:t>
            </a:r>
          </a:p>
          <a:p>
            <a:pPr algn="ctr" defTabSz="1643062" hangingPunct="0"/>
            <a:r>
              <a:rPr lang="ru-RU" sz="2100" dirty="0">
                <a:latin typeface="Trebuchet MS" panose="020B0603020202020204" pitchFamily="34" charset="0"/>
                <a:ea typeface="+mj-ea"/>
                <a:cs typeface="Arial" panose="020B0604020202020204" pitchFamily="34" charset="0"/>
                <a:sym typeface="Helvetica Light"/>
              </a:rPr>
              <a:t>Первоначальное влечение к бренду определяется "сообществом", окружающим его, чтобы определить окончательное отношение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A86155A-5411-4E9F-99AF-381BEC069B2A}"/>
              </a:ext>
            </a:extLst>
          </p:cNvPr>
          <p:cNvSpPr txBox="1"/>
          <p:nvPr/>
        </p:nvSpPr>
        <p:spPr>
          <a:xfrm>
            <a:off x="12722574" y="3976892"/>
            <a:ext cx="4651027" cy="190436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42874" tIns="142874" rIns="142874" bIns="142874" numCol="1" spcCol="38100" rtlCol="0" anchor="ctr">
            <a:spAutoFit/>
          </a:bodyPr>
          <a:lstStyle/>
          <a:p>
            <a:pPr algn="ctr" defTabSz="1643062" hangingPunct="0"/>
            <a:r>
              <a:rPr lang="ru-RU" sz="2100" b="1" dirty="0">
                <a:latin typeface="Trebuchet MS" panose="020B0603020202020204" pitchFamily="34" charset="0"/>
                <a:ea typeface="+mj-ea"/>
                <a:cs typeface="Arial" panose="020B0604020202020204" pitchFamily="34" charset="0"/>
                <a:sym typeface="Helvetica Light"/>
              </a:rPr>
              <a:t>Изменение 2</a:t>
            </a:r>
            <a:endParaRPr lang="ru-RU" sz="2100" dirty="0">
              <a:latin typeface="Trebuchet MS" panose="020B0603020202020204" pitchFamily="34" charset="0"/>
              <a:ea typeface="+mj-ea"/>
              <a:cs typeface="Arial" panose="020B0604020202020204" pitchFamily="34" charset="0"/>
              <a:sym typeface="Helvetica Light"/>
            </a:endParaRPr>
          </a:p>
          <a:p>
            <a:pPr algn="ctr" defTabSz="1643062" hangingPunct="0"/>
            <a:r>
              <a:rPr lang="ru-RU" sz="2100" dirty="0">
                <a:latin typeface="Trebuchet MS" panose="020B0603020202020204" pitchFamily="34" charset="0"/>
                <a:ea typeface="+mj-ea"/>
                <a:cs typeface="Arial" panose="020B0604020202020204" pitchFamily="34" charset="0"/>
                <a:sym typeface="Helvetica Light"/>
              </a:rPr>
              <a:t>Лояльность не ограничивается простым повторным покупками и удержанием, но также включает готовность рекомендовать бренд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C754F03-25E5-4551-9BC9-3CA7A0455AD7}"/>
              </a:ext>
            </a:extLst>
          </p:cNvPr>
          <p:cNvSpPr txBox="1"/>
          <p:nvPr/>
        </p:nvSpPr>
        <p:spPr>
          <a:xfrm>
            <a:off x="10126308" y="7594392"/>
            <a:ext cx="5212758" cy="22275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42874" tIns="142874" rIns="142874" bIns="142874" numCol="1" spcCol="38100" rtlCol="0" anchor="ctr">
            <a:spAutoFit/>
          </a:bodyPr>
          <a:lstStyle/>
          <a:p>
            <a:pPr algn="ctr" defTabSz="1643062" hangingPunct="0"/>
            <a:r>
              <a:rPr lang="ru-RU" sz="2100" b="1" dirty="0">
                <a:latin typeface="Trebuchet MS" panose="020B0603020202020204" pitchFamily="34" charset="0"/>
                <a:ea typeface="+mj-ea"/>
                <a:cs typeface="Arial" panose="020B0604020202020204" pitchFamily="34" charset="0"/>
                <a:sym typeface="Helvetica Light"/>
              </a:rPr>
              <a:t>Изменение 3</a:t>
            </a:r>
          </a:p>
          <a:p>
            <a:pPr algn="ctr" defTabSz="1643062" hangingPunct="0"/>
            <a:r>
              <a:rPr lang="ru-RU" sz="2100" dirty="0">
                <a:latin typeface="Trebuchet MS" panose="020B0603020202020204" pitchFamily="34" charset="0"/>
                <a:ea typeface="+mj-ea"/>
                <a:cs typeface="Arial" panose="020B0604020202020204" pitchFamily="34" charset="0"/>
                <a:sym typeface="Helvetica Light"/>
              </a:rPr>
              <a:t>Взаимодействия клиентов и активные связи формируют отношение «узнать и рекомендовать". Эта связь либо укрепляет, либо ослабляет привлекательность бренда</a:t>
            </a:r>
          </a:p>
        </p:txBody>
      </p:sp>
      <p:sp>
        <p:nvSpPr>
          <p:cNvPr id="22" name="object 15">
            <a:extLst>
              <a:ext uri="{FF2B5EF4-FFF2-40B4-BE49-F238E27FC236}">
                <a16:creationId xmlns:a16="http://schemas.microsoft.com/office/drawing/2014/main" id="{F9C81582-0DE6-411D-8876-9CA233875C7A}"/>
              </a:ext>
            </a:extLst>
          </p:cNvPr>
          <p:cNvSpPr txBox="1"/>
          <p:nvPr/>
        </p:nvSpPr>
        <p:spPr>
          <a:xfrm>
            <a:off x="1238865" y="468050"/>
            <a:ext cx="3644265" cy="532197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10"/>
              </a:spcBef>
            </a:pPr>
            <a: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  <a:t>Университет Иннополис</a:t>
            </a:r>
            <a:b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</a:br>
            <a: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  <a:t>Управление на основе данных</a:t>
            </a:r>
            <a:endParaRPr sz="1600" dirty="0"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5288678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Номер слайда 18">
            <a:extLst>
              <a:ext uri="{FF2B5EF4-FFF2-40B4-BE49-F238E27FC236}">
                <a16:creationId xmlns:a16="http://schemas.microsoft.com/office/drawing/2014/main" id="{28E35B36-CDFE-4E4D-862F-9A650CA72B0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11</a:t>
            </a:fld>
            <a:endParaRPr lang="ru-RU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204C0819-CF5A-47A3-B5D1-A8C3117A0B44}"/>
              </a:ext>
            </a:extLst>
          </p:cNvPr>
          <p:cNvSpPr txBox="1">
            <a:spLocks/>
          </p:cNvSpPr>
          <p:nvPr/>
        </p:nvSpPr>
        <p:spPr>
          <a:xfrm>
            <a:off x="1180734" y="1504949"/>
            <a:ext cx="15751327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5600" b="1" i="0">
                <a:solidFill>
                  <a:srgbClr val="171616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kern="0" spc="835" dirty="0"/>
              <a:t>Маркетинг</a:t>
            </a:r>
            <a:r>
              <a:rPr lang="en-US" kern="0" spc="835" dirty="0"/>
              <a:t> 4.0 (</a:t>
            </a:r>
            <a:r>
              <a:rPr lang="ru-RU" kern="0" spc="835" dirty="0"/>
              <a:t>Ф. Котлер</a:t>
            </a:r>
            <a:r>
              <a:rPr lang="en-US" kern="0" spc="835" dirty="0"/>
              <a:t>, 2017)</a:t>
            </a:r>
            <a:endParaRPr lang="en-US" kern="0" spc="710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399345C-836F-48C1-9C82-74DFD7B130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4100" y="3633337"/>
            <a:ext cx="13639800" cy="4619625"/>
          </a:xfrm>
          <a:prstGeom prst="rect">
            <a:avLst/>
          </a:prstGeom>
        </p:spPr>
      </p:pic>
      <p:sp>
        <p:nvSpPr>
          <p:cNvPr id="24" name="object 15">
            <a:extLst>
              <a:ext uri="{FF2B5EF4-FFF2-40B4-BE49-F238E27FC236}">
                <a16:creationId xmlns:a16="http://schemas.microsoft.com/office/drawing/2014/main" id="{000CD384-0913-4395-8068-7F593F5372DE}"/>
              </a:ext>
            </a:extLst>
          </p:cNvPr>
          <p:cNvSpPr txBox="1"/>
          <p:nvPr/>
        </p:nvSpPr>
        <p:spPr>
          <a:xfrm>
            <a:off x="1238865" y="468050"/>
            <a:ext cx="3644265" cy="532197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10"/>
              </a:spcBef>
            </a:pPr>
            <a: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  <a:t>Университет Иннополис</a:t>
            </a:r>
            <a:b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</a:br>
            <a: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  <a:t>Управление на основе данных</a:t>
            </a:r>
            <a:endParaRPr sz="1600" dirty="0"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40161917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Номер слайда 18">
            <a:extLst>
              <a:ext uri="{FF2B5EF4-FFF2-40B4-BE49-F238E27FC236}">
                <a16:creationId xmlns:a16="http://schemas.microsoft.com/office/drawing/2014/main" id="{28E35B36-CDFE-4E4D-862F-9A650CA72B0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12</a:t>
            </a:fld>
            <a:endParaRPr lang="ru-RU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204C0819-CF5A-47A3-B5D1-A8C3117A0B44}"/>
              </a:ext>
            </a:extLst>
          </p:cNvPr>
          <p:cNvSpPr txBox="1">
            <a:spLocks/>
          </p:cNvSpPr>
          <p:nvPr/>
        </p:nvSpPr>
        <p:spPr>
          <a:xfrm>
            <a:off x="1180734" y="1504949"/>
            <a:ext cx="15751327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5600" b="1" i="0">
                <a:solidFill>
                  <a:srgbClr val="171616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kern="0" spc="835" dirty="0"/>
              <a:t>Маркетинг</a:t>
            </a:r>
            <a:r>
              <a:rPr lang="en-US" kern="0" spc="835" dirty="0"/>
              <a:t> 4.0 (</a:t>
            </a:r>
            <a:r>
              <a:rPr lang="ru-RU" kern="0" spc="835" dirty="0"/>
              <a:t>Ф. Котлер</a:t>
            </a:r>
            <a:r>
              <a:rPr lang="en-US" kern="0" spc="835" dirty="0"/>
              <a:t>, 2017)</a:t>
            </a:r>
            <a:endParaRPr lang="en-US" kern="0" spc="710" dirty="0"/>
          </a:p>
        </p:txBody>
      </p:sp>
      <p:pic>
        <p:nvPicPr>
          <p:cNvPr id="22" name="Picture 2">
            <a:extLst>
              <a:ext uri="{FF2B5EF4-FFF2-40B4-BE49-F238E27FC236}">
                <a16:creationId xmlns:a16="http://schemas.microsoft.com/office/drawing/2014/main" id="{644C89FE-EF91-4B31-8454-18CED2370A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2832" y="2781669"/>
            <a:ext cx="6387129" cy="6387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9C69CB4A-61FE-4D92-8A2E-D28CD633CA95}"/>
              </a:ext>
            </a:extLst>
          </p:cNvPr>
          <p:cNvSpPr/>
          <p:nvPr/>
        </p:nvSpPr>
        <p:spPr>
          <a:xfrm>
            <a:off x="8247761" y="9168798"/>
            <a:ext cx="179247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ru-RU" altLang="ru-RU" sz="1600" spc="60" dirty="0">
                <a:solidFill>
                  <a:srgbClr val="171616"/>
                </a:solidFill>
                <a:latin typeface="Trebuchet MS"/>
                <a:sym typeface="Helvetica Light"/>
              </a:rPr>
              <a:t>4.0 за 4 минуты</a:t>
            </a:r>
          </a:p>
        </p:txBody>
      </p:sp>
      <p:sp>
        <p:nvSpPr>
          <p:cNvPr id="8" name="object 15">
            <a:extLst>
              <a:ext uri="{FF2B5EF4-FFF2-40B4-BE49-F238E27FC236}">
                <a16:creationId xmlns:a16="http://schemas.microsoft.com/office/drawing/2014/main" id="{02633246-3D64-4CE7-B7AC-7323CC886372}"/>
              </a:ext>
            </a:extLst>
          </p:cNvPr>
          <p:cNvSpPr txBox="1"/>
          <p:nvPr/>
        </p:nvSpPr>
        <p:spPr>
          <a:xfrm>
            <a:off x="1238865" y="468050"/>
            <a:ext cx="3644265" cy="532197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10"/>
              </a:spcBef>
            </a:pPr>
            <a: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  <a:t>Университет Иннополис</a:t>
            </a:r>
            <a:b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</a:br>
            <a: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  <a:t>Управление на основе данных</a:t>
            </a:r>
            <a:endParaRPr sz="1600" dirty="0"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0142897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58259" y="3238500"/>
            <a:ext cx="1447800" cy="144780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3670618" y="3383558"/>
            <a:ext cx="5696004" cy="9002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ru-RU" sz="2000" b="1" spc="35" dirty="0">
                <a:solidFill>
                  <a:srgbClr val="F56E1A"/>
                </a:solidFill>
                <a:latin typeface="Trebuchet MS"/>
                <a:cs typeface="Trebuchet MS"/>
              </a:rPr>
              <a:t>Новый формат рекламных площадок</a:t>
            </a:r>
          </a:p>
          <a:p>
            <a:pPr marL="12700" algn="just">
              <a:lnSpc>
                <a:spcPct val="100000"/>
              </a:lnSpc>
              <a:spcBef>
                <a:spcPts val="100"/>
              </a:spcBef>
            </a:pPr>
            <a:endParaRPr lang="ru-RU" sz="2000" b="1" spc="35" dirty="0">
              <a:solidFill>
                <a:srgbClr val="F56E1A"/>
              </a:solidFill>
              <a:latin typeface="Trebuchet MS"/>
              <a:cs typeface="Trebuchet MS"/>
            </a:endParaRPr>
          </a:p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en-US" sz="1600" spc="60" dirty="0">
                <a:solidFill>
                  <a:srgbClr val="171616"/>
                </a:solidFill>
                <a:latin typeface="Trebuchet MS"/>
                <a:cs typeface="Trebuchet MS"/>
              </a:rPr>
              <a:t>UGC, </a:t>
            </a:r>
            <a:r>
              <a:rPr lang="ru-RU" sz="1600" spc="60" dirty="0">
                <a:solidFill>
                  <a:srgbClr val="171616"/>
                </a:solidFill>
                <a:latin typeface="Trebuchet MS"/>
                <a:cs typeface="Trebuchet MS"/>
              </a:rPr>
              <a:t>блогеры, форумы, </a:t>
            </a:r>
            <a:r>
              <a:rPr lang="en-US" sz="1600" spc="60" dirty="0">
                <a:solidFill>
                  <a:srgbClr val="171616"/>
                </a:solidFill>
                <a:latin typeface="Trebuchet MS"/>
                <a:cs typeface="Trebuchet MS"/>
              </a:rPr>
              <a:t>C2C</a:t>
            </a:r>
            <a:r>
              <a:rPr lang="ru-RU" sz="1600" spc="60" dirty="0">
                <a:solidFill>
                  <a:srgbClr val="171616"/>
                </a:solidFill>
                <a:latin typeface="Trebuchet MS"/>
                <a:cs typeface="Trebuchet MS"/>
              </a:rPr>
              <a:t> площадки</a:t>
            </a:r>
            <a:endParaRPr lang="en-US" sz="1600" spc="60" dirty="0">
              <a:solidFill>
                <a:srgbClr val="171616"/>
              </a:solidFill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327217" y="3676733"/>
            <a:ext cx="509270" cy="5340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3300" b="1" spc="-35" dirty="0">
                <a:solidFill>
                  <a:srgbClr val="FFFFFF"/>
                </a:solidFill>
                <a:latin typeface="Trebuchet MS"/>
                <a:cs typeface="Trebuchet MS"/>
              </a:rPr>
              <a:t>0</a:t>
            </a:r>
            <a:r>
              <a:rPr sz="3300" b="1" spc="-30" dirty="0">
                <a:solidFill>
                  <a:srgbClr val="FFFFFF"/>
                </a:solidFill>
                <a:latin typeface="Trebuchet MS"/>
                <a:cs typeface="Trebuchet MS"/>
              </a:rPr>
              <a:t>1</a:t>
            </a:r>
            <a:endParaRPr sz="3300">
              <a:latin typeface="Trebuchet MS"/>
              <a:cs typeface="Trebuchet MS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58259" y="5448300"/>
            <a:ext cx="1447800" cy="1447800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3670618" y="5593359"/>
            <a:ext cx="4866640" cy="73032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ru-RU" sz="2000" b="1" spc="120" dirty="0">
                <a:solidFill>
                  <a:srgbClr val="F56E1A"/>
                </a:solidFill>
                <a:latin typeface="Trebuchet MS"/>
                <a:cs typeface="Trebuchet MS"/>
              </a:rPr>
              <a:t>Ситуативность рекламы</a:t>
            </a:r>
            <a:endParaRPr lang="en-US" sz="2000" b="1" spc="120" dirty="0">
              <a:solidFill>
                <a:srgbClr val="F56E1A"/>
              </a:solidFill>
              <a:latin typeface="Trebuchet MS"/>
              <a:cs typeface="Trebuchet MS"/>
            </a:endParaRPr>
          </a:p>
          <a:p>
            <a:pPr marL="12700" marR="5080" algn="just">
              <a:lnSpc>
                <a:spcPct val="113300"/>
              </a:lnSpc>
              <a:spcBef>
                <a:spcPts val="1185"/>
              </a:spcBef>
            </a:pPr>
            <a:r>
              <a:rPr lang="ru-RU" sz="1600" spc="20" dirty="0">
                <a:solidFill>
                  <a:srgbClr val="171616"/>
                </a:solidFill>
                <a:latin typeface="Trebuchet MS"/>
                <a:cs typeface="Trebuchet MS"/>
              </a:rPr>
              <a:t>Учет инфоповодов</a:t>
            </a:r>
            <a:endParaRPr lang="en-US" sz="1600" spc="20" dirty="0">
              <a:solidFill>
                <a:srgbClr val="171616"/>
              </a:solidFill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327217" y="5886533"/>
            <a:ext cx="509270" cy="5340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3300" b="1" spc="-35" dirty="0">
                <a:solidFill>
                  <a:srgbClr val="FFFFFF"/>
                </a:solidFill>
                <a:latin typeface="Trebuchet MS"/>
                <a:cs typeface="Trebuchet MS"/>
              </a:rPr>
              <a:t>0</a:t>
            </a:r>
            <a:r>
              <a:rPr sz="3300" b="1" spc="-30" dirty="0">
                <a:solidFill>
                  <a:srgbClr val="FFFFFF"/>
                </a:solidFill>
                <a:latin typeface="Trebuchet MS"/>
                <a:cs typeface="Trebuchet MS"/>
              </a:rPr>
              <a:t>3</a:t>
            </a:r>
            <a:endParaRPr sz="3300">
              <a:latin typeface="Trebuchet MS"/>
              <a:cs typeface="Trebuchet MS"/>
            </a:endParaRPr>
          </a:p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731181" y="3238500"/>
            <a:ext cx="1447800" cy="1447800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11543540" y="3783449"/>
            <a:ext cx="4866640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ru-RU" sz="2000" b="1" spc="120" dirty="0">
                <a:solidFill>
                  <a:srgbClr val="F56E1A"/>
                </a:solidFill>
                <a:latin typeface="Trebuchet MS"/>
                <a:cs typeface="Trebuchet MS"/>
              </a:rPr>
              <a:t>Кастомизация и персонализация</a:t>
            </a:r>
            <a:endParaRPr lang="en-US" sz="2000" b="1" spc="120" dirty="0">
              <a:solidFill>
                <a:srgbClr val="F56E1A"/>
              </a:solidFill>
              <a:latin typeface="Trebuchet MS"/>
              <a:cs typeface="Trebuchet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200140" y="3676733"/>
            <a:ext cx="509270" cy="5340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3300" b="1" spc="-35" dirty="0">
                <a:solidFill>
                  <a:srgbClr val="FFFFFF"/>
                </a:solidFill>
                <a:latin typeface="Trebuchet MS"/>
                <a:cs typeface="Trebuchet MS"/>
              </a:rPr>
              <a:t>0</a:t>
            </a:r>
            <a:r>
              <a:rPr sz="3300" b="1" spc="-30" dirty="0">
                <a:solidFill>
                  <a:srgbClr val="FFFFFF"/>
                </a:solidFill>
                <a:latin typeface="Trebuchet MS"/>
                <a:cs typeface="Trebuchet MS"/>
              </a:rPr>
              <a:t>2</a:t>
            </a:r>
            <a:endParaRPr sz="3300">
              <a:latin typeface="Trebuchet MS"/>
              <a:cs typeface="Trebuchet MS"/>
            </a:endParaRPr>
          </a:p>
        </p:txBody>
      </p:sp>
      <p:pic>
        <p:nvPicPr>
          <p:cNvPr id="12" name="object 1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731181" y="5448300"/>
            <a:ext cx="1447800" cy="1447800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11535519" y="5788386"/>
            <a:ext cx="4866640" cy="73032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ru-RU" sz="2000" b="1" spc="120" dirty="0">
                <a:solidFill>
                  <a:srgbClr val="F56E1A"/>
                </a:solidFill>
                <a:latin typeface="Trebuchet MS"/>
                <a:cs typeface="Trebuchet MS"/>
              </a:rPr>
              <a:t>Внедрение технологий</a:t>
            </a:r>
            <a:endParaRPr lang="en-US" sz="2000" b="1" spc="120" dirty="0">
              <a:solidFill>
                <a:srgbClr val="F56E1A"/>
              </a:solidFill>
              <a:latin typeface="Trebuchet MS"/>
              <a:cs typeface="Trebuchet MS"/>
            </a:endParaRPr>
          </a:p>
          <a:p>
            <a:pPr marL="12700" marR="5080" algn="just">
              <a:lnSpc>
                <a:spcPct val="113300"/>
              </a:lnSpc>
              <a:spcBef>
                <a:spcPts val="1185"/>
              </a:spcBef>
            </a:pPr>
            <a:r>
              <a:rPr lang="en-US" sz="1600" spc="20" dirty="0">
                <a:solidFill>
                  <a:srgbClr val="171616"/>
                </a:solidFill>
                <a:latin typeface="Trebuchet MS"/>
              </a:rPr>
              <a:t>Big Data, </a:t>
            </a:r>
            <a:r>
              <a:rPr lang="ru-RU" sz="1600" spc="20" dirty="0">
                <a:solidFill>
                  <a:srgbClr val="171616"/>
                </a:solidFill>
                <a:latin typeface="Trebuchet MS"/>
              </a:rPr>
              <a:t>чат-боты</a:t>
            </a:r>
            <a:endParaRPr lang="en-US" sz="1600" spc="20" dirty="0">
              <a:solidFill>
                <a:srgbClr val="171616"/>
              </a:solidFill>
              <a:latin typeface="Trebuchet M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0200140" y="5886533"/>
            <a:ext cx="509270" cy="5340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3300" b="1" spc="-35" dirty="0">
                <a:solidFill>
                  <a:srgbClr val="FFFFFF"/>
                </a:solidFill>
                <a:latin typeface="Trebuchet MS"/>
                <a:cs typeface="Trebuchet MS"/>
              </a:rPr>
              <a:t>0</a:t>
            </a:r>
            <a:r>
              <a:rPr sz="3300" b="1" spc="-30" dirty="0">
                <a:solidFill>
                  <a:srgbClr val="FFFFFF"/>
                </a:solidFill>
                <a:latin typeface="Trebuchet MS"/>
                <a:cs typeface="Trebuchet MS"/>
              </a:rPr>
              <a:t>4</a:t>
            </a:r>
            <a:endParaRPr sz="3300">
              <a:latin typeface="Trebuchet MS"/>
              <a:cs typeface="Trebuchet MS"/>
            </a:endParaRPr>
          </a:p>
        </p:txBody>
      </p:sp>
      <p:sp>
        <p:nvSpPr>
          <p:cNvPr id="19" name="Номер слайда 18">
            <a:extLst>
              <a:ext uri="{FF2B5EF4-FFF2-40B4-BE49-F238E27FC236}">
                <a16:creationId xmlns:a16="http://schemas.microsoft.com/office/drawing/2014/main" id="{28E35B36-CDFE-4E4D-862F-9A650CA72B0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13</a:t>
            </a:fld>
            <a:endParaRPr lang="ru-RU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204C0819-CF5A-47A3-B5D1-A8C3117A0B44}"/>
              </a:ext>
            </a:extLst>
          </p:cNvPr>
          <p:cNvSpPr txBox="1">
            <a:spLocks/>
          </p:cNvSpPr>
          <p:nvPr/>
        </p:nvSpPr>
        <p:spPr>
          <a:xfrm>
            <a:off x="1180734" y="1504949"/>
            <a:ext cx="15751327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5600" b="1" i="0">
                <a:solidFill>
                  <a:srgbClr val="171616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kern="0" spc="835" dirty="0"/>
              <a:t>Маркетинг</a:t>
            </a:r>
            <a:r>
              <a:rPr lang="en-US" kern="0" spc="835" dirty="0"/>
              <a:t> 4.0 (</a:t>
            </a:r>
            <a:r>
              <a:rPr lang="ru-RU" kern="0" spc="835" dirty="0"/>
              <a:t>Ф. Котлер</a:t>
            </a:r>
            <a:r>
              <a:rPr lang="en-US" kern="0" spc="835" dirty="0"/>
              <a:t>, 2017)</a:t>
            </a:r>
            <a:endParaRPr lang="en-US" kern="0" spc="710" dirty="0"/>
          </a:p>
        </p:txBody>
      </p:sp>
      <p:pic>
        <p:nvPicPr>
          <p:cNvPr id="4098" name="Picture 2" descr="https://adindex.ru/files2/publications/2016/07/135102_2016-07-14_15-00-41.png">
            <a:extLst>
              <a:ext uri="{FF2B5EF4-FFF2-40B4-BE49-F238E27FC236}">
                <a16:creationId xmlns:a16="http://schemas.microsoft.com/office/drawing/2014/main" id="{6F49A483-2E6D-4A73-96AB-1F3A58F5C2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515" y="7322629"/>
            <a:ext cx="4609834" cy="2050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И точка. Как в Рунете встретили новое название «Макдоналдса» в России — РБК">
            <a:extLst>
              <a:ext uri="{FF2B5EF4-FFF2-40B4-BE49-F238E27FC236}">
                <a16:creationId xmlns:a16="http://schemas.microsoft.com/office/drawing/2014/main" id="{F29BECD8-D964-4DA2-9972-1DE9F2E299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7128510"/>
            <a:ext cx="24384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object 15">
            <a:extLst>
              <a:ext uri="{FF2B5EF4-FFF2-40B4-BE49-F238E27FC236}">
                <a16:creationId xmlns:a16="http://schemas.microsoft.com/office/drawing/2014/main" id="{2D8E270F-AFAC-45B5-9E42-EBE50A0D8298}"/>
              </a:ext>
            </a:extLst>
          </p:cNvPr>
          <p:cNvSpPr txBox="1"/>
          <p:nvPr/>
        </p:nvSpPr>
        <p:spPr>
          <a:xfrm>
            <a:off x="1238865" y="468050"/>
            <a:ext cx="3644265" cy="532197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10"/>
              </a:spcBef>
            </a:pPr>
            <a: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  <a:t>Университет Иннополис</a:t>
            </a:r>
            <a:b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</a:br>
            <a: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  <a:t>Управление на основе данных</a:t>
            </a:r>
            <a:endParaRPr sz="1600" dirty="0">
              <a:latin typeface="Verdana"/>
              <a:cs typeface="Verdana"/>
            </a:endParaRPr>
          </a:p>
        </p:txBody>
      </p:sp>
      <p:pic>
        <p:nvPicPr>
          <p:cNvPr id="4102" name="Picture 6" descr="И точка. Как в Рунете встретили новое название «Макдоналдса» в России — РБК">
            <a:extLst>
              <a:ext uri="{FF2B5EF4-FFF2-40B4-BE49-F238E27FC236}">
                <a16:creationId xmlns:a16="http://schemas.microsoft.com/office/drawing/2014/main" id="{405CDD18-9DE1-4A23-940D-A62D648959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46" b="21074"/>
          <a:stretch/>
        </p:blipFill>
        <p:spPr bwMode="auto">
          <a:xfrm>
            <a:off x="8956810" y="7114169"/>
            <a:ext cx="2532846" cy="2438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9355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Номер слайда 18">
            <a:extLst>
              <a:ext uri="{FF2B5EF4-FFF2-40B4-BE49-F238E27FC236}">
                <a16:creationId xmlns:a16="http://schemas.microsoft.com/office/drawing/2014/main" id="{28E35B36-CDFE-4E4D-862F-9A650CA72B0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276999"/>
          </a:xfrm>
        </p:spPr>
        <p:txBody>
          <a:bodyPr/>
          <a:lstStyle/>
          <a:p>
            <a:fld id="{B6F15528-21DE-4FAA-801E-634DDDAF4B2B}" type="slidenum">
              <a:rPr lang="ru-RU" smtClean="0">
                <a:solidFill>
                  <a:schemeClr val="tx1"/>
                </a:solidFill>
                <a:latin typeface="Trebuchet MS" panose="020B0603020202020204" pitchFamily="34" charset="0"/>
              </a:rPr>
              <a:t>14</a:t>
            </a:fld>
            <a:endParaRPr lang="ru-RU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204C0819-CF5A-47A3-B5D1-A8C3117A0B44}"/>
              </a:ext>
            </a:extLst>
          </p:cNvPr>
          <p:cNvSpPr txBox="1">
            <a:spLocks/>
          </p:cNvSpPr>
          <p:nvPr/>
        </p:nvSpPr>
        <p:spPr>
          <a:xfrm>
            <a:off x="1180734" y="1504949"/>
            <a:ext cx="15751327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5600" b="1" i="0">
                <a:solidFill>
                  <a:srgbClr val="171616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kern="0" spc="835" dirty="0"/>
              <a:t>Маркетинг 5.0 (Ф. Котлер, 2020)</a:t>
            </a:r>
            <a:endParaRPr lang="en-US" kern="0" spc="710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9DAF795-B7A8-4671-8775-DCE3FC87C13B}"/>
              </a:ext>
            </a:extLst>
          </p:cNvPr>
          <p:cNvSpPr/>
          <p:nvPr/>
        </p:nvSpPr>
        <p:spPr>
          <a:xfrm>
            <a:off x="849942" y="9382243"/>
            <a:ext cx="806637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hlinkClick r:id="rId3"/>
              </a:rPr>
              <a:t>Оригинал:</a:t>
            </a:r>
            <a:br>
              <a:rPr lang="ru-RU" dirty="0">
                <a:hlinkClick r:id="rId3"/>
              </a:rPr>
            </a:br>
            <a:r>
              <a:rPr lang="ru-RU" dirty="0">
                <a:hlinkClick r:id="rId3"/>
              </a:rPr>
              <a:t>https://hobbypark.kg/upload/iblock/eb7/3okd16et5wj4dky6wz4d03o334s1ti1c.pdf</a:t>
            </a:r>
            <a:r>
              <a:rPr lang="ru-RU" dirty="0"/>
              <a:t> </a:t>
            </a:r>
          </a:p>
        </p:txBody>
      </p:sp>
      <p:pic>
        <p:nvPicPr>
          <p:cNvPr id="5122" name="Picture 2" descr="Читать онлайн «Маркетинг 5.0. Технологии следующего поколения», Филип  Котлер – Литрес">
            <a:extLst>
              <a:ext uri="{FF2B5EF4-FFF2-40B4-BE49-F238E27FC236}">
                <a16:creationId xmlns:a16="http://schemas.microsoft.com/office/drawing/2014/main" id="{A894910B-4F45-4540-8092-01B4A8BB2E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2939722"/>
            <a:ext cx="10495610" cy="6075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object 15">
            <a:extLst>
              <a:ext uri="{FF2B5EF4-FFF2-40B4-BE49-F238E27FC236}">
                <a16:creationId xmlns:a16="http://schemas.microsoft.com/office/drawing/2014/main" id="{892ED601-7A68-4F0F-8148-917F4184FD40}"/>
              </a:ext>
            </a:extLst>
          </p:cNvPr>
          <p:cNvSpPr txBox="1"/>
          <p:nvPr/>
        </p:nvSpPr>
        <p:spPr>
          <a:xfrm>
            <a:off x="1238865" y="468050"/>
            <a:ext cx="3644265" cy="532197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10"/>
              </a:spcBef>
            </a:pPr>
            <a: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  <a:t>Университет Иннополис</a:t>
            </a:r>
            <a:b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</a:br>
            <a: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  <a:t>Управление на основе данных</a:t>
            </a:r>
            <a:endParaRPr sz="1600" dirty="0"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3942136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Номер слайда 18">
            <a:extLst>
              <a:ext uri="{FF2B5EF4-FFF2-40B4-BE49-F238E27FC236}">
                <a16:creationId xmlns:a16="http://schemas.microsoft.com/office/drawing/2014/main" id="{28E35B36-CDFE-4E4D-862F-9A650CA72B0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276999"/>
          </a:xfrm>
        </p:spPr>
        <p:txBody>
          <a:bodyPr/>
          <a:lstStyle/>
          <a:p>
            <a:fld id="{B6F15528-21DE-4FAA-801E-634DDDAF4B2B}" type="slidenum">
              <a:rPr lang="ru-RU" smtClean="0">
                <a:solidFill>
                  <a:schemeClr val="tx1"/>
                </a:solidFill>
                <a:latin typeface="Trebuchet MS" panose="020B0603020202020204" pitchFamily="34" charset="0"/>
              </a:rPr>
              <a:t>15</a:t>
            </a:fld>
            <a:endParaRPr lang="ru-RU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204C0819-CF5A-47A3-B5D1-A8C3117A0B44}"/>
              </a:ext>
            </a:extLst>
          </p:cNvPr>
          <p:cNvSpPr txBox="1">
            <a:spLocks/>
          </p:cNvSpPr>
          <p:nvPr/>
        </p:nvSpPr>
        <p:spPr>
          <a:xfrm>
            <a:off x="1180734" y="1504949"/>
            <a:ext cx="15751327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5600" b="1" i="0">
                <a:solidFill>
                  <a:srgbClr val="171616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kern="0" spc="835" dirty="0"/>
              <a:t>Маркетинг 5.0 (Ф. Котлер, 2020)</a:t>
            </a:r>
            <a:endParaRPr lang="en-US" kern="0" spc="710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9DAF795-B7A8-4671-8775-DCE3FC87C13B}"/>
              </a:ext>
            </a:extLst>
          </p:cNvPr>
          <p:cNvSpPr/>
          <p:nvPr/>
        </p:nvSpPr>
        <p:spPr>
          <a:xfrm>
            <a:off x="849942" y="9382243"/>
            <a:ext cx="806637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hlinkClick r:id="rId3"/>
              </a:rPr>
              <a:t>Оригинал:</a:t>
            </a:r>
            <a:br>
              <a:rPr lang="ru-RU" dirty="0">
                <a:hlinkClick r:id="rId3"/>
              </a:rPr>
            </a:br>
            <a:r>
              <a:rPr lang="ru-RU" dirty="0">
                <a:hlinkClick r:id="rId3"/>
              </a:rPr>
              <a:t>https://hobbypark.kg/upload/iblock/eb7/3okd16et5wj4dky6wz4d03o334s1ti1c.pdf</a:t>
            </a:r>
            <a:r>
              <a:rPr lang="ru-RU" dirty="0"/>
              <a:t>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BFE8A34-68FE-4307-B5EC-81D5B0C3D571}"/>
              </a:ext>
            </a:extLst>
          </p:cNvPr>
          <p:cNvSpPr/>
          <p:nvPr/>
        </p:nvSpPr>
        <p:spPr>
          <a:xfrm>
            <a:off x="1036720" y="3206266"/>
            <a:ext cx="15895341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2400" b="1" dirty="0">
                <a:solidFill>
                  <a:srgbClr val="333333"/>
                </a:solidFill>
                <a:latin typeface="Open Sans"/>
              </a:rPr>
              <a:t>Маркетинг основан на надежных данных</a:t>
            </a:r>
            <a:r>
              <a:rPr lang="ru-RU" sz="2400" dirty="0">
                <a:solidFill>
                  <a:srgbClr val="333333"/>
                </a:solidFill>
                <a:latin typeface="Open Sans"/>
              </a:rPr>
              <a:t> – у которых нет большого временного разрыва между датой их получения и принятием решений</a:t>
            </a:r>
            <a:br>
              <a:rPr lang="ru-RU" sz="2400" dirty="0">
                <a:solidFill>
                  <a:srgbClr val="333333"/>
                </a:solidFill>
                <a:latin typeface="Open Sans"/>
              </a:rPr>
            </a:br>
            <a:endParaRPr lang="ru-RU" sz="2400" dirty="0">
              <a:solidFill>
                <a:srgbClr val="333333"/>
              </a:solidFill>
              <a:latin typeface="Open Sans"/>
            </a:endParaRPr>
          </a:p>
          <a:p>
            <a:pPr marL="342900" indent="-342900">
              <a:buFont typeface="+mj-lt"/>
              <a:buAutoNum type="arabicPeriod"/>
            </a:pPr>
            <a:endParaRPr lang="ru-RU" sz="2400" dirty="0">
              <a:solidFill>
                <a:srgbClr val="333333"/>
              </a:solidFill>
              <a:latin typeface="Open Sans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2400" b="1" dirty="0">
                <a:solidFill>
                  <a:srgbClr val="333333"/>
                </a:solidFill>
                <a:latin typeface="Open Sans"/>
              </a:rPr>
              <a:t>Прогнозный маркетинг</a:t>
            </a:r>
            <a:r>
              <a:rPr lang="ru-RU" sz="2400" dirty="0">
                <a:solidFill>
                  <a:srgbClr val="333333"/>
                </a:solidFill>
                <a:latin typeface="Open Sans"/>
              </a:rPr>
              <a:t> – использование возможностей аналитики для прогнозирования результата</a:t>
            </a:r>
            <a:br>
              <a:rPr lang="ru-RU" sz="2400" dirty="0">
                <a:solidFill>
                  <a:srgbClr val="333333"/>
                </a:solidFill>
                <a:latin typeface="Open Sans"/>
              </a:rPr>
            </a:br>
            <a:endParaRPr lang="ru-RU" sz="2400" dirty="0">
              <a:solidFill>
                <a:srgbClr val="333333"/>
              </a:solidFill>
              <a:latin typeface="Open Sans"/>
            </a:endParaRPr>
          </a:p>
          <a:p>
            <a:pPr marL="342900" indent="-342900">
              <a:buFont typeface="+mj-lt"/>
              <a:buAutoNum type="arabicPeriod"/>
            </a:pPr>
            <a:endParaRPr lang="ru-RU" sz="2400" dirty="0">
              <a:solidFill>
                <a:srgbClr val="333333"/>
              </a:solidFill>
              <a:latin typeface="Open Sans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2400" b="1" dirty="0">
                <a:solidFill>
                  <a:srgbClr val="333333"/>
                </a:solidFill>
                <a:latin typeface="Open Sans"/>
              </a:rPr>
              <a:t>Контекстный маркетинг - </a:t>
            </a:r>
            <a:r>
              <a:rPr lang="ru-RU" sz="2400" dirty="0">
                <a:solidFill>
                  <a:srgbClr val="333333"/>
                </a:solidFill>
                <a:latin typeface="Open Sans"/>
              </a:rPr>
              <a:t>персонализация и настройка всего комплекса маркетинга в соответствии с профилем клиента </a:t>
            </a:r>
            <a:r>
              <a:rPr lang="ru-RU" sz="2400" dirty="0" err="1">
                <a:solidFill>
                  <a:srgbClr val="333333"/>
                </a:solidFill>
                <a:latin typeface="Open Sans"/>
              </a:rPr>
              <a:t>Wallgreens</a:t>
            </a:r>
            <a:r>
              <a:rPr lang="ru-RU" sz="2400" dirty="0">
                <a:solidFill>
                  <a:srgbClr val="333333"/>
                </a:solidFill>
                <a:latin typeface="Open Sans"/>
              </a:rPr>
              <a:t> предоставляют технологию, которая встроена в экран холодильника, который может вспоминать привычки и пристрастия, а также потребности клиентов через распознавание лиц</a:t>
            </a:r>
            <a:br>
              <a:rPr lang="ru-RU" sz="2400" dirty="0">
                <a:solidFill>
                  <a:srgbClr val="333333"/>
                </a:solidFill>
                <a:latin typeface="Open Sans"/>
              </a:rPr>
            </a:br>
            <a:br>
              <a:rPr lang="ru-RU" sz="2400" dirty="0">
                <a:solidFill>
                  <a:srgbClr val="333333"/>
                </a:solidFill>
                <a:latin typeface="Open Sans"/>
              </a:rPr>
            </a:br>
            <a:endParaRPr lang="ru-RU" sz="2400" dirty="0">
              <a:solidFill>
                <a:srgbClr val="333333"/>
              </a:solidFill>
              <a:latin typeface="Open Sans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2400" b="1" dirty="0">
                <a:solidFill>
                  <a:srgbClr val="333333"/>
                </a:solidFill>
                <a:latin typeface="Open Sans"/>
              </a:rPr>
              <a:t>«Гибкий» маркетинг - </a:t>
            </a:r>
            <a:r>
              <a:rPr lang="ru-RU" sz="2400" dirty="0">
                <a:solidFill>
                  <a:srgbClr val="333333"/>
                </a:solidFill>
                <a:latin typeface="Open Sans"/>
              </a:rPr>
              <a:t>быстрота и образность мышления, регулярные эксперименты</a:t>
            </a:r>
            <a:endParaRPr lang="ru-RU" sz="2400" b="0" i="0" dirty="0">
              <a:solidFill>
                <a:srgbClr val="333333"/>
              </a:solidFill>
              <a:effectLst/>
              <a:latin typeface="Open Sans"/>
            </a:endParaRPr>
          </a:p>
        </p:txBody>
      </p:sp>
      <p:sp>
        <p:nvSpPr>
          <p:cNvPr id="8" name="object 15">
            <a:extLst>
              <a:ext uri="{FF2B5EF4-FFF2-40B4-BE49-F238E27FC236}">
                <a16:creationId xmlns:a16="http://schemas.microsoft.com/office/drawing/2014/main" id="{C541A5F8-91C5-4A09-99C4-4252DF09F300}"/>
              </a:ext>
            </a:extLst>
          </p:cNvPr>
          <p:cNvSpPr txBox="1"/>
          <p:nvPr/>
        </p:nvSpPr>
        <p:spPr>
          <a:xfrm>
            <a:off x="1238865" y="468050"/>
            <a:ext cx="3644265" cy="532197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10"/>
              </a:spcBef>
            </a:pPr>
            <a: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  <a:t>Университет Иннополис</a:t>
            </a:r>
            <a:b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</a:br>
            <a: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  <a:t>Управление на основе данных</a:t>
            </a:r>
            <a:endParaRPr sz="1600" dirty="0"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1947157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45F8603-29FC-469C-93C9-A42A310C5202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AF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Номер слайда 18">
            <a:extLst>
              <a:ext uri="{FF2B5EF4-FFF2-40B4-BE49-F238E27FC236}">
                <a16:creationId xmlns:a16="http://schemas.microsoft.com/office/drawing/2014/main" id="{28E35B36-CDFE-4E4D-862F-9A650CA72B0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276999"/>
          </a:xfrm>
        </p:spPr>
        <p:txBody>
          <a:bodyPr/>
          <a:lstStyle/>
          <a:p>
            <a:fld id="{B6F15528-21DE-4FAA-801E-634DDDAF4B2B}" type="slidenum">
              <a:rPr lang="ru-RU" smtClean="0">
                <a:solidFill>
                  <a:schemeClr val="tx1"/>
                </a:solidFill>
                <a:latin typeface="Trebuchet MS" panose="020B0603020202020204" pitchFamily="34" charset="0"/>
              </a:rPr>
              <a:t>16</a:t>
            </a:fld>
            <a:endParaRPr lang="ru-RU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204C0819-CF5A-47A3-B5D1-A8C3117A0B44}"/>
              </a:ext>
            </a:extLst>
          </p:cNvPr>
          <p:cNvSpPr txBox="1">
            <a:spLocks/>
          </p:cNvSpPr>
          <p:nvPr/>
        </p:nvSpPr>
        <p:spPr>
          <a:xfrm>
            <a:off x="1180734" y="1504949"/>
            <a:ext cx="15751327" cy="12567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5600" b="1" i="0">
                <a:solidFill>
                  <a:srgbClr val="171616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kern="0" spc="835" dirty="0"/>
              <a:t>Маркетинг 5.0 (Ф. Котлер, 2020)</a:t>
            </a:r>
          </a:p>
          <a:p>
            <a:pPr marL="12700">
              <a:spcBef>
                <a:spcPts val="100"/>
              </a:spcBef>
            </a:pPr>
            <a:r>
              <a:rPr lang="ru-RU" sz="2400" kern="0" spc="835" dirty="0"/>
              <a:t>ИИ для дизайна новых коллекций </a:t>
            </a:r>
            <a:endParaRPr lang="en-US" sz="2400" kern="0" spc="71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EF06C99-F635-4749-9A4B-6F610F965B9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297"/>
          <a:stretch/>
        </p:blipFill>
        <p:spPr>
          <a:xfrm>
            <a:off x="2532148" y="3354102"/>
            <a:ext cx="13223704" cy="5976631"/>
          </a:xfrm>
          <a:prstGeom prst="rect">
            <a:avLst/>
          </a:prstGeom>
        </p:spPr>
      </p:pic>
      <p:sp>
        <p:nvSpPr>
          <p:cNvPr id="10" name="object 15">
            <a:extLst>
              <a:ext uri="{FF2B5EF4-FFF2-40B4-BE49-F238E27FC236}">
                <a16:creationId xmlns:a16="http://schemas.microsoft.com/office/drawing/2014/main" id="{2F1A2D50-FC2C-44F1-B41E-BE9A2F9894FD}"/>
              </a:ext>
            </a:extLst>
          </p:cNvPr>
          <p:cNvSpPr txBox="1"/>
          <p:nvPr/>
        </p:nvSpPr>
        <p:spPr>
          <a:xfrm>
            <a:off x="1238865" y="468050"/>
            <a:ext cx="3644265" cy="532197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10"/>
              </a:spcBef>
            </a:pPr>
            <a: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  <a:t>Университет Иннополис</a:t>
            </a:r>
            <a:b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</a:br>
            <a: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  <a:t>Управление на основе данных</a:t>
            </a:r>
            <a:endParaRPr sz="1600" dirty="0"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2125499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Номер слайда 18">
            <a:extLst>
              <a:ext uri="{FF2B5EF4-FFF2-40B4-BE49-F238E27FC236}">
                <a16:creationId xmlns:a16="http://schemas.microsoft.com/office/drawing/2014/main" id="{28E35B36-CDFE-4E4D-862F-9A650CA72B0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276999"/>
          </a:xfrm>
        </p:spPr>
        <p:txBody>
          <a:bodyPr/>
          <a:lstStyle/>
          <a:p>
            <a:fld id="{B6F15528-21DE-4FAA-801E-634DDDAF4B2B}" type="slidenum">
              <a:rPr lang="ru-RU" smtClean="0">
                <a:solidFill>
                  <a:schemeClr val="tx1"/>
                </a:solidFill>
                <a:latin typeface="Trebuchet MS" panose="020B0603020202020204" pitchFamily="34" charset="0"/>
              </a:rPr>
              <a:t>17</a:t>
            </a:fld>
            <a:endParaRPr lang="ru-RU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204C0819-CF5A-47A3-B5D1-A8C3117A0B44}"/>
              </a:ext>
            </a:extLst>
          </p:cNvPr>
          <p:cNvSpPr txBox="1">
            <a:spLocks/>
          </p:cNvSpPr>
          <p:nvPr/>
        </p:nvSpPr>
        <p:spPr>
          <a:xfrm>
            <a:off x="1180734" y="1504949"/>
            <a:ext cx="15751327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5600" b="1" i="0">
                <a:solidFill>
                  <a:srgbClr val="171616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kern="0" spc="835" dirty="0"/>
              <a:t>Маркетинг 1.0 - 5.0</a:t>
            </a:r>
            <a:endParaRPr lang="en-US" kern="0" spc="710" dirty="0"/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D09E3E5F-6B27-4A62-A883-A139DD91723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11977423"/>
              </p:ext>
            </p:extLst>
          </p:nvPr>
        </p:nvGraphicFramePr>
        <p:xfrm>
          <a:off x="2960396" y="3314700"/>
          <a:ext cx="13498803" cy="56688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object 15">
            <a:extLst>
              <a:ext uri="{FF2B5EF4-FFF2-40B4-BE49-F238E27FC236}">
                <a16:creationId xmlns:a16="http://schemas.microsoft.com/office/drawing/2014/main" id="{E7E0CB24-ECF7-406C-B016-E9B0E2DC51ED}"/>
              </a:ext>
            </a:extLst>
          </p:cNvPr>
          <p:cNvSpPr txBox="1"/>
          <p:nvPr/>
        </p:nvSpPr>
        <p:spPr>
          <a:xfrm>
            <a:off x="1238865" y="468050"/>
            <a:ext cx="3644265" cy="532197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10"/>
              </a:spcBef>
            </a:pPr>
            <a: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  <a:t>Университет Иннополис</a:t>
            </a:r>
            <a:b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</a:br>
            <a: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  <a:t>Управление на основе данных</a:t>
            </a:r>
            <a:endParaRPr sz="1600" dirty="0"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2904476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Номер слайда 18">
            <a:extLst>
              <a:ext uri="{FF2B5EF4-FFF2-40B4-BE49-F238E27FC236}">
                <a16:creationId xmlns:a16="http://schemas.microsoft.com/office/drawing/2014/main" id="{28E35B36-CDFE-4E4D-862F-9A650CA72B0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276999"/>
          </a:xfrm>
        </p:spPr>
        <p:txBody>
          <a:bodyPr/>
          <a:lstStyle/>
          <a:p>
            <a:fld id="{B6F15528-21DE-4FAA-801E-634DDDAF4B2B}" type="slidenum">
              <a:rPr lang="ru-RU" smtClean="0">
                <a:solidFill>
                  <a:schemeClr val="tx1"/>
                </a:solidFill>
                <a:latin typeface="Trebuchet MS" panose="020B0603020202020204" pitchFamily="34" charset="0"/>
              </a:rPr>
              <a:t>18</a:t>
            </a:fld>
            <a:endParaRPr lang="ru-RU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204C0819-CF5A-47A3-B5D1-A8C3117A0B44}"/>
              </a:ext>
            </a:extLst>
          </p:cNvPr>
          <p:cNvSpPr txBox="1">
            <a:spLocks/>
          </p:cNvSpPr>
          <p:nvPr/>
        </p:nvSpPr>
        <p:spPr>
          <a:xfrm>
            <a:off x="1180734" y="1504949"/>
            <a:ext cx="15751327" cy="130548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5600" b="1" i="0">
                <a:solidFill>
                  <a:srgbClr val="171616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kern="0" spc="835" dirty="0"/>
              <a:t>Маркетинг – </a:t>
            </a:r>
            <a:r>
              <a:rPr lang="ru-RU" kern="0" spc="835" dirty="0" err="1"/>
              <a:t>микс</a:t>
            </a:r>
            <a:r>
              <a:rPr lang="ru-RU" kern="0" spc="835" dirty="0"/>
              <a:t> (4Р)</a:t>
            </a:r>
            <a:br>
              <a:rPr lang="en-US" kern="0" spc="835" dirty="0"/>
            </a:br>
            <a:r>
              <a:rPr lang="en-US" sz="2800" kern="0" spc="835" dirty="0"/>
              <a:t>(J. McCarthy, 1960</a:t>
            </a:r>
            <a:r>
              <a:rPr lang="ru-RU" sz="2800" kern="0" spc="835" dirty="0"/>
              <a:t>е</a:t>
            </a:r>
            <a:r>
              <a:rPr lang="en-US" sz="2800" kern="0" spc="835" dirty="0"/>
              <a:t>)</a:t>
            </a:r>
            <a:endParaRPr lang="en-US" kern="0" spc="835" dirty="0"/>
          </a:p>
        </p:txBody>
      </p:sp>
      <p:pic>
        <p:nvPicPr>
          <p:cNvPr id="9218" name="Picture 2" descr="Комплекс маркетинга: что такое маркетинг-микс и какие элементы он в себя  включает | Unisender">
            <a:extLst>
              <a:ext uri="{FF2B5EF4-FFF2-40B4-BE49-F238E27FC236}">
                <a16:creationId xmlns:a16="http://schemas.microsoft.com/office/drawing/2014/main" id="{3614BE77-A8D0-4C0F-BAA1-84E07B3213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3162300"/>
            <a:ext cx="9753600" cy="6257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object 15">
            <a:extLst>
              <a:ext uri="{FF2B5EF4-FFF2-40B4-BE49-F238E27FC236}">
                <a16:creationId xmlns:a16="http://schemas.microsoft.com/office/drawing/2014/main" id="{CFBC9B95-30DF-448B-80A8-4EF7FF2CA6EF}"/>
              </a:ext>
            </a:extLst>
          </p:cNvPr>
          <p:cNvSpPr txBox="1"/>
          <p:nvPr/>
        </p:nvSpPr>
        <p:spPr>
          <a:xfrm>
            <a:off x="1238865" y="468050"/>
            <a:ext cx="3644265" cy="532197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10"/>
              </a:spcBef>
            </a:pPr>
            <a: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  <a:t>Университет Иннополис</a:t>
            </a:r>
            <a:b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</a:br>
            <a: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  <a:t>Управление на основе данных</a:t>
            </a:r>
            <a:endParaRPr sz="1600" dirty="0"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8540455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Номер слайда 18">
            <a:extLst>
              <a:ext uri="{FF2B5EF4-FFF2-40B4-BE49-F238E27FC236}">
                <a16:creationId xmlns:a16="http://schemas.microsoft.com/office/drawing/2014/main" id="{28E35B36-CDFE-4E4D-862F-9A650CA72B0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276999"/>
          </a:xfrm>
        </p:spPr>
        <p:txBody>
          <a:bodyPr/>
          <a:lstStyle/>
          <a:p>
            <a:fld id="{B6F15528-21DE-4FAA-801E-634DDDAF4B2B}" type="slidenum">
              <a:rPr lang="ru-RU" smtClean="0">
                <a:solidFill>
                  <a:schemeClr val="tx1"/>
                </a:solidFill>
                <a:latin typeface="Trebuchet MS" panose="020B0603020202020204" pitchFamily="34" charset="0"/>
              </a:rPr>
              <a:t>19</a:t>
            </a:fld>
            <a:endParaRPr lang="ru-RU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204C0819-CF5A-47A3-B5D1-A8C3117A0B44}"/>
              </a:ext>
            </a:extLst>
          </p:cNvPr>
          <p:cNvSpPr txBox="1">
            <a:spLocks/>
          </p:cNvSpPr>
          <p:nvPr/>
        </p:nvSpPr>
        <p:spPr>
          <a:xfrm>
            <a:off x="1180734" y="1504949"/>
            <a:ext cx="15751327" cy="130548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5600" b="1" i="0">
                <a:solidFill>
                  <a:srgbClr val="171616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kern="0" spc="835" dirty="0"/>
              <a:t>Маркетинг – </a:t>
            </a:r>
            <a:r>
              <a:rPr lang="ru-RU" kern="0" spc="835" dirty="0" err="1"/>
              <a:t>микс</a:t>
            </a:r>
            <a:r>
              <a:rPr lang="ru-RU" kern="0" spc="835" dirty="0"/>
              <a:t> (4Р)</a:t>
            </a:r>
            <a:br>
              <a:rPr lang="en-US" kern="0" spc="835" dirty="0"/>
            </a:br>
            <a:r>
              <a:rPr lang="ru-RU" sz="2800" kern="0" spc="835" dirty="0"/>
              <a:t>Продукт</a:t>
            </a:r>
            <a:endParaRPr lang="en-US" kern="0" spc="835" dirty="0"/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45CA4748-95B7-4E67-A4C3-2F9ECDA8559A}"/>
              </a:ext>
            </a:extLst>
          </p:cNvPr>
          <p:cNvCxnSpPr>
            <a:cxnSpLocks/>
          </p:cNvCxnSpPr>
          <p:nvPr/>
        </p:nvCxnSpPr>
        <p:spPr>
          <a:xfrm flipV="1">
            <a:off x="7239000" y="3726206"/>
            <a:ext cx="1676400" cy="631228"/>
          </a:xfrm>
          <a:prstGeom prst="line">
            <a:avLst/>
          </a:prstGeom>
          <a:ln>
            <a:solidFill>
              <a:srgbClr val="B3A2C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D725FB16-0A09-47C1-AC19-4DEBEAC42155}"/>
              </a:ext>
            </a:extLst>
          </p:cNvPr>
          <p:cNvSpPr txBox="1"/>
          <p:nvPr/>
        </p:nvSpPr>
        <p:spPr>
          <a:xfrm>
            <a:off x="9298234" y="5526205"/>
            <a:ext cx="192232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latin typeface="Trebuchet MS" panose="020B0603020202020204" pitchFamily="34" charset="0"/>
              </a:rPr>
              <a:t>Упаковка</a:t>
            </a:r>
          </a:p>
        </p:txBody>
      </p:sp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4F7DD6A5-9A1E-428B-B73A-328D12347765}"/>
              </a:ext>
            </a:extLst>
          </p:cNvPr>
          <p:cNvGrpSpPr/>
          <p:nvPr/>
        </p:nvGrpSpPr>
        <p:grpSpPr>
          <a:xfrm>
            <a:off x="3323035" y="4260359"/>
            <a:ext cx="3600000" cy="3600000"/>
            <a:chOff x="5567699" y="3643911"/>
            <a:chExt cx="3600000" cy="3600000"/>
          </a:xfrm>
        </p:grpSpPr>
        <p:pic>
          <p:nvPicPr>
            <p:cNvPr id="26" name="object 5">
              <a:extLst>
                <a:ext uri="{FF2B5EF4-FFF2-40B4-BE49-F238E27FC236}">
                  <a16:creationId xmlns:a16="http://schemas.microsoft.com/office/drawing/2014/main" id="{F67BCBD0-A31A-4649-8E5F-F6F5690912C0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67699" y="3643911"/>
              <a:ext cx="3600000" cy="3600000"/>
            </a:xfrm>
            <a:prstGeom prst="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E33E9E3-977B-4F1F-A9FE-749BE1120EE7}"/>
                </a:ext>
              </a:extLst>
            </p:cNvPr>
            <p:cNvSpPr txBox="1"/>
            <p:nvPr/>
          </p:nvSpPr>
          <p:spPr>
            <a:xfrm>
              <a:off x="6777633" y="5105953"/>
              <a:ext cx="159530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>
                  <a:solidFill>
                    <a:schemeClr val="bg1"/>
                  </a:solidFill>
                  <a:latin typeface="Trebuchet MS" panose="020B0603020202020204" pitchFamily="34" charset="0"/>
                </a:rPr>
                <a:t>Product</a:t>
              </a:r>
              <a:endParaRPr lang="ru-RU" sz="3200" dirty="0">
                <a:solidFill>
                  <a:schemeClr val="bg1"/>
                </a:solidFill>
                <a:latin typeface="Trebuchet MS" panose="020B0603020202020204" pitchFamily="34" charset="0"/>
              </a:endParaRPr>
            </a:p>
          </p:txBody>
        </p:sp>
      </p:grp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0EE38F83-21DB-496A-8973-822388197C28}"/>
              </a:ext>
            </a:extLst>
          </p:cNvPr>
          <p:cNvCxnSpPr>
            <a:cxnSpLocks/>
          </p:cNvCxnSpPr>
          <p:nvPr/>
        </p:nvCxnSpPr>
        <p:spPr>
          <a:xfrm flipV="1">
            <a:off x="7449000" y="4814634"/>
            <a:ext cx="1676400" cy="315614"/>
          </a:xfrm>
          <a:prstGeom prst="line">
            <a:avLst/>
          </a:prstGeom>
          <a:ln>
            <a:solidFill>
              <a:srgbClr val="B3A2C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C5A8BA0A-6124-46C2-9F43-8A6B5B25472F}"/>
              </a:ext>
            </a:extLst>
          </p:cNvPr>
          <p:cNvSpPr txBox="1"/>
          <p:nvPr/>
        </p:nvSpPr>
        <p:spPr>
          <a:xfrm>
            <a:off x="9259070" y="6662467"/>
            <a:ext cx="47404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latin typeface="Trebuchet MS" panose="020B0603020202020204" pitchFamily="34" charset="0"/>
              </a:rPr>
              <a:t>Конкурентоспособность</a:t>
            </a: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9DB57C73-1008-40F9-92F7-E4AAE6EFD907}"/>
              </a:ext>
            </a:extLst>
          </p:cNvPr>
          <p:cNvCxnSpPr>
            <a:cxnSpLocks/>
          </p:cNvCxnSpPr>
          <p:nvPr/>
        </p:nvCxnSpPr>
        <p:spPr>
          <a:xfrm>
            <a:off x="7500087" y="5818593"/>
            <a:ext cx="1625313" cy="0"/>
          </a:xfrm>
          <a:prstGeom prst="line">
            <a:avLst/>
          </a:prstGeom>
          <a:ln>
            <a:solidFill>
              <a:srgbClr val="B3A2C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D7B00BFD-82C4-47F1-A50A-DCA61920AE32}"/>
              </a:ext>
            </a:extLst>
          </p:cNvPr>
          <p:cNvSpPr txBox="1"/>
          <p:nvPr/>
        </p:nvSpPr>
        <p:spPr>
          <a:xfrm>
            <a:off x="9069373" y="7882417"/>
            <a:ext cx="66463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latin typeface="Trebuchet MS" panose="020B0603020202020204" pitchFamily="34" charset="0"/>
              </a:rPr>
              <a:t>Гарантия, обслуживание, возврат</a:t>
            </a:r>
          </a:p>
        </p:txBody>
      </p: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EC121FEC-8268-4537-8C72-8172EF9CD9C6}"/>
              </a:ext>
            </a:extLst>
          </p:cNvPr>
          <p:cNvCxnSpPr>
            <a:cxnSpLocks/>
          </p:cNvCxnSpPr>
          <p:nvPr/>
        </p:nvCxnSpPr>
        <p:spPr>
          <a:xfrm>
            <a:off x="7436091" y="6643434"/>
            <a:ext cx="1479309" cy="381000"/>
          </a:xfrm>
          <a:prstGeom prst="line">
            <a:avLst/>
          </a:prstGeom>
          <a:ln>
            <a:solidFill>
              <a:srgbClr val="B3A2C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C899105B-91E6-4824-AF4D-EB4182D94DB2}"/>
              </a:ext>
            </a:extLst>
          </p:cNvPr>
          <p:cNvSpPr txBox="1"/>
          <p:nvPr/>
        </p:nvSpPr>
        <p:spPr>
          <a:xfrm>
            <a:off x="9251049" y="4462966"/>
            <a:ext cx="51122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latin typeface="Trebuchet MS" panose="020B0603020202020204" pitchFamily="34" charset="0"/>
              </a:rPr>
              <a:t>Функции, характеристики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37BE55A-7F90-4DC8-A1E0-09DD0BF8721F}"/>
              </a:ext>
            </a:extLst>
          </p:cNvPr>
          <p:cNvSpPr txBox="1"/>
          <p:nvPr/>
        </p:nvSpPr>
        <p:spPr>
          <a:xfrm>
            <a:off x="9125400" y="3296602"/>
            <a:ext cx="19111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latin typeface="Trebuchet MS" panose="020B0603020202020204" pitchFamily="34" charset="0"/>
              </a:rPr>
              <a:t>Качество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EB3FEB6-250E-4E4D-AFE3-91324BA3EB49}"/>
              </a:ext>
            </a:extLst>
          </p:cNvPr>
          <p:cNvSpPr txBox="1"/>
          <p:nvPr/>
        </p:nvSpPr>
        <p:spPr>
          <a:xfrm>
            <a:off x="8694357" y="8945656"/>
            <a:ext cx="15616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latin typeface="Trebuchet MS" panose="020B0603020202020204" pitchFamily="34" charset="0"/>
              </a:rPr>
              <a:t>Дизайн</a:t>
            </a:r>
          </a:p>
        </p:txBody>
      </p: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18B8F044-9E4A-4439-8520-AE7345BE3026}"/>
              </a:ext>
            </a:extLst>
          </p:cNvPr>
          <p:cNvCxnSpPr>
            <a:cxnSpLocks/>
          </p:cNvCxnSpPr>
          <p:nvPr/>
        </p:nvCxnSpPr>
        <p:spPr>
          <a:xfrm>
            <a:off x="7203790" y="7416248"/>
            <a:ext cx="1330610" cy="688346"/>
          </a:xfrm>
          <a:prstGeom prst="line">
            <a:avLst/>
          </a:prstGeom>
          <a:ln>
            <a:solidFill>
              <a:srgbClr val="B3A2C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E8D9D608-DAF7-48AE-9FDF-500A6989D216}"/>
              </a:ext>
            </a:extLst>
          </p:cNvPr>
          <p:cNvCxnSpPr>
            <a:cxnSpLocks/>
          </p:cNvCxnSpPr>
          <p:nvPr/>
        </p:nvCxnSpPr>
        <p:spPr>
          <a:xfrm>
            <a:off x="6851391" y="8444948"/>
            <a:ext cx="1330610" cy="688346"/>
          </a:xfrm>
          <a:prstGeom prst="line">
            <a:avLst/>
          </a:prstGeom>
          <a:ln>
            <a:solidFill>
              <a:srgbClr val="B3A2C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bject 15">
            <a:extLst>
              <a:ext uri="{FF2B5EF4-FFF2-40B4-BE49-F238E27FC236}">
                <a16:creationId xmlns:a16="http://schemas.microsoft.com/office/drawing/2014/main" id="{78944BAA-1CA1-4FD0-BD57-8104EF78510B}"/>
              </a:ext>
            </a:extLst>
          </p:cNvPr>
          <p:cNvSpPr txBox="1"/>
          <p:nvPr/>
        </p:nvSpPr>
        <p:spPr>
          <a:xfrm>
            <a:off x="1238865" y="468050"/>
            <a:ext cx="3644265" cy="532197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10"/>
              </a:spcBef>
            </a:pPr>
            <a: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  <a:t>Университет Иннополис</a:t>
            </a:r>
            <a:b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</a:br>
            <a: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  <a:t>Управление на основе данных</a:t>
            </a:r>
            <a:endParaRPr sz="1600" dirty="0"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3170787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1953494" y="5259732"/>
            <a:ext cx="3868420" cy="1051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3300"/>
              </a:lnSpc>
              <a:spcBef>
                <a:spcPts val="100"/>
              </a:spcBef>
            </a:pPr>
            <a:r>
              <a:rPr lang="en-US" sz="2000" spc="55" dirty="0">
                <a:solidFill>
                  <a:srgbClr val="FFFFFF"/>
                </a:solidFill>
                <a:latin typeface="Microsoft Sans Serif"/>
                <a:cs typeface="Microsoft Sans Serif"/>
              </a:rPr>
              <a:t>The course plan and rules</a:t>
            </a:r>
          </a:p>
          <a:p>
            <a:pPr marL="12700" marR="5080">
              <a:lnSpc>
                <a:spcPct val="113300"/>
              </a:lnSpc>
              <a:spcBef>
                <a:spcPts val="100"/>
              </a:spcBef>
            </a:pPr>
            <a:r>
              <a:rPr lang="en-US" sz="2000" spc="55" dirty="0">
                <a:solidFill>
                  <a:srgbClr val="FFFFFF"/>
                </a:solidFill>
                <a:latin typeface="Microsoft Sans Serif"/>
                <a:cs typeface="Microsoft Sans Serif"/>
              </a:rPr>
              <a:t>Grading policy</a:t>
            </a:r>
          </a:p>
          <a:p>
            <a:pPr marL="12700" marR="5080">
              <a:lnSpc>
                <a:spcPct val="113300"/>
              </a:lnSpc>
              <a:spcBef>
                <a:spcPts val="100"/>
              </a:spcBef>
            </a:pPr>
            <a:r>
              <a:rPr lang="en-US" sz="2000" spc="55" dirty="0">
                <a:solidFill>
                  <a:srgbClr val="FFFFFF"/>
                </a:solidFill>
                <a:latin typeface="Microsoft Sans Serif"/>
                <a:cs typeface="Microsoft Sans Serif"/>
              </a:rPr>
              <a:t>Sources and communication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953494" y="4622434"/>
            <a:ext cx="3868419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000" b="1" spc="120" dirty="0">
                <a:solidFill>
                  <a:srgbClr val="FFFFFF"/>
                </a:solidFill>
                <a:latin typeface="Trebuchet MS"/>
                <a:cs typeface="Trebuchet MS"/>
              </a:rPr>
              <a:t>Course overview</a:t>
            </a:r>
            <a:endParaRPr sz="2000" dirty="0">
              <a:latin typeface="Trebuchet MS"/>
              <a:cs typeface="Trebuchet MS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38864" y="3543300"/>
            <a:ext cx="13848736" cy="5580758"/>
          </a:xfrm>
          <a:prstGeom prst="rect">
            <a:avLst/>
          </a:prstGeom>
        </p:spPr>
      </p:pic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1238864" y="1521460"/>
            <a:ext cx="16439535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pc="350" dirty="0"/>
              <a:t>О чем будет занятие</a:t>
            </a:r>
            <a:endParaRPr spc="350" dirty="0"/>
          </a:p>
        </p:txBody>
      </p:sp>
      <p:sp>
        <p:nvSpPr>
          <p:cNvPr id="15" name="object 6">
            <a:extLst>
              <a:ext uri="{FF2B5EF4-FFF2-40B4-BE49-F238E27FC236}">
                <a16:creationId xmlns:a16="http://schemas.microsoft.com/office/drawing/2014/main" id="{D7290BE8-D0F8-42D9-A174-12878AB78CF0}"/>
              </a:ext>
            </a:extLst>
          </p:cNvPr>
          <p:cNvSpPr txBox="1"/>
          <p:nvPr/>
        </p:nvSpPr>
        <p:spPr>
          <a:xfrm>
            <a:off x="1953494" y="4634176"/>
            <a:ext cx="12039599" cy="33550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3300"/>
              </a:lnSpc>
              <a:spcBef>
                <a:spcPts val="100"/>
              </a:spcBef>
            </a:pPr>
            <a:r>
              <a:rPr lang="ru-RU" sz="3200" spc="55" dirty="0">
                <a:solidFill>
                  <a:srgbClr val="FFFFFF"/>
                </a:solidFill>
                <a:latin typeface="Microsoft Sans Serif"/>
                <a:cs typeface="Microsoft Sans Serif"/>
              </a:rPr>
              <a:t>Виды маркетинга</a:t>
            </a:r>
          </a:p>
          <a:p>
            <a:pPr marL="12700" marR="5080">
              <a:lnSpc>
                <a:spcPct val="113300"/>
              </a:lnSpc>
              <a:spcBef>
                <a:spcPts val="100"/>
              </a:spcBef>
            </a:pPr>
            <a:r>
              <a:rPr lang="ru-RU" sz="3200" spc="55" dirty="0">
                <a:solidFill>
                  <a:srgbClr val="FFFFFF"/>
                </a:solidFill>
                <a:latin typeface="Microsoft Sans Serif"/>
                <a:cs typeface="Microsoft Sans Serif"/>
              </a:rPr>
              <a:t>Основные маркетинговые фреймворки</a:t>
            </a:r>
          </a:p>
          <a:p>
            <a:pPr marL="12700" marR="5080">
              <a:lnSpc>
                <a:spcPct val="113300"/>
              </a:lnSpc>
              <a:spcBef>
                <a:spcPts val="100"/>
              </a:spcBef>
            </a:pPr>
            <a:r>
              <a:rPr lang="ru-RU" sz="3200" spc="55" dirty="0">
                <a:solidFill>
                  <a:srgbClr val="FFFFFF"/>
                </a:solidFill>
                <a:latin typeface="Microsoft Sans Serif"/>
                <a:cs typeface="Microsoft Sans Serif"/>
              </a:rPr>
              <a:t>Изменение в маркетинговых подходах в эпоху </a:t>
            </a:r>
            <a:r>
              <a:rPr lang="en-US" sz="3200" spc="55" dirty="0">
                <a:solidFill>
                  <a:srgbClr val="FFFFFF"/>
                </a:solidFill>
                <a:latin typeface="Microsoft Sans Serif"/>
                <a:cs typeface="Microsoft Sans Serif"/>
              </a:rPr>
              <a:t>AI</a:t>
            </a:r>
            <a:endParaRPr lang="ru-RU" sz="3200" spc="55" dirty="0">
              <a:solidFill>
                <a:srgbClr val="FFFFFF"/>
              </a:solidFill>
              <a:latin typeface="Microsoft Sans Serif"/>
              <a:cs typeface="Microsoft Sans Serif"/>
            </a:endParaRPr>
          </a:p>
          <a:p>
            <a:pPr marL="12700" marR="5080">
              <a:lnSpc>
                <a:spcPct val="113300"/>
              </a:lnSpc>
              <a:spcBef>
                <a:spcPts val="100"/>
              </a:spcBef>
            </a:pPr>
            <a:r>
              <a:rPr lang="ru-RU" sz="3200" spc="55" dirty="0">
                <a:solidFill>
                  <a:srgbClr val="FFFFFF"/>
                </a:solidFill>
                <a:latin typeface="Microsoft Sans Serif"/>
                <a:cs typeface="Microsoft Sans Serif"/>
              </a:rPr>
              <a:t>Влияние технологий искусственного интеллекта и больших данных на маркетинговые процессы</a:t>
            </a:r>
          </a:p>
          <a:p>
            <a:pPr marL="12700" marR="5080">
              <a:lnSpc>
                <a:spcPct val="113300"/>
              </a:lnSpc>
              <a:spcBef>
                <a:spcPts val="100"/>
              </a:spcBef>
            </a:pPr>
            <a:r>
              <a:rPr lang="ru-RU" sz="3200" spc="55" dirty="0">
                <a:solidFill>
                  <a:srgbClr val="FFFFFF"/>
                </a:solidFill>
                <a:latin typeface="Microsoft Sans Serif"/>
                <a:cs typeface="Microsoft Sans Serif"/>
              </a:rPr>
              <a:t>Кейсы и примеры</a:t>
            </a:r>
            <a:endParaRPr lang="en-US" sz="3200" spc="55" dirty="0">
              <a:solidFill>
                <a:srgbClr val="FFFFFF"/>
              </a:solidFill>
              <a:latin typeface="Microsoft Sans Serif"/>
              <a:cs typeface="Microsoft Sans Serif"/>
            </a:endParaRPr>
          </a:p>
        </p:txBody>
      </p:sp>
      <p:sp>
        <p:nvSpPr>
          <p:cNvPr id="16" name="Номер слайда 15">
            <a:extLst>
              <a:ext uri="{FF2B5EF4-FFF2-40B4-BE49-F238E27FC236}">
                <a16:creationId xmlns:a16="http://schemas.microsoft.com/office/drawing/2014/main" id="{728EB5D2-B778-4A0D-B188-9750BEFC716D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28589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object 5">
            <a:extLst>
              <a:ext uri="{FF2B5EF4-FFF2-40B4-BE49-F238E27FC236}">
                <a16:creationId xmlns:a16="http://schemas.microsoft.com/office/drawing/2014/main" id="{85FC7431-7852-4885-957F-B53E358A56E8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896600" y="5391393"/>
            <a:ext cx="4891461" cy="3356915"/>
          </a:xfrm>
          <a:prstGeom prst="rect">
            <a:avLst/>
          </a:prstGeom>
        </p:spPr>
      </p:pic>
      <p:sp>
        <p:nvSpPr>
          <p:cNvPr id="19" name="Номер слайда 18">
            <a:extLst>
              <a:ext uri="{FF2B5EF4-FFF2-40B4-BE49-F238E27FC236}">
                <a16:creationId xmlns:a16="http://schemas.microsoft.com/office/drawing/2014/main" id="{28E35B36-CDFE-4E4D-862F-9A650CA72B0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276999"/>
          </a:xfrm>
        </p:spPr>
        <p:txBody>
          <a:bodyPr/>
          <a:lstStyle/>
          <a:p>
            <a:fld id="{B6F15528-21DE-4FAA-801E-634DDDAF4B2B}" type="slidenum">
              <a:rPr lang="ru-RU" smtClean="0">
                <a:solidFill>
                  <a:schemeClr val="tx1"/>
                </a:solidFill>
                <a:latin typeface="Trebuchet MS" panose="020B0603020202020204" pitchFamily="34" charset="0"/>
              </a:rPr>
              <a:t>20</a:t>
            </a:fld>
            <a:endParaRPr lang="ru-RU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204C0819-CF5A-47A3-B5D1-A8C3117A0B44}"/>
              </a:ext>
            </a:extLst>
          </p:cNvPr>
          <p:cNvSpPr txBox="1">
            <a:spLocks/>
          </p:cNvSpPr>
          <p:nvPr/>
        </p:nvSpPr>
        <p:spPr>
          <a:xfrm>
            <a:off x="1180734" y="1504949"/>
            <a:ext cx="15751327" cy="130548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5600" b="1" i="0">
                <a:solidFill>
                  <a:srgbClr val="171616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kern="0" spc="835" dirty="0"/>
              <a:t>Маркетинг – </a:t>
            </a:r>
            <a:r>
              <a:rPr lang="ru-RU" kern="0" spc="835" dirty="0" err="1"/>
              <a:t>микс</a:t>
            </a:r>
            <a:r>
              <a:rPr lang="ru-RU" kern="0" spc="835" dirty="0"/>
              <a:t> (4Р)</a:t>
            </a:r>
            <a:br>
              <a:rPr lang="en-US" kern="0" spc="835" dirty="0"/>
            </a:br>
            <a:r>
              <a:rPr lang="ru-RU" sz="2800" kern="0" spc="835" dirty="0"/>
              <a:t>Цена</a:t>
            </a:r>
            <a:endParaRPr lang="en-US" kern="0" spc="835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22D19EE-06FA-4E80-8B6E-ADE4D49537DB}"/>
              </a:ext>
            </a:extLst>
          </p:cNvPr>
          <p:cNvSpPr txBox="1"/>
          <p:nvPr/>
        </p:nvSpPr>
        <p:spPr>
          <a:xfrm>
            <a:off x="7848600" y="3257798"/>
            <a:ext cx="39501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latin typeface="Trebuchet MS" panose="020B0603020202020204" pitchFamily="34" charset="0"/>
              </a:rPr>
              <a:t>Стоимость продажи</a:t>
            </a:r>
          </a:p>
        </p:txBody>
      </p:sp>
      <p:sp>
        <p:nvSpPr>
          <p:cNvPr id="10" name="Google Shape;123;p22">
            <a:extLst>
              <a:ext uri="{FF2B5EF4-FFF2-40B4-BE49-F238E27FC236}">
                <a16:creationId xmlns:a16="http://schemas.microsoft.com/office/drawing/2014/main" id="{AFA3743E-8EDF-433F-A9E1-E28B98484EE4}"/>
              </a:ext>
            </a:extLst>
          </p:cNvPr>
          <p:cNvSpPr txBox="1"/>
          <p:nvPr/>
        </p:nvSpPr>
        <p:spPr>
          <a:xfrm>
            <a:off x="7148902" y="4049209"/>
            <a:ext cx="4891460" cy="7940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spAutoFit/>
          </a:bodyPr>
          <a:lstStyle/>
          <a:p>
            <a:pPr marL="330200" algn="ctr">
              <a:lnSpc>
                <a:spcPct val="115000"/>
              </a:lnSpc>
              <a:buClr>
                <a:srgbClr val="212529"/>
              </a:buClr>
              <a:buSzPts val="1000"/>
            </a:pPr>
            <a:r>
              <a:rPr lang="ru-RU" sz="2400" dirty="0">
                <a:latin typeface="Trebuchet MS" panose="020B0603020202020204" pitchFamily="34" charset="0"/>
                <a:sym typeface="Roboto"/>
              </a:rPr>
              <a:t>основана на</a:t>
            </a:r>
            <a:endParaRPr sz="2400" dirty="0">
              <a:latin typeface="Trebuchet MS" panose="020B0603020202020204" pitchFamily="34" charset="0"/>
              <a:sym typeface="Roboto"/>
            </a:endParaRPr>
          </a:p>
        </p:txBody>
      </p:sp>
      <p:pic>
        <p:nvPicPr>
          <p:cNvPr id="11" name="object 5">
            <a:extLst>
              <a:ext uri="{FF2B5EF4-FFF2-40B4-BE49-F238E27FC236}">
                <a16:creationId xmlns:a16="http://schemas.microsoft.com/office/drawing/2014/main" id="{D7808C4C-5E01-4B63-B45B-9C814FFB581B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886200" y="5425136"/>
            <a:ext cx="4891461" cy="3356915"/>
          </a:xfrm>
          <a:prstGeom prst="rect">
            <a:avLst/>
          </a:prstGeom>
        </p:spPr>
      </p:pic>
      <p:sp>
        <p:nvSpPr>
          <p:cNvPr id="14" name="Google Shape;123;p22">
            <a:extLst>
              <a:ext uri="{FF2B5EF4-FFF2-40B4-BE49-F238E27FC236}">
                <a16:creationId xmlns:a16="http://schemas.microsoft.com/office/drawing/2014/main" id="{35072EC0-15A9-49C7-9790-0B45FB65DE53}"/>
              </a:ext>
            </a:extLst>
          </p:cNvPr>
          <p:cNvSpPr txBox="1"/>
          <p:nvPr/>
        </p:nvSpPr>
        <p:spPr>
          <a:xfrm>
            <a:off x="3605688" y="6612017"/>
            <a:ext cx="4891460" cy="9355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spAutoFit/>
          </a:bodyPr>
          <a:lstStyle/>
          <a:p>
            <a:pPr marL="330200" algn="ctr">
              <a:lnSpc>
                <a:spcPct val="115000"/>
              </a:lnSpc>
              <a:buClr>
                <a:srgbClr val="212529"/>
              </a:buClr>
              <a:buSzPts val="1000"/>
            </a:pPr>
            <a:r>
              <a:rPr lang="ru-RU" sz="3200" dirty="0">
                <a:solidFill>
                  <a:schemeClr val="bg1"/>
                </a:solidFill>
                <a:latin typeface="Trebuchet MS" panose="020B0603020202020204" pitchFamily="34" charset="0"/>
                <a:sym typeface="Roboto"/>
              </a:rPr>
              <a:t>Рынок, бренд</a:t>
            </a:r>
            <a:endParaRPr sz="3200" dirty="0">
              <a:solidFill>
                <a:schemeClr val="bg1"/>
              </a:solidFill>
              <a:latin typeface="Trebuchet MS" panose="020B0603020202020204" pitchFamily="34" charset="0"/>
              <a:sym typeface="Roboto"/>
            </a:endParaRPr>
          </a:p>
        </p:txBody>
      </p:sp>
      <p:sp>
        <p:nvSpPr>
          <p:cNvPr id="15" name="Google Shape;123;p22">
            <a:extLst>
              <a:ext uri="{FF2B5EF4-FFF2-40B4-BE49-F238E27FC236}">
                <a16:creationId xmlns:a16="http://schemas.microsoft.com/office/drawing/2014/main" id="{1C7544EE-8D2D-4DC4-8298-E6953A75401C}"/>
              </a:ext>
            </a:extLst>
          </p:cNvPr>
          <p:cNvSpPr txBox="1"/>
          <p:nvPr/>
        </p:nvSpPr>
        <p:spPr>
          <a:xfrm>
            <a:off x="10857654" y="6035751"/>
            <a:ext cx="4891460" cy="2068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spAutoFit/>
          </a:bodyPr>
          <a:lstStyle/>
          <a:p>
            <a:pPr marL="330200" algn="ctr">
              <a:lnSpc>
                <a:spcPct val="115000"/>
              </a:lnSpc>
              <a:buClr>
                <a:srgbClr val="212529"/>
              </a:buClr>
              <a:buSzPts val="1000"/>
            </a:pPr>
            <a:r>
              <a:rPr lang="ru-RU" sz="3200" dirty="0">
                <a:solidFill>
                  <a:schemeClr val="bg1"/>
                </a:solidFill>
                <a:latin typeface="Trebuchet MS" panose="020B0603020202020204" pitchFamily="34" charset="0"/>
                <a:sym typeface="Roboto"/>
              </a:rPr>
              <a:t>Затраты на производство + маржа</a:t>
            </a:r>
            <a:endParaRPr sz="3200" dirty="0">
              <a:solidFill>
                <a:schemeClr val="bg1"/>
              </a:solidFill>
              <a:latin typeface="Trebuchet MS" panose="020B0603020202020204" pitchFamily="34" charset="0"/>
              <a:sym typeface="Roboto"/>
            </a:endParaRPr>
          </a:p>
        </p:txBody>
      </p:sp>
      <p:sp>
        <p:nvSpPr>
          <p:cNvPr id="21" name="Google Shape;123;p22">
            <a:extLst>
              <a:ext uri="{FF2B5EF4-FFF2-40B4-BE49-F238E27FC236}">
                <a16:creationId xmlns:a16="http://schemas.microsoft.com/office/drawing/2014/main" id="{FB082734-4674-4D64-A8C9-EF55098F2C3B}"/>
              </a:ext>
            </a:extLst>
          </p:cNvPr>
          <p:cNvSpPr txBox="1"/>
          <p:nvPr/>
        </p:nvSpPr>
        <p:spPr>
          <a:xfrm>
            <a:off x="7156923" y="6682806"/>
            <a:ext cx="4891460" cy="7940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spAutoFit/>
          </a:bodyPr>
          <a:lstStyle/>
          <a:p>
            <a:pPr marL="330200" algn="ctr">
              <a:lnSpc>
                <a:spcPct val="115000"/>
              </a:lnSpc>
              <a:buClr>
                <a:srgbClr val="212529"/>
              </a:buClr>
              <a:buSzPts val="1000"/>
            </a:pPr>
            <a:r>
              <a:rPr lang="en-US" sz="2400" dirty="0">
                <a:latin typeface="Trebuchet MS" panose="020B0603020202020204" pitchFamily="34" charset="0"/>
                <a:sym typeface="Roboto"/>
              </a:rPr>
              <a:t>VS</a:t>
            </a:r>
            <a:endParaRPr sz="2400" dirty="0">
              <a:latin typeface="Trebuchet MS" panose="020B0603020202020204" pitchFamily="34" charset="0"/>
              <a:sym typeface="Roboto"/>
            </a:endParaRPr>
          </a:p>
        </p:txBody>
      </p:sp>
      <p:sp>
        <p:nvSpPr>
          <p:cNvPr id="13" name="object 15">
            <a:extLst>
              <a:ext uri="{FF2B5EF4-FFF2-40B4-BE49-F238E27FC236}">
                <a16:creationId xmlns:a16="http://schemas.microsoft.com/office/drawing/2014/main" id="{BECB9180-A13F-47BB-8F1C-80FE7017ADCF}"/>
              </a:ext>
            </a:extLst>
          </p:cNvPr>
          <p:cNvSpPr txBox="1"/>
          <p:nvPr/>
        </p:nvSpPr>
        <p:spPr>
          <a:xfrm>
            <a:off x="1238865" y="468050"/>
            <a:ext cx="3644265" cy="532197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10"/>
              </a:spcBef>
            </a:pPr>
            <a: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  <a:t>Университет Иннополис</a:t>
            </a:r>
            <a:b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</a:br>
            <a: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  <a:t>Управление на основе данных</a:t>
            </a:r>
            <a:endParaRPr sz="1600" dirty="0"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4097475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/>
      <p:bldP spid="15" grpId="0"/>
      <p:bldP spid="2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Номер слайда 18">
            <a:extLst>
              <a:ext uri="{FF2B5EF4-FFF2-40B4-BE49-F238E27FC236}">
                <a16:creationId xmlns:a16="http://schemas.microsoft.com/office/drawing/2014/main" id="{28E35B36-CDFE-4E4D-862F-9A650CA72B0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276999"/>
          </a:xfrm>
        </p:spPr>
        <p:txBody>
          <a:bodyPr/>
          <a:lstStyle/>
          <a:p>
            <a:fld id="{B6F15528-21DE-4FAA-801E-634DDDAF4B2B}" type="slidenum">
              <a:rPr lang="ru-RU" smtClean="0">
                <a:solidFill>
                  <a:schemeClr val="tx1"/>
                </a:solidFill>
                <a:latin typeface="Trebuchet MS" panose="020B0603020202020204" pitchFamily="34" charset="0"/>
              </a:rPr>
              <a:t>21</a:t>
            </a:fld>
            <a:endParaRPr lang="ru-RU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204C0819-CF5A-47A3-B5D1-A8C3117A0B44}"/>
              </a:ext>
            </a:extLst>
          </p:cNvPr>
          <p:cNvSpPr txBox="1">
            <a:spLocks/>
          </p:cNvSpPr>
          <p:nvPr/>
        </p:nvSpPr>
        <p:spPr>
          <a:xfrm>
            <a:off x="1180734" y="1504949"/>
            <a:ext cx="15751327" cy="130548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5600" b="1" i="0">
                <a:solidFill>
                  <a:srgbClr val="171616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kern="0" spc="835" dirty="0"/>
              <a:t>Маркетинг – </a:t>
            </a:r>
            <a:r>
              <a:rPr lang="ru-RU" kern="0" spc="835" dirty="0" err="1"/>
              <a:t>микс</a:t>
            </a:r>
            <a:r>
              <a:rPr lang="ru-RU" kern="0" spc="835" dirty="0"/>
              <a:t> (4Р)</a:t>
            </a:r>
            <a:br>
              <a:rPr lang="en-US" kern="0" spc="835" dirty="0"/>
            </a:br>
            <a:r>
              <a:rPr lang="ru-RU" sz="2800" kern="0" spc="835" dirty="0"/>
              <a:t>Сбыт</a:t>
            </a:r>
            <a:endParaRPr lang="en-US" kern="0" spc="835" dirty="0"/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45CA4748-95B7-4E67-A4C3-2F9ECDA8559A}"/>
              </a:ext>
            </a:extLst>
          </p:cNvPr>
          <p:cNvCxnSpPr>
            <a:cxnSpLocks/>
          </p:cNvCxnSpPr>
          <p:nvPr/>
        </p:nvCxnSpPr>
        <p:spPr>
          <a:xfrm flipV="1">
            <a:off x="7239000" y="3726206"/>
            <a:ext cx="1676400" cy="631228"/>
          </a:xfrm>
          <a:prstGeom prst="line">
            <a:avLst/>
          </a:prstGeom>
          <a:ln>
            <a:solidFill>
              <a:srgbClr val="B3A2C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D725FB16-0A09-47C1-AC19-4DEBEAC42155}"/>
              </a:ext>
            </a:extLst>
          </p:cNvPr>
          <p:cNvSpPr txBox="1"/>
          <p:nvPr/>
        </p:nvSpPr>
        <p:spPr>
          <a:xfrm>
            <a:off x="9298234" y="5526205"/>
            <a:ext cx="41040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latin typeface="Trebuchet MS" panose="020B0603020202020204" pitchFamily="34" charset="0"/>
              </a:rPr>
              <a:t>Логистика, доставка</a:t>
            </a:r>
          </a:p>
        </p:txBody>
      </p:sp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4F7DD6A5-9A1E-428B-B73A-328D12347765}"/>
              </a:ext>
            </a:extLst>
          </p:cNvPr>
          <p:cNvGrpSpPr/>
          <p:nvPr/>
        </p:nvGrpSpPr>
        <p:grpSpPr>
          <a:xfrm>
            <a:off x="3287309" y="4388672"/>
            <a:ext cx="3600000" cy="3600000"/>
            <a:chOff x="5673664" y="3109758"/>
            <a:chExt cx="3600000" cy="3600000"/>
          </a:xfrm>
        </p:grpSpPr>
        <p:pic>
          <p:nvPicPr>
            <p:cNvPr id="26" name="object 5">
              <a:extLst>
                <a:ext uri="{FF2B5EF4-FFF2-40B4-BE49-F238E27FC236}">
                  <a16:creationId xmlns:a16="http://schemas.microsoft.com/office/drawing/2014/main" id="{F67BCBD0-A31A-4649-8E5F-F6F5690912C0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673664" y="3109758"/>
              <a:ext cx="3600000" cy="3600000"/>
            </a:xfrm>
            <a:prstGeom prst="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E33E9E3-977B-4F1F-A9FE-749BE1120EE7}"/>
                </a:ext>
              </a:extLst>
            </p:cNvPr>
            <p:cNvSpPr txBox="1"/>
            <p:nvPr/>
          </p:nvSpPr>
          <p:spPr>
            <a:xfrm>
              <a:off x="6883598" y="4571800"/>
              <a:ext cx="118013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>
                  <a:solidFill>
                    <a:schemeClr val="bg1"/>
                  </a:solidFill>
                  <a:latin typeface="Trebuchet MS" panose="020B0603020202020204" pitchFamily="34" charset="0"/>
                </a:rPr>
                <a:t>Place</a:t>
              </a:r>
              <a:endParaRPr lang="ru-RU" sz="3200" dirty="0">
                <a:solidFill>
                  <a:schemeClr val="bg1"/>
                </a:solidFill>
                <a:latin typeface="Trebuchet MS" panose="020B0603020202020204" pitchFamily="34" charset="0"/>
              </a:endParaRPr>
            </a:p>
          </p:txBody>
        </p:sp>
      </p:grp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0EE38F83-21DB-496A-8973-822388197C28}"/>
              </a:ext>
            </a:extLst>
          </p:cNvPr>
          <p:cNvCxnSpPr>
            <a:cxnSpLocks/>
          </p:cNvCxnSpPr>
          <p:nvPr/>
        </p:nvCxnSpPr>
        <p:spPr>
          <a:xfrm flipV="1">
            <a:off x="7449000" y="4814634"/>
            <a:ext cx="1676400" cy="315614"/>
          </a:xfrm>
          <a:prstGeom prst="line">
            <a:avLst/>
          </a:prstGeom>
          <a:ln>
            <a:solidFill>
              <a:srgbClr val="B3A2C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C5A8BA0A-6124-46C2-9F43-8A6B5B25472F}"/>
              </a:ext>
            </a:extLst>
          </p:cNvPr>
          <p:cNvSpPr txBox="1"/>
          <p:nvPr/>
        </p:nvSpPr>
        <p:spPr>
          <a:xfrm>
            <a:off x="9259070" y="6662467"/>
            <a:ext cx="378180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Trebuchet MS" panose="020B0603020202020204" pitchFamily="34" charset="0"/>
              </a:rPr>
              <a:t>POS, </a:t>
            </a:r>
            <a:r>
              <a:rPr lang="ru-RU" sz="3200" dirty="0">
                <a:latin typeface="Trebuchet MS" panose="020B0603020202020204" pitchFamily="34" charset="0"/>
              </a:rPr>
              <a:t>точки продаж</a:t>
            </a: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9DB57C73-1008-40F9-92F7-E4AAE6EFD907}"/>
              </a:ext>
            </a:extLst>
          </p:cNvPr>
          <p:cNvCxnSpPr>
            <a:cxnSpLocks/>
          </p:cNvCxnSpPr>
          <p:nvPr/>
        </p:nvCxnSpPr>
        <p:spPr>
          <a:xfrm>
            <a:off x="7500087" y="5818593"/>
            <a:ext cx="1625313" cy="0"/>
          </a:xfrm>
          <a:prstGeom prst="line">
            <a:avLst/>
          </a:prstGeom>
          <a:ln>
            <a:solidFill>
              <a:srgbClr val="B3A2C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D7B00BFD-82C4-47F1-A50A-DCA61920AE32}"/>
              </a:ext>
            </a:extLst>
          </p:cNvPr>
          <p:cNvSpPr txBox="1"/>
          <p:nvPr/>
        </p:nvSpPr>
        <p:spPr>
          <a:xfrm>
            <a:off x="9069373" y="7882417"/>
            <a:ext cx="41681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latin typeface="Trebuchet MS" panose="020B0603020202020204" pitchFamily="34" charset="0"/>
              </a:rPr>
              <a:t>Каналы дистрибуции</a:t>
            </a:r>
          </a:p>
        </p:txBody>
      </p: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EC121FEC-8268-4537-8C72-8172EF9CD9C6}"/>
              </a:ext>
            </a:extLst>
          </p:cNvPr>
          <p:cNvCxnSpPr>
            <a:cxnSpLocks/>
          </p:cNvCxnSpPr>
          <p:nvPr/>
        </p:nvCxnSpPr>
        <p:spPr>
          <a:xfrm>
            <a:off x="7436091" y="6643434"/>
            <a:ext cx="1479309" cy="381000"/>
          </a:xfrm>
          <a:prstGeom prst="line">
            <a:avLst/>
          </a:prstGeom>
          <a:ln>
            <a:solidFill>
              <a:srgbClr val="B3A2C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C899105B-91E6-4824-AF4D-EB4182D94DB2}"/>
              </a:ext>
            </a:extLst>
          </p:cNvPr>
          <p:cNvSpPr txBox="1"/>
          <p:nvPr/>
        </p:nvSpPr>
        <p:spPr>
          <a:xfrm>
            <a:off x="9251049" y="4462966"/>
            <a:ext cx="19960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latin typeface="Trebuchet MS" panose="020B0603020202020204" pitchFamily="34" charset="0"/>
              </a:rPr>
              <a:t>Хранение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37BE55A-7F90-4DC8-A1E0-09DD0BF8721F}"/>
              </a:ext>
            </a:extLst>
          </p:cNvPr>
          <p:cNvSpPr txBox="1"/>
          <p:nvPr/>
        </p:nvSpPr>
        <p:spPr>
          <a:xfrm>
            <a:off x="9125400" y="3296602"/>
            <a:ext cx="26260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latin typeface="Trebuchet MS" panose="020B0603020202020204" pitchFamily="34" charset="0"/>
              </a:rPr>
              <a:t>Ассортимент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EB3FEB6-250E-4E4D-AFE3-91324BA3EB49}"/>
              </a:ext>
            </a:extLst>
          </p:cNvPr>
          <p:cNvSpPr txBox="1"/>
          <p:nvPr/>
        </p:nvSpPr>
        <p:spPr>
          <a:xfrm>
            <a:off x="8694357" y="8945656"/>
            <a:ext cx="20329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latin typeface="Trebuchet MS" panose="020B0603020202020204" pitchFamily="34" charset="0"/>
              </a:rPr>
              <a:t>Покрытие</a:t>
            </a:r>
          </a:p>
        </p:txBody>
      </p: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18B8F044-9E4A-4439-8520-AE7345BE3026}"/>
              </a:ext>
            </a:extLst>
          </p:cNvPr>
          <p:cNvCxnSpPr>
            <a:cxnSpLocks/>
          </p:cNvCxnSpPr>
          <p:nvPr/>
        </p:nvCxnSpPr>
        <p:spPr>
          <a:xfrm>
            <a:off x="7203790" y="7416248"/>
            <a:ext cx="1330610" cy="688346"/>
          </a:xfrm>
          <a:prstGeom prst="line">
            <a:avLst/>
          </a:prstGeom>
          <a:ln>
            <a:solidFill>
              <a:srgbClr val="B3A2C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E8D9D608-DAF7-48AE-9FDF-500A6989D216}"/>
              </a:ext>
            </a:extLst>
          </p:cNvPr>
          <p:cNvCxnSpPr>
            <a:cxnSpLocks/>
          </p:cNvCxnSpPr>
          <p:nvPr/>
        </p:nvCxnSpPr>
        <p:spPr>
          <a:xfrm>
            <a:off x="6851391" y="8444948"/>
            <a:ext cx="1330610" cy="688346"/>
          </a:xfrm>
          <a:prstGeom prst="line">
            <a:avLst/>
          </a:prstGeom>
          <a:ln>
            <a:solidFill>
              <a:srgbClr val="B3A2C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bject 15">
            <a:extLst>
              <a:ext uri="{FF2B5EF4-FFF2-40B4-BE49-F238E27FC236}">
                <a16:creationId xmlns:a16="http://schemas.microsoft.com/office/drawing/2014/main" id="{7835CB22-E341-404F-9724-7A3CEE28DD00}"/>
              </a:ext>
            </a:extLst>
          </p:cNvPr>
          <p:cNvSpPr txBox="1"/>
          <p:nvPr/>
        </p:nvSpPr>
        <p:spPr>
          <a:xfrm>
            <a:off x="1238865" y="468050"/>
            <a:ext cx="3644265" cy="532197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10"/>
              </a:spcBef>
            </a:pPr>
            <a: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  <a:t>Университет Иннополис</a:t>
            </a:r>
            <a:b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</a:br>
            <a: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  <a:t>Управление на основе данных</a:t>
            </a:r>
            <a:endParaRPr sz="1600" dirty="0"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6947653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Номер слайда 18">
            <a:extLst>
              <a:ext uri="{FF2B5EF4-FFF2-40B4-BE49-F238E27FC236}">
                <a16:creationId xmlns:a16="http://schemas.microsoft.com/office/drawing/2014/main" id="{28E35B36-CDFE-4E4D-862F-9A650CA72B0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276999"/>
          </a:xfrm>
        </p:spPr>
        <p:txBody>
          <a:bodyPr/>
          <a:lstStyle/>
          <a:p>
            <a:fld id="{B6F15528-21DE-4FAA-801E-634DDDAF4B2B}" type="slidenum">
              <a:rPr lang="ru-RU" smtClean="0">
                <a:solidFill>
                  <a:schemeClr val="tx1"/>
                </a:solidFill>
                <a:latin typeface="Trebuchet MS" panose="020B0603020202020204" pitchFamily="34" charset="0"/>
              </a:rPr>
              <a:t>22</a:t>
            </a:fld>
            <a:endParaRPr lang="ru-RU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204C0819-CF5A-47A3-B5D1-A8C3117A0B44}"/>
              </a:ext>
            </a:extLst>
          </p:cNvPr>
          <p:cNvSpPr txBox="1">
            <a:spLocks/>
          </p:cNvSpPr>
          <p:nvPr/>
        </p:nvSpPr>
        <p:spPr>
          <a:xfrm>
            <a:off x="1180734" y="1504949"/>
            <a:ext cx="15751327" cy="130548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5600" b="1" i="0">
                <a:solidFill>
                  <a:srgbClr val="171616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kern="0" spc="835" dirty="0"/>
              <a:t>Маркетинг – </a:t>
            </a:r>
            <a:r>
              <a:rPr lang="ru-RU" kern="0" spc="835" dirty="0" err="1"/>
              <a:t>микс</a:t>
            </a:r>
            <a:r>
              <a:rPr lang="ru-RU" kern="0" spc="835" dirty="0"/>
              <a:t> (4Р)</a:t>
            </a:r>
            <a:br>
              <a:rPr lang="en-US" kern="0" spc="835" dirty="0"/>
            </a:br>
            <a:r>
              <a:rPr lang="ru-RU" sz="2800" kern="0" spc="835" dirty="0"/>
              <a:t>Продвижение</a:t>
            </a:r>
            <a:endParaRPr lang="en-US" kern="0" spc="835" dirty="0"/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45CA4748-95B7-4E67-A4C3-2F9ECDA8559A}"/>
              </a:ext>
            </a:extLst>
          </p:cNvPr>
          <p:cNvCxnSpPr>
            <a:cxnSpLocks/>
          </p:cNvCxnSpPr>
          <p:nvPr/>
        </p:nvCxnSpPr>
        <p:spPr>
          <a:xfrm flipV="1">
            <a:off x="7239000" y="3726206"/>
            <a:ext cx="1676400" cy="631228"/>
          </a:xfrm>
          <a:prstGeom prst="line">
            <a:avLst/>
          </a:prstGeom>
          <a:ln>
            <a:solidFill>
              <a:srgbClr val="B3A2C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D725FB16-0A09-47C1-AC19-4DEBEAC42155}"/>
              </a:ext>
            </a:extLst>
          </p:cNvPr>
          <p:cNvSpPr txBox="1"/>
          <p:nvPr/>
        </p:nvSpPr>
        <p:spPr>
          <a:xfrm>
            <a:off x="9298234" y="5526205"/>
            <a:ext cx="8340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Trebuchet MS" panose="020B0603020202020204" pitchFamily="34" charset="0"/>
              </a:rPr>
              <a:t>ATL</a:t>
            </a:r>
            <a:endParaRPr lang="ru-RU" sz="3200" dirty="0">
              <a:latin typeface="Trebuchet MS" panose="020B0603020202020204" pitchFamily="34" charset="0"/>
            </a:endParaRPr>
          </a:p>
        </p:txBody>
      </p:sp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4F7DD6A5-9A1E-428B-B73A-328D12347765}"/>
              </a:ext>
            </a:extLst>
          </p:cNvPr>
          <p:cNvGrpSpPr/>
          <p:nvPr/>
        </p:nvGrpSpPr>
        <p:grpSpPr>
          <a:xfrm>
            <a:off x="3414528" y="4388672"/>
            <a:ext cx="3600000" cy="3600000"/>
            <a:chOff x="5673664" y="3109758"/>
            <a:chExt cx="3600000" cy="3600000"/>
          </a:xfrm>
        </p:grpSpPr>
        <p:pic>
          <p:nvPicPr>
            <p:cNvPr id="26" name="object 5">
              <a:extLst>
                <a:ext uri="{FF2B5EF4-FFF2-40B4-BE49-F238E27FC236}">
                  <a16:creationId xmlns:a16="http://schemas.microsoft.com/office/drawing/2014/main" id="{F67BCBD0-A31A-4649-8E5F-F6F5690912C0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673664" y="3109758"/>
              <a:ext cx="3600000" cy="3600000"/>
            </a:xfrm>
            <a:prstGeom prst="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E33E9E3-977B-4F1F-A9FE-749BE1120EE7}"/>
                </a:ext>
              </a:extLst>
            </p:cNvPr>
            <p:cNvSpPr txBox="1"/>
            <p:nvPr/>
          </p:nvSpPr>
          <p:spPr>
            <a:xfrm>
              <a:off x="6443574" y="4617370"/>
              <a:ext cx="206017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>
                  <a:solidFill>
                    <a:schemeClr val="bg1"/>
                  </a:solidFill>
                  <a:latin typeface="Trebuchet MS" panose="020B0603020202020204" pitchFamily="34" charset="0"/>
                </a:rPr>
                <a:t>Promotion</a:t>
              </a:r>
              <a:endParaRPr lang="ru-RU" sz="3200" dirty="0">
                <a:solidFill>
                  <a:schemeClr val="bg1"/>
                </a:solidFill>
                <a:latin typeface="Trebuchet MS" panose="020B0603020202020204" pitchFamily="34" charset="0"/>
              </a:endParaRPr>
            </a:p>
          </p:txBody>
        </p:sp>
      </p:grp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0EE38F83-21DB-496A-8973-822388197C28}"/>
              </a:ext>
            </a:extLst>
          </p:cNvPr>
          <p:cNvCxnSpPr>
            <a:cxnSpLocks/>
          </p:cNvCxnSpPr>
          <p:nvPr/>
        </p:nvCxnSpPr>
        <p:spPr>
          <a:xfrm flipV="1">
            <a:off x="7449000" y="4814634"/>
            <a:ext cx="1676400" cy="315614"/>
          </a:xfrm>
          <a:prstGeom prst="line">
            <a:avLst/>
          </a:prstGeom>
          <a:ln>
            <a:solidFill>
              <a:srgbClr val="B3A2C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C5A8BA0A-6124-46C2-9F43-8A6B5B25472F}"/>
              </a:ext>
            </a:extLst>
          </p:cNvPr>
          <p:cNvSpPr txBox="1"/>
          <p:nvPr/>
        </p:nvSpPr>
        <p:spPr>
          <a:xfrm>
            <a:off x="9259070" y="6662467"/>
            <a:ext cx="86433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Trebuchet MS" panose="020B0603020202020204" pitchFamily="34" charset="0"/>
              </a:rPr>
              <a:t>BTL</a:t>
            </a:r>
            <a:endParaRPr lang="ru-RU" sz="3200" dirty="0">
              <a:latin typeface="Trebuchet MS" panose="020B0603020202020204" pitchFamily="34" charset="0"/>
            </a:endParaRP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9DB57C73-1008-40F9-92F7-E4AAE6EFD907}"/>
              </a:ext>
            </a:extLst>
          </p:cNvPr>
          <p:cNvCxnSpPr>
            <a:cxnSpLocks/>
          </p:cNvCxnSpPr>
          <p:nvPr/>
        </p:nvCxnSpPr>
        <p:spPr>
          <a:xfrm>
            <a:off x="7500087" y="5818593"/>
            <a:ext cx="1625313" cy="0"/>
          </a:xfrm>
          <a:prstGeom prst="line">
            <a:avLst/>
          </a:prstGeom>
          <a:ln>
            <a:solidFill>
              <a:srgbClr val="B3A2C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D7B00BFD-82C4-47F1-A50A-DCA61920AE32}"/>
              </a:ext>
            </a:extLst>
          </p:cNvPr>
          <p:cNvSpPr txBox="1"/>
          <p:nvPr/>
        </p:nvSpPr>
        <p:spPr>
          <a:xfrm>
            <a:off x="9069373" y="7882417"/>
            <a:ext cx="8707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Trebuchet MS" panose="020B0603020202020204" pitchFamily="34" charset="0"/>
              </a:rPr>
              <a:t>TTL</a:t>
            </a:r>
            <a:endParaRPr lang="ru-RU" sz="3200" dirty="0">
              <a:latin typeface="Trebuchet MS" panose="020B0603020202020204" pitchFamily="34" charset="0"/>
            </a:endParaRPr>
          </a:p>
        </p:txBody>
      </p: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EC121FEC-8268-4537-8C72-8172EF9CD9C6}"/>
              </a:ext>
            </a:extLst>
          </p:cNvPr>
          <p:cNvCxnSpPr>
            <a:cxnSpLocks/>
          </p:cNvCxnSpPr>
          <p:nvPr/>
        </p:nvCxnSpPr>
        <p:spPr>
          <a:xfrm>
            <a:off x="7436091" y="6643434"/>
            <a:ext cx="1479309" cy="381000"/>
          </a:xfrm>
          <a:prstGeom prst="line">
            <a:avLst/>
          </a:prstGeom>
          <a:ln>
            <a:solidFill>
              <a:srgbClr val="B3A2C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C899105B-91E6-4824-AF4D-EB4182D94DB2}"/>
              </a:ext>
            </a:extLst>
          </p:cNvPr>
          <p:cNvSpPr txBox="1"/>
          <p:nvPr/>
        </p:nvSpPr>
        <p:spPr>
          <a:xfrm>
            <a:off x="9164053" y="4477765"/>
            <a:ext cx="52373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latin typeface="Trebuchet MS" panose="020B0603020202020204" pitchFamily="34" charset="0"/>
              </a:rPr>
              <a:t>Выявление и таргетинг ЦА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37BE55A-7F90-4DC8-A1E0-09DD0BF8721F}"/>
              </a:ext>
            </a:extLst>
          </p:cNvPr>
          <p:cNvSpPr txBox="1"/>
          <p:nvPr/>
        </p:nvSpPr>
        <p:spPr>
          <a:xfrm>
            <a:off x="9125400" y="3296602"/>
            <a:ext cx="26340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latin typeface="Trebuchet MS" panose="020B0603020202020204" pitchFamily="34" charset="0"/>
              </a:rPr>
              <a:t>Сегментация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EB3FEB6-250E-4E4D-AFE3-91324BA3EB49}"/>
              </a:ext>
            </a:extLst>
          </p:cNvPr>
          <p:cNvSpPr txBox="1"/>
          <p:nvPr/>
        </p:nvSpPr>
        <p:spPr>
          <a:xfrm>
            <a:off x="8694357" y="8945656"/>
            <a:ext cx="9653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Trebuchet MS" panose="020B0603020202020204" pitchFamily="34" charset="0"/>
              </a:rPr>
              <a:t>SMM</a:t>
            </a:r>
            <a:endParaRPr lang="ru-RU" sz="3200" dirty="0">
              <a:latin typeface="Trebuchet MS" panose="020B0603020202020204" pitchFamily="34" charset="0"/>
            </a:endParaRPr>
          </a:p>
        </p:txBody>
      </p: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18B8F044-9E4A-4439-8520-AE7345BE3026}"/>
              </a:ext>
            </a:extLst>
          </p:cNvPr>
          <p:cNvCxnSpPr>
            <a:cxnSpLocks/>
          </p:cNvCxnSpPr>
          <p:nvPr/>
        </p:nvCxnSpPr>
        <p:spPr>
          <a:xfrm>
            <a:off x="7203790" y="7416248"/>
            <a:ext cx="1330610" cy="688346"/>
          </a:xfrm>
          <a:prstGeom prst="line">
            <a:avLst/>
          </a:prstGeom>
          <a:ln>
            <a:solidFill>
              <a:srgbClr val="B3A2C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E8D9D608-DAF7-48AE-9FDF-500A6989D216}"/>
              </a:ext>
            </a:extLst>
          </p:cNvPr>
          <p:cNvCxnSpPr>
            <a:cxnSpLocks/>
          </p:cNvCxnSpPr>
          <p:nvPr/>
        </p:nvCxnSpPr>
        <p:spPr>
          <a:xfrm>
            <a:off x="6851391" y="8444948"/>
            <a:ext cx="1330610" cy="688346"/>
          </a:xfrm>
          <a:prstGeom prst="line">
            <a:avLst/>
          </a:prstGeom>
          <a:ln>
            <a:solidFill>
              <a:srgbClr val="B3A2C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F122C675-6670-4E9D-ACD1-F44A8DD50866}"/>
              </a:ext>
            </a:extLst>
          </p:cNvPr>
          <p:cNvSpPr/>
          <p:nvPr/>
        </p:nvSpPr>
        <p:spPr>
          <a:xfrm>
            <a:off x="10633100" y="5572968"/>
            <a:ext cx="343273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808080"/>
                </a:solidFill>
                <a:latin typeface="Work Sans"/>
              </a:rPr>
              <a:t>TV, </a:t>
            </a:r>
            <a:r>
              <a:rPr lang="ru-RU" sz="2000" dirty="0">
                <a:solidFill>
                  <a:srgbClr val="808080"/>
                </a:solidFill>
                <a:latin typeface="Work Sans"/>
              </a:rPr>
              <a:t>радио, листовки, баннеры</a:t>
            </a:r>
            <a:endParaRPr lang="ru-RU" sz="2000" dirty="0"/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7BAC2B38-7643-4CD6-8B36-36189D06266C}"/>
              </a:ext>
            </a:extLst>
          </p:cNvPr>
          <p:cNvSpPr/>
          <p:nvPr/>
        </p:nvSpPr>
        <p:spPr>
          <a:xfrm>
            <a:off x="10633100" y="6700276"/>
            <a:ext cx="13869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808080"/>
                </a:solidFill>
                <a:latin typeface="Work Sans"/>
              </a:rPr>
              <a:t>email, push</a:t>
            </a:r>
            <a:endParaRPr lang="ru-RU" sz="2000" dirty="0">
              <a:solidFill>
                <a:srgbClr val="808080"/>
              </a:solidFill>
              <a:latin typeface="Work Sans"/>
            </a:endParaRPr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6474A2DF-701F-45CF-9819-CFBB8C2ABF35}"/>
              </a:ext>
            </a:extLst>
          </p:cNvPr>
          <p:cNvSpPr/>
          <p:nvPr/>
        </p:nvSpPr>
        <p:spPr>
          <a:xfrm>
            <a:off x="10623372" y="7974749"/>
            <a:ext cx="48210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808080"/>
                </a:solidFill>
                <a:latin typeface="Work Sans"/>
              </a:rPr>
              <a:t>QR </a:t>
            </a:r>
            <a:r>
              <a:rPr lang="ru-RU" sz="2000" dirty="0">
                <a:solidFill>
                  <a:srgbClr val="808080"/>
                </a:solidFill>
                <a:latin typeface="Work Sans"/>
              </a:rPr>
              <a:t>коды, кампании на базе </a:t>
            </a:r>
            <a:r>
              <a:rPr lang="ru-RU" sz="2000" dirty="0" err="1">
                <a:solidFill>
                  <a:srgbClr val="808080"/>
                </a:solidFill>
                <a:latin typeface="Work Sans"/>
              </a:rPr>
              <a:t>гео</a:t>
            </a:r>
            <a:r>
              <a:rPr lang="ru-RU" sz="2000" dirty="0">
                <a:solidFill>
                  <a:srgbClr val="808080"/>
                </a:solidFill>
                <a:latin typeface="Work Sans"/>
              </a:rPr>
              <a:t>-аналитики</a:t>
            </a:r>
          </a:p>
        </p:txBody>
      </p:sp>
      <p:sp>
        <p:nvSpPr>
          <p:cNvPr id="25" name="object 15">
            <a:extLst>
              <a:ext uri="{FF2B5EF4-FFF2-40B4-BE49-F238E27FC236}">
                <a16:creationId xmlns:a16="http://schemas.microsoft.com/office/drawing/2014/main" id="{694B76E2-CF72-47A4-A500-686C8824C875}"/>
              </a:ext>
            </a:extLst>
          </p:cNvPr>
          <p:cNvSpPr txBox="1"/>
          <p:nvPr/>
        </p:nvSpPr>
        <p:spPr>
          <a:xfrm>
            <a:off x="1238865" y="468050"/>
            <a:ext cx="3644265" cy="532197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10"/>
              </a:spcBef>
            </a:pPr>
            <a: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  <a:t>Университет Иннополис</a:t>
            </a:r>
            <a:b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</a:br>
            <a: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  <a:t>Управление на основе данных</a:t>
            </a:r>
            <a:endParaRPr sz="1600" dirty="0"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460646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0" grpId="0"/>
      <p:bldP spid="4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Номер слайда 18">
            <a:extLst>
              <a:ext uri="{FF2B5EF4-FFF2-40B4-BE49-F238E27FC236}">
                <a16:creationId xmlns:a16="http://schemas.microsoft.com/office/drawing/2014/main" id="{28E35B36-CDFE-4E4D-862F-9A650CA72B0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276999"/>
          </a:xfrm>
        </p:spPr>
        <p:txBody>
          <a:bodyPr/>
          <a:lstStyle/>
          <a:p>
            <a:fld id="{B6F15528-21DE-4FAA-801E-634DDDAF4B2B}" type="slidenum">
              <a:rPr lang="ru-RU" smtClean="0">
                <a:solidFill>
                  <a:schemeClr val="tx1"/>
                </a:solidFill>
                <a:latin typeface="Trebuchet MS" panose="020B0603020202020204" pitchFamily="34" charset="0"/>
              </a:rPr>
              <a:t>23</a:t>
            </a:fld>
            <a:endParaRPr lang="ru-RU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204C0819-CF5A-47A3-B5D1-A8C3117A0B44}"/>
              </a:ext>
            </a:extLst>
          </p:cNvPr>
          <p:cNvSpPr txBox="1">
            <a:spLocks/>
          </p:cNvSpPr>
          <p:nvPr/>
        </p:nvSpPr>
        <p:spPr>
          <a:xfrm>
            <a:off x="1028699" y="1058200"/>
            <a:ext cx="15751327" cy="130548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5600" b="1" i="0">
                <a:solidFill>
                  <a:srgbClr val="171616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kern="0" spc="835" dirty="0"/>
              <a:t>Маркетинг – </a:t>
            </a:r>
            <a:r>
              <a:rPr lang="ru-RU" kern="0" spc="835" dirty="0" err="1"/>
              <a:t>микс</a:t>
            </a:r>
            <a:r>
              <a:rPr lang="ru-RU" kern="0" spc="835" dirty="0"/>
              <a:t> (4Р)</a:t>
            </a:r>
            <a:br>
              <a:rPr lang="en-US" kern="0" spc="835" dirty="0"/>
            </a:br>
            <a:r>
              <a:rPr lang="ru-RU" sz="2800" kern="0" spc="835" dirty="0"/>
              <a:t>Ключевые вопросы</a:t>
            </a:r>
            <a:endParaRPr lang="en-US" kern="0" spc="835" dirty="0"/>
          </a:p>
        </p:txBody>
      </p:sp>
      <p:grpSp>
        <p:nvGrpSpPr>
          <p:cNvPr id="21" name="Группа 20">
            <a:extLst>
              <a:ext uri="{FF2B5EF4-FFF2-40B4-BE49-F238E27FC236}">
                <a16:creationId xmlns:a16="http://schemas.microsoft.com/office/drawing/2014/main" id="{D8A54627-FD68-47C3-B861-B722CFC70F9B}"/>
              </a:ext>
            </a:extLst>
          </p:cNvPr>
          <p:cNvGrpSpPr/>
          <p:nvPr/>
        </p:nvGrpSpPr>
        <p:grpSpPr>
          <a:xfrm>
            <a:off x="6178633" y="3028029"/>
            <a:ext cx="6700002" cy="6213266"/>
            <a:chOff x="2897000" y="1319917"/>
            <a:chExt cx="3350001" cy="3106633"/>
          </a:xfrm>
        </p:grpSpPr>
        <p:pic>
          <p:nvPicPr>
            <p:cNvPr id="22" name="Google Shape;125;p22">
              <a:extLst>
                <a:ext uri="{FF2B5EF4-FFF2-40B4-BE49-F238E27FC236}">
                  <a16:creationId xmlns:a16="http://schemas.microsoft.com/office/drawing/2014/main" id="{72C19125-841E-48A7-A591-194C09D2EC7B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t="14309"/>
            <a:stretch/>
          </p:blipFill>
          <p:spPr>
            <a:xfrm>
              <a:off x="2897000" y="1399430"/>
              <a:ext cx="3350001" cy="302712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Прямоугольник 22">
              <a:extLst>
                <a:ext uri="{FF2B5EF4-FFF2-40B4-BE49-F238E27FC236}">
                  <a16:creationId xmlns:a16="http://schemas.microsoft.com/office/drawing/2014/main" id="{5FECEA71-009E-4AD8-84F8-8DBE36F7263A}"/>
                </a:ext>
              </a:extLst>
            </p:cNvPr>
            <p:cNvSpPr/>
            <p:nvPr/>
          </p:nvSpPr>
          <p:spPr>
            <a:xfrm>
              <a:off x="4460682" y="1319917"/>
              <a:ext cx="198782" cy="17492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600">
                <a:solidFill>
                  <a:schemeClr val="tx1"/>
                </a:solidFill>
              </a:endParaRPr>
            </a:p>
          </p:txBody>
        </p:sp>
      </p:grpSp>
      <p:sp>
        <p:nvSpPr>
          <p:cNvPr id="13" name="Google Shape;121;p22">
            <a:extLst>
              <a:ext uri="{FF2B5EF4-FFF2-40B4-BE49-F238E27FC236}">
                <a16:creationId xmlns:a16="http://schemas.microsoft.com/office/drawing/2014/main" id="{68E9DB0F-B24E-4FC3-8B3C-B146F7618881}"/>
              </a:ext>
            </a:extLst>
          </p:cNvPr>
          <p:cNvSpPr txBox="1"/>
          <p:nvPr/>
        </p:nvSpPr>
        <p:spPr>
          <a:xfrm>
            <a:off x="623398" y="2608963"/>
            <a:ext cx="6158399" cy="3342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spAutoFit/>
          </a:bodyPr>
          <a:lstStyle/>
          <a:p>
            <a:pPr marL="914400" indent="-584200">
              <a:lnSpc>
                <a:spcPct val="115000"/>
              </a:lnSpc>
              <a:buClr>
                <a:srgbClr val="212529"/>
              </a:buClr>
              <a:buSzPts val="1000"/>
              <a:buFont typeface="Roboto"/>
              <a:buChar char="●"/>
            </a:pPr>
            <a:r>
              <a:rPr lang="ru-RU" sz="2400" dirty="0">
                <a:latin typeface="Trebuchet MS" panose="020B0603020202020204" pitchFamily="34" charset="0"/>
                <a:sym typeface="Roboto"/>
              </a:rPr>
              <a:t>Что хотят пользователи продукта? Каковы их потребности?</a:t>
            </a:r>
          </a:p>
          <a:p>
            <a:pPr marL="914400" indent="-584200">
              <a:lnSpc>
                <a:spcPct val="115000"/>
              </a:lnSpc>
              <a:buClr>
                <a:srgbClr val="212529"/>
              </a:buClr>
              <a:buSzPts val="1000"/>
              <a:buFont typeface="Roboto"/>
              <a:buChar char="●"/>
            </a:pPr>
            <a:r>
              <a:rPr lang="ru-RU" sz="2400" dirty="0">
                <a:latin typeface="Trebuchet MS" panose="020B0603020202020204" pitchFamily="34" charset="0"/>
                <a:sym typeface="Roboto"/>
              </a:rPr>
              <a:t>Какие особенности продукта помогают удовлетворить потребности клиентов?</a:t>
            </a:r>
          </a:p>
          <a:p>
            <a:pPr marL="914400" indent="-584200">
              <a:lnSpc>
                <a:spcPct val="115000"/>
              </a:lnSpc>
              <a:buClr>
                <a:srgbClr val="212529"/>
              </a:buClr>
              <a:buSzPts val="1000"/>
              <a:buFont typeface="Roboto"/>
              <a:buChar char="●"/>
            </a:pPr>
            <a:r>
              <a:rPr lang="ru-RU" sz="2400" dirty="0">
                <a:latin typeface="Trebuchet MS" panose="020B0603020202020204" pitchFamily="34" charset="0"/>
                <a:sym typeface="Roboto"/>
              </a:rPr>
              <a:t>Как и где клиент будет использовать продукт?</a:t>
            </a:r>
            <a:endParaRPr sz="2400" dirty="0">
              <a:latin typeface="Trebuchet MS" panose="020B0603020202020204" pitchFamily="34" charset="0"/>
              <a:sym typeface="Roboto"/>
            </a:endParaRPr>
          </a:p>
        </p:txBody>
      </p:sp>
      <p:sp>
        <p:nvSpPr>
          <p:cNvPr id="14" name="Google Shape;122;p22">
            <a:extLst>
              <a:ext uri="{FF2B5EF4-FFF2-40B4-BE49-F238E27FC236}">
                <a16:creationId xmlns:a16="http://schemas.microsoft.com/office/drawing/2014/main" id="{738E4339-CADC-438A-A240-A601A683E8E3}"/>
              </a:ext>
            </a:extLst>
          </p:cNvPr>
          <p:cNvSpPr txBox="1"/>
          <p:nvPr/>
        </p:nvSpPr>
        <p:spPr>
          <a:xfrm>
            <a:off x="12003753" y="2184231"/>
            <a:ext cx="5660849" cy="29176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spAutoFit/>
          </a:bodyPr>
          <a:lstStyle/>
          <a:p>
            <a:pPr marL="914400" indent="-584200">
              <a:lnSpc>
                <a:spcPct val="115000"/>
              </a:lnSpc>
              <a:buClr>
                <a:srgbClr val="212529"/>
              </a:buClr>
              <a:buSzPts val="1000"/>
              <a:buFont typeface="Roboto"/>
              <a:buChar char="●"/>
            </a:pPr>
            <a:r>
              <a:rPr lang="ru-RU" sz="2400" dirty="0">
                <a:latin typeface="Trebuchet MS" panose="020B0603020202020204" pitchFamily="34" charset="0"/>
                <a:sym typeface="Roboto"/>
              </a:rPr>
              <a:t>Какова ценность продукта для покупателя?</a:t>
            </a:r>
          </a:p>
          <a:p>
            <a:pPr marL="914400" indent="-584200">
              <a:lnSpc>
                <a:spcPct val="115000"/>
              </a:lnSpc>
              <a:buClr>
                <a:srgbClr val="212529"/>
              </a:buClr>
              <a:buSzPts val="1000"/>
              <a:buFont typeface="Roboto"/>
              <a:buChar char="●"/>
            </a:pPr>
            <a:r>
              <a:rPr lang="ru-RU" sz="2400" dirty="0">
                <a:latin typeface="Trebuchet MS" panose="020B0603020202020204" pitchFamily="34" charset="0"/>
                <a:sym typeface="Roboto"/>
              </a:rPr>
              <a:t>Как цена будет сопоставляться с конкурентами?</a:t>
            </a:r>
          </a:p>
          <a:p>
            <a:pPr marL="914400" indent="-584200">
              <a:lnSpc>
                <a:spcPct val="115000"/>
              </a:lnSpc>
              <a:buClr>
                <a:srgbClr val="212529"/>
              </a:buClr>
              <a:buSzPts val="1000"/>
              <a:buFont typeface="Roboto"/>
              <a:buChar char="●"/>
            </a:pPr>
            <a:r>
              <a:rPr lang="ru-RU" sz="2400" dirty="0">
                <a:latin typeface="Trebuchet MS" panose="020B0603020202020204" pitchFamily="34" charset="0"/>
                <a:sym typeface="Roboto"/>
              </a:rPr>
              <a:t>Каковы затраты? Маржа?</a:t>
            </a:r>
            <a:endParaRPr sz="2400" dirty="0">
              <a:latin typeface="Trebuchet MS" panose="020B0603020202020204" pitchFamily="34" charset="0"/>
              <a:sym typeface="Roboto"/>
            </a:endParaRPr>
          </a:p>
        </p:txBody>
      </p:sp>
      <p:sp>
        <p:nvSpPr>
          <p:cNvPr id="15" name="Google Shape;123;p22">
            <a:extLst>
              <a:ext uri="{FF2B5EF4-FFF2-40B4-BE49-F238E27FC236}">
                <a16:creationId xmlns:a16="http://schemas.microsoft.com/office/drawing/2014/main" id="{C91DEE17-088F-4CB0-90FA-E558B5AFD924}"/>
              </a:ext>
            </a:extLst>
          </p:cNvPr>
          <p:cNvSpPr txBox="1"/>
          <p:nvPr/>
        </p:nvSpPr>
        <p:spPr>
          <a:xfrm>
            <a:off x="12039600" y="5829709"/>
            <a:ext cx="5625001" cy="3342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spAutoFit/>
          </a:bodyPr>
          <a:lstStyle/>
          <a:p>
            <a:pPr marL="914400" indent="-584200">
              <a:lnSpc>
                <a:spcPct val="115000"/>
              </a:lnSpc>
              <a:buClr>
                <a:srgbClr val="212529"/>
              </a:buClr>
              <a:buSzPts val="1000"/>
              <a:buFont typeface="Roboto"/>
              <a:buChar char="●"/>
            </a:pPr>
            <a:r>
              <a:rPr lang="ru-RU" sz="2400" dirty="0">
                <a:latin typeface="Trebuchet MS" panose="020B0603020202020204" pitchFamily="34" charset="0"/>
                <a:sym typeface="Roboto"/>
              </a:rPr>
              <a:t>Где совершают покупки целевые клиенты?</a:t>
            </a:r>
          </a:p>
          <a:p>
            <a:pPr marL="914400" indent="-584200">
              <a:lnSpc>
                <a:spcPct val="115000"/>
              </a:lnSpc>
              <a:buClr>
                <a:srgbClr val="212529"/>
              </a:buClr>
              <a:buSzPts val="1000"/>
              <a:buFont typeface="Roboto"/>
              <a:buChar char="●"/>
            </a:pPr>
            <a:r>
              <a:rPr lang="ru-RU" sz="2400" dirty="0">
                <a:latin typeface="Trebuchet MS" panose="020B0603020202020204" pitchFamily="34" charset="0"/>
                <a:sym typeface="Roboto"/>
              </a:rPr>
              <a:t>Используют ли они </a:t>
            </a:r>
            <a:r>
              <a:rPr lang="ru-RU" sz="2400" dirty="0" err="1">
                <a:latin typeface="Trebuchet MS" panose="020B0603020202020204" pitchFamily="34" charset="0"/>
                <a:sym typeface="Roboto"/>
              </a:rPr>
              <a:t>аппы</a:t>
            </a:r>
            <a:r>
              <a:rPr lang="ru-RU" sz="2400" dirty="0">
                <a:latin typeface="Trebuchet MS" panose="020B0603020202020204" pitchFamily="34" charset="0"/>
                <a:sym typeface="Roboto"/>
              </a:rPr>
              <a:t>?</a:t>
            </a:r>
          </a:p>
          <a:p>
            <a:pPr marL="914400" indent="-584200">
              <a:lnSpc>
                <a:spcPct val="115000"/>
              </a:lnSpc>
              <a:buClr>
                <a:srgbClr val="212529"/>
              </a:buClr>
              <a:buSzPts val="1000"/>
              <a:buFont typeface="Roboto"/>
              <a:buChar char="●"/>
            </a:pPr>
            <a:r>
              <a:rPr lang="ru-RU" sz="2400" dirty="0">
                <a:latin typeface="Trebuchet MS" panose="020B0603020202020204" pitchFamily="34" charset="0"/>
                <a:sym typeface="Roboto"/>
              </a:rPr>
              <a:t>Покупают ли они онлайн или в </a:t>
            </a:r>
            <a:r>
              <a:rPr lang="ru-RU" sz="2400" dirty="0" err="1">
                <a:latin typeface="Trebuchet MS" panose="020B0603020202020204" pitchFamily="34" charset="0"/>
                <a:sym typeface="Roboto"/>
              </a:rPr>
              <a:t>офлайне</a:t>
            </a:r>
            <a:r>
              <a:rPr lang="ru-RU" sz="2400" dirty="0">
                <a:latin typeface="Trebuchet MS" panose="020B0603020202020204" pitchFamily="34" charset="0"/>
                <a:sym typeface="Roboto"/>
              </a:rPr>
              <a:t>?</a:t>
            </a:r>
          </a:p>
          <a:p>
            <a:pPr marL="914400" indent="-584200">
              <a:lnSpc>
                <a:spcPct val="115000"/>
              </a:lnSpc>
              <a:buClr>
                <a:srgbClr val="212529"/>
              </a:buClr>
              <a:buSzPts val="1000"/>
              <a:buFont typeface="Roboto"/>
              <a:buChar char="●"/>
            </a:pPr>
            <a:r>
              <a:rPr lang="ru-RU" sz="2400" dirty="0">
                <a:latin typeface="Trebuchet MS" panose="020B0603020202020204" pitchFamily="34" charset="0"/>
                <a:sym typeface="Roboto"/>
              </a:rPr>
              <a:t>В каких социальных сетях сидят?</a:t>
            </a:r>
            <a:endParaRPr sz="2400" dirty="0">
              <a:latin typeface="Trebuchet MS" panose="020B0603020202020204" pitchFamily="34" charset="0"/>
              <a:sym typeface="Roboto"/>
            </a:endParaRPr>
          </a:p>
        </p:txBody>
      </p:sp>
      <p:sp>
        <p:nvSpPr>
          <p:cNvPr id="27" name="Google Shape;124;p22">
            <a:extLst>
              <a:ext uri="{FF2B5EF4-FFF2-40B4-BE49-F238E27FC236}">
                <a16:creationId xmlns:a16="http://schemas.microsoft.com/office/drawing/2014/main" id="{208A38A5-BB28-44AC-83C7-9DCBF43831FA}"/>
              </a:ext>
            </a:extLst>
          </p:cNvPr>
          <p:cNvSpPr txBox="1"/>
          <p:nvPr/>
        </p:nvSpPr>
        <p:spPr>
          <a:xfrm>
            <a:off x="623398" y="6042075"/>
            <a:ext cx="6158400" cy="3767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spAutoFit/>
          </a:bodyPr>
          <a:lstStyle/>
          <a:p>
            <a:pPr marL="914400" indent="-584200">
              <a:lnSpc>
                <a:spcPct val="115000"/>
              </a:lnSpc>
              <a:buClr>
                <a:srgbClr val="212529"/>
              </a:buClr>
              <a:buSzPts val="1000"/>
              <a:buFont typeface="Roboto"/>
              <a:buChar char="●"/>
            </a:pPr>
            <a:r>
              <a:rPr lang="ru-RU" sz="2400" dirty="0">
                <a:latin typeface="Trebuchet MS" panose="020B0603020202020204" pitchFamily="34" charset="0"/>
                <a:sym typeface="Roboto"/>
              </a:rPr>
              <a:t>Как «дотянуться» до целевой аудитории?</a:t>
            </a:r>
          </a:p>
          <a:p>
            <a:pPr marL="914400" indent="-584200">
              <a:lnSpc>
                <a:spcPct val="115000"/>
              </a:lnSpc>
              <a:buClr>
                <a:srgbClr val="212529"/>
              </a:buClr>
              <a:buSzPts val="1000"/>
              <a:buFont typeface="Roboto"/>
              <a:buChar char="●"/>
            </a:pPr>
            <a:r>
              <a:rPr lang="ru-RU" sz="2400" dirty="0">
                <a:latin typeface="Trebuchet MS" panose="020B0603020202020204" pitchFamily="34" charset="0"/>
                <a:sym typeface="Roboto"/>
              </a:rPr>
              <a:t>Куда, когда и как часто отправлять маркетинговые сообщения целевой аудитории?</a:t>
            </a:r>
          </a:p>
          <a:p>
            <a:pPr marL="914400" indent="-584200">
              <a:lnSpc>
                <a:spcPct val="115000"/>
              </a:lnSpc>
              <a:buClr>
                <a:srgbClr val="212529"/>
              </a:buClr>
              <a:buSzPts val="1000"/>
              <a:buFont typeface="Roboto"/>
              <a:buChar char="●"/>
            </a:pPr>
            <a:r>
              <a:rPr lang="ru-RU" sz="2400" dirty="0">
                <a:latin typeface="Trebuchet MS" panose="020B0603020202020204" pitchFamily="34" charset="0"/>
                <a:sym typeface="Roboto"/>
              </a:rPr>
              <a:t>Как конкуренты продвигают продукт? Влияет ли это на наше продвижение?</a:t>
            </a:r>
            <a:endParaRPr sz="2400" dirty="0">
              <a:latin typeface="Trebuchet MS" panose="020B0603020202020204" pitchFamily="34" charset="0"/>
              <a:sym typeface="Roboto"/>
            </a:endParaRPr>
          </a:p>
        </p:txBody>
      </p:sp>
      <p:sp>
        <p:nvSpPr>
          <p:cNvPr id="16" name="object 15">
            <a:extLst>
              <a:ext uri="{FF2B5EF4-FFF2-40B4-BE49-F238E27FC236}">
                <a16:creationId xmlns:a16="http://schemas.microsoft.com/office/drawing/2014/main" id="{62D7C73B-DE2C-4ADD-9AE4-E1C2337BA1B9}"/>
              </a:ext>
            </a:extLst>
          </p:cNvPr>
          <p:cNvSpPr txBox="1"/>
          <p:nvPr/>
        </p:nvSpPr>
        <p:spPr>
          <a:xfrm>
            <a:off x="1238865" y="468050"/>
            <a:ext cx="3644265" cy="532197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10"/>
              </a:spcBef>
            </a:pPr>
            <a: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  <a:t>Университет Иннополис</a:t>
            </a:r>
            <a:b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</a:br>
            <a: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  <a:t>Управление на основе данных</a:t>
            </a:r>
            <a:endParaRPr sz="1600" dirty="0"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4350338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Номер слайда 18">
            <a:extLst>
              <a:ext uri="{FF2B5EF4-FFF2-40B4-BE49-F238E27FC236}">
                <a16:creationId xmlns:a16="http://schemas.microsoft.com/office/drawing/2014/main" id="{28E35B36-CDFE-4E4D-862F-9A650CA72B0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276999"/>
          </a:xfrm>
        </p:spPr>
        <p:txBody>
          <a:bodyPr/>
          <a:lstStyle/>
          <a:p>
            <a:fld id="{B6F15528-21DE-4FAA-801E-634DDDAF4B2B}" type="slidenum">
              <a:rPr lang="ru-RU" smtClean="0">
                <a:solidFill>
                  <a:schemeClr val="tx1"/>
                </a:solidFill>
                <a:latin typeface="Trebuchet MS" panose="020B0603020202020204" pitchFamily="34" charset="0"/>
              </a:rPr>
              <a:t>24</a:t>
            </a:fld>
            <a:endParaRPr lang="ru-RU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204C0819-CF5A-47A3-B5D1-A8C3117A0B44}"/>
              </a:ext>
            </a:extLst>
          </p:cNvPr>
          <p:cNvSpPr txBox="1">
            <a:spLocks/>
          </p:cNvSpPr>
          <p:nvPr/>
        </p:nvSpPr>
        <p:spPr>
          <a:xfrm>
            <a:off x="1180734" y="1504949"/>
            <a:ext cx="15751327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5600" b="1" i="0">
                <a:solidFill>
                  <a:srgbClr val="171616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kern="0" spc="835" dirty="0"/>
              <a:t>Почему провалились?</a:t>
            </a:r>
            <a:endParaRPr lang="en-US" kern="0" spc="835" dirty="0"/>
          </a:p>
        </p:txBody>
      </p:sp>
      <p:pic>
        <p:nvPicPr>
          <p:cNvPr id="25" name="Picture 2" descr="Google+ Login | Drupal.org">
            <a:extLst>
              <a:ext uri="{FF2B5EF4-FFF2-40B4-BE49-F238E27FC236}">
                <a16:creationId xmlns:a16="http://schemas.microsoft.com/office/drawing/2014/main" id="{C588B313-418C-4F3C-BCDD-C2A7ACD696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2600" y="3774559"/>
            <a:ext cx="2799568" cy="2737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 descr="Dyson&amp;#39;s Plan To Build Three Electric Cars From Scratch Is Nuts And Just  Might Work">
            <a:extLst>
              <a:ext uri="{FF2B5EF4-FFF2-40B4-BE49-F238E27FC236}">
                <a16:creationId xmlns:a16="http://schemas.microsoft.com/office/drawing/2014/main" id="{B7EB2EF4-4C29-4AAC-A9E8-3D7C382C98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81686" y="3766448"/>
            <a:ext cx="5396852" cy="3035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61F41B07-C6DC-4745-9CCA-7EC411E33373}"/>
              </a:ext>
            </a:extLst>
          </p:cNvPr>
          <p:cNvSpPr txBox="1"/>
          <p:nvPr/>
        </p:nvSpPr>
        <p:spPr>
          <a:xfrm>
            <a:off x="1969721" y="7482666"/>
            <a:ext cx="1905328" cy="84253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142874" tIns="142874" rIns="142874" bIns="142874" numCol="1" spcCol="38100" rtlCol="0" anchor="ctr">
            <a:spAutoFit/>
          </a:bodyPr>
          <a:lstStyle/>
          <a:p>
            <a:pPr algn="ctr" defTabSz="1643062" hangingPunct="0"/>
            <a:r>
              <a:rPr lang="ru-RU" sz="3600" dirty="0">
                <a:solidFill>
                  <a:srgbClr val="253957"/>
                </a:solidFill>
                <a:latin typeface="+mj-lt"/>
                <a:ea typeface="+mj-ea"/>
                <a:cs typeface="+mj-cs"/>
                <a:sym typeface="Helvetica Light"/>
              </a:rPr>
              <a:t>Продукт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9334731-8DB6-49E3-BE8A-5ECE3DAF0E16}"/>
              </a:ext>
            </a:extLst>
          </p:cNvPr>
          <p:cNvSpPr txBox="1"/>
          <p:nvPr/>
        </p:nvSpPr>
        <p:spPr>
          <a:xfrm>
            <a:off x="13446127" y="7482666"/>
            <a:ext cx="1267974" cy="84253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142874" tIns="142874" rIns="142874" bIns="142874" numCol="1" spcCol="38100" rtlCol="0" anchor="ctr">
            <a:spAutoFit/>
          </a:bodyPr>
          <a:lstStyle/>
          <a:p>
            <a:pPr algn="ctr" defTabSz="1643062" hangingPunct="0"/>
            <a:r>
              <a:rPr lang="ru-RU" sz="3600" dirty="0">
                <a:solidFill>
                  <a:srgbClr val="253957"/>
                </a:solidFill>
                <a:latin typeface="+mj-lt"/>
                <a:ea typeface="+mj-ea"/>
                <a:cs typeface="+mj-cs"/>
                <a:sym typeface="Helvetica Light"/>
              </a:rPr>
              <a:t>Сбыт</a:t>
            </a:r>
          </a:p>
        </p:txBody>
      </p:sp>
      <p:pic>
        <p:nvPicPr>
          <p:cNvPr id="43" name="Picture 8" descr="Рокетбанк» объявил об окончательном закрытии :: Бизнес :: РБК">
            <a:extLst>
              <a:ext uri="{FF2B5EF4-FFF2-40B4-BE49-F238E27FC236}">
                <a16:creationId xmlns:a16="http://schemas.microsoft.com/office/drawing/2014/main" id="{2F7EE129-1DAF-4863-9C2D-CC4072C411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1356" y="3774554"/>
            <a:ext cx="4425400" cy="2737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C50A9B37-0606-43CA-8A7A-CEBEFA57EA1C}"/>
              </a:ext>
            </a:extLst>
          </p:cNvPr>
          <p:cNvSpPr txBox="1"/>
          <p:nvPr/>
        </p:nvSpPr>
        <p:spPr>
          <a:xfrm>
            <a:off x="7865451" y="7482666"/>
            <a:ext cx="1277207" cy="84253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142874" tIns="142874" rIns="142874" bIns="142874" numCol="1" spcCol="38100" rtlCol="0" anchor="ctr">
            <a:spAutoFit/>
          </a:bodyPr>
          <a:lstStyle/>
          <a:p>
            <a:pPr algn="ctr" defTabSz="1643062" hangingPunct="0"/>
            <a:r>
              <a:rPr lang="ru-RU" sz="3600" dirty="0">
                <a:solidFill>
                  <a:srgbClr val="253957"/>
                </a:solidFill>
                <a:latin typeface="+mj-lt"/>
                <a:ea typeface="+mj-ea"/>
                <a:cs typeface="+mj-cs"/>
                <a:sym typeface="Helvetica Light"/>
              </a:rPr>
              <a:t>Цена</a:t>
            </a:r>
          </a:p>
        </p:txBody>
      </p:sp>
      <p:sp>
        <p:nvSpPr>
          <p:cNvPr id="12" name="object 15">
            <a:extLst>
              <a:ext uri="{FF2B5EF4-FFF2-40B4-BE49-F238E27FC236}">
                <a16:creationId xmlns:a16="http://schemas.microsoft.com/office/drawing/2014/main" id="{7DE91A61-5949-45A0-804C-ECB17C20A236}"/>
              </a:ext>
            </a:extLst>
          </p:cNvPr>
          <p:cNvSpPr txBox="1"/>
          <p:nvPr/>
        </p:nvSpPr>
        <p:spPr>
          <a:xfrm>
            <a:off x="1238865" y="468050"/>
            <a:ext cx="3644265" cy="532197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10"/>
              </a:spcBef>
            </a:pPr>
            <a: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  <a:t>Университет Иннополис</a:t>
            </a:r>
            <a:b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</a:br>
            <a: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  <a:t>Управление на основе данных</a:t>
            </a:r>
            <a:endParaRPr sz="1600" dirty="0"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7164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42" grpId="0"/>
      <p:bldP spid="4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Номер слайда 18">
            <a:extLst>
              <a:ext uri="{FF2B5EF4-FFF2-40B4-BE49-F238E27FC236}">
                <a16:creationId xmlns:a16="http://schemas.microsoft.com/office/drawing/2014/main" id="{28E35B36-CDFE-4E4D-862F-9A650CA72B0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276999"/>
          </a:xfrm>
        </p:spPr>
        <p:txBody>
          <a:bodyPr/>
          <a:lstStyle/>
          <a:p>
            <a:fld id="{B6F15528-21DE-4FAA-801E-634DDDAF4B2B}" type="slidenum">
              <a:rPr lang="ru-RU" smtClean="0">
                <a:solidFill>
                  <a:schemeClr val="tx1"/>
                </a:solidFill>
                <a:latin typeface="Trebuchet MS" panose="020B0603020202020204" pitchFamily="34" charset="0"/>
              </a:rPr>
              <a:t>25</a:t>
            </a:fld>
            <a:endParaRPr lang="ru-RU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204C0819-CF5A-47A3-B5D1-A8C3117A0B44}"/>
              </a:ext>
            </a:extLst>
          </p:cNvPr>
          <p:cNvSpPr txBox="1">
            <a:spLocks/>
          </p:cNvSpPr>
          <p:nvPr/>
        </p:nvSpPr>
        <p:spPr>
          <a:xfrm>
            <a:off x="1180734" y="1504949"/>
            <a:ext cx="15751327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5600" b="1" i="0">
                <a:solidFill>
                  <a:srgbClr val="171616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kern="0" spc="835" dirty="0"/>
              <a:t>4</a:t>
            </a:r>
            <a:r>
              <a:rPr lang="en-US" kern="0" spc="835" dirty="0"/>
              <a:t>P – </a:t>
            </a:r>
            <a:r>
              <a:rPr lang="ru-RU" kern="0" spc="835" dirty="0"/>
              <a:t>все!</a:t>
            </a:r>
            <a:endParaRPr lang="en-US" kern="0" spc="835" dirty="0"/>
          </a:p>
        </p:txBody>
      </p:sp>
      <p:pic>
        <p:nvPicPr>
          <p:cNvPr id="12" name="Google Shape;131;p23">
            <a:extLst>
              <a:ext uri="{FF2B5EF4-FFF2-40B4-BE49-F238E27FC236}">
                <a16:creationId xmlns:a16="http://schemas.microsoft.com/office/drawing/2014/main" id="{AAA20EBB-80E2-4C4D-B612-96B360281952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95800" y="2971946"/>
            <a:ext cx="10173902" cy="6442804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object 15">
            <a:extLst>
              <a:ext uri="{FF2B5EF4-FFF2-40B4-BE49-F238E27FC236}">
                <a16:creationId xmlns:a16="http://schemas.microsoft.com/office/drawing/2014/main" id="{56D8A9D9-91F0-465E-93FD-1ABC4C8EBBA6}"/>
              </a:ext>
            </a:extLst>
          </p:cNvPr>
          <p:cNvSpPr txBox="1"/>
          <p:nvPr/>
        </p:nvSpPr>
        <p:spPr>
          <a:xfrm>
            <a:off x="1238865" y="468050"/>
            <a:ext cx="3644265" cy="532197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10"/>
              </a:spcBef>
            </a:pPr>
            <a: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  <a:t>Университет Иннополис</a:t>
            </a:r>
            <a:b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</a:br>
            <a: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  <a:t>Управление на основе данных</a:t>
            </a:r>
            <a:endParaRPr sz="1600" dirty="0"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2049670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>
            <a:extLst>
              <a:ext uri="{FF2B5EF4-FFF2-40B4-BE49-F238E27FC236}">
                <a16:creationId xmlns:a16="http://schemas.microsoft.com/office/drawing/2014/main" id="{86AD76AE-9E3F-D944-822B-85D4BE04A0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18039" y="7917910"/>
            <a:ext cx="369397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82880" tIns="91440" rIns="182880" bIns="9144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3600" dirty="0"/>
          </a:p>
        </p:txBody>
      </p:sp>
      <p:sp>
        <p:nvSpPr>
          <p:cNvPr id="14" name="object 12">
            <a:extLst>
              <a:ext uri="{FF2B5EF4-FFF2-40B4-BE49-F238E27FC236}">
                <a16:creationId xmlns:a16="http://schemas.microsoft.com/office/drawing/2014/main" id="{53E7090F-A15F-496F-B919-DAB2EA450BB8}"/>
              </a:ext>
            </a:extLst>
          </p:cNvPr>
          <p:cNvSpPr txBox="1">
            <a:spLocks/>
          </p:cNvSpPr>
          <p:nvPr/>
        </p:nvSpPr>
        <p:spPr>
          <a:xfrm>
            <a:off x="1180734" y="1504949"/>
            <a:ext cx="16650066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5600" b="1" i="0">
                <a:solidFill>
                  <a:srgbClr val="171616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kern="0" spc="835" dirty="0"/>
              <a:t>7</a:t>
            </a:r>
            <a:r>
              <a:rPr lang="en-US" kern="0" spc="835" dirty="0"/>
              <a:t>P </a:t>
            </a:r>
            <a:r>
              <a:rPr lang="ru-RU" kern="0" spc="835" dirty="0"/>
              <a:t>фреймворк</a:t>
            </a:r>
            <a:endParaRPr lang="en-US" kern="0" spc="835" dirty="0"/>
          </a:p>
        </p:txBody>
      </p:sp>
      <p:sp>
        <p:nvSpPr>
          <p:cNvPr id="15" name="Номер слайда 18">
            <a:extLst>
              <a:ext uri="{FF2B5EF4-FFF2-40B4-BE49-F238E27FC236}">
                <a16:creationId xmlns:a16="http://schemas.microsoft.com/office/drawing/2014/main" id="{75DC7573-8677-4088-9D90-3DA864A41857}"/>
              </a:ext>
            </a:extLst>
          </p:cNvPr>
          <p:cNvSpPr txBox="1">
            <a:spLocks/>
          </p:cNvSpPr>
          <p:nvPr/>
        </p:nvSpPr>
        <p:spPr>
          <a:xfrm>
            <a:off x="13167361" y="9566910"/>
            <a:ext cx="4206240" cy="276999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B6F15528-21DE-4FAA-801E-634DDDAF4B2B}" type="slidenum">
              <a:rPr lang="ru-RU" smtClean="0">
                <a:latin typeface="Trebuchet MS" panose="020B0603020202020204" pitchFamily="34" charset="0"/>
              </a:rPr>
              <a:pPr algn="r"/>
              <a:t>26</a:t>
            </a:fld>
            <a:endParaRPr lang="ru-RU">
              <a:latin typeface="Trebuchet MS" panose="020B0603020202020204" pitchFamily="34" charset="0"/>
            </a:endParaRPr>
          </a:p>
        </p:txBody>
      </p:sp>
      <p:pic>
        <p:nvPicPr>
          <p:cNvPr id="10242" name="Picture 2" descr="Комплекс маркетинга: что такое маркетинг-микс и какие элементы он в себя  включает | Unisender">
            <a:extLst>
              <a:ext uri="{FF2B5EF4-FFF2-40B4-BE49-F238E27FC236}">
                <a16:creationId xmlns:a16="http://schemas.microsoft.com/office/drawing/2014/main" id="{6687C05C-DF7E-4999-93C3-52940A4F77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437700"/>
            <a:ext cx="9753600" cy="6819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292795B-6A70-43F9-884F-14A42E212A81}"/>
              </a:ext>
            </a:extLst>
          </p:cNvPr>
          <p:cNvSpPr/>
          <p:nvPr/>
        </p:nvSpPr>
        <p:spPr>
          <a:xfrm>
            <a:off x="10896600" y="3446993"/>
            <a:ext cx="609600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>
                <a:solidFill>
                  <a:srgbClr val="333333"/>
                </a:solidFill>
                <a:latin typeface="Open Sans"/>
              </a:rPr>
              <a:t>Processes</a:t>
            </a:r>
            <a:r>
              <a:rPr lang="ru-RU" b="1" dirty="0">
                <a:solidFill>
                  <a:srgbClr val="333333"/>
                </a:solidFill>
                <a:latin typeface="Open Sans"/>
              </a:rPr>
              <a:t> (Процессы):</a:t>
            </a:r>
            <a:r>
              <a:rPr lang="ru-RU" dirty="0">
                <a:solidFill>
                  <a:srgbClr val="333333"/>
                </a:solidFill>
                <a:latin typeface="Open Sans"/>
              </a:rPr>
              <a:t> </a:t>
            </a:r>
            <a:br>
              <a:rPr lang="ru-RU" dirty="0">
                <a:solidFill>
                  <a:srgbClr val="333333"/>
                </a:solidFill>
                <a:latin typeface="Open Sans"/>
              </a:rPr>
            </a:br>
            <a:r>
              <a:rPr lang="ru-RU" dirty="0">
                <a:solidFill>
                  <a:srgbClr val="333333"/>
                </a:solidFill>
                <a:latin typeface="Open Sans"/>
              </a:rPr>
              <a:t>Есть ли какие-либо барьеры во внутренних процессах на пути к предоставлению наилучшей ценности для клиента?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br>
              <a:rPr lang="ru-RU" dirty="0"/>
            </a:br>
            <a:r>
              <a:rPr lang="ru-RU" b="1" dirty="0" err="1">
                <a:solidFill>
                  <a:srgbClr val="333333"/>
                </a:solidFill>
                <a:latin typeface="Open Sans"/>
              </a:rPr>
              <a:t>People</a:t>
            </a:r>
            <a:r>
              <a:rPr lang="ru-RU" b="1" dirty="0">
                <a:solidFill>
                  <a:srgbClr val="333333"/>
                </a:solidFill>
                <a:latin typeface="Open Sans"/>
              </a:rPr>
              <a:t> (Персонал):</a:t>
            </a:r>
            <a:r>
              <a:rPr lang="ru-RU" dirty="0">
                <a:solidFill>
                  <a:srgbClr val="333333"/>
                </a:solidFill>
                <a:latin typeface="Open Sans"/>
              </a:rPr>
              <a:t> </a:t>
            </a:r>
            <a:br>
              <a:rPr lang="ru-RU" dirty="0">
                <a:solidFill>
                  <a:srgbClr val="333333"/>
                </a:solidFill>
                <a:latin typeface="Open Sans"/>
              </a:rPr>
            </a:br>
            <a:r>
              <a:rPr lang="ru-RU" dirty="0">
                <a:solidFill>
                  <a:srgbClr val="333333"/>
                </a:solidFill>
                <a:latin typeface="Open Sans"/>
              </a:rPr>
              <a:t>Кто ваши сотрудники и есть ли пробелы в их навыках?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br>
              <a:rPr lang="ru-RU" dirty="0"/>
            </a:br>
            <a:r>
              <a:rPr lang="ru-RU" b="1" dirty="0" err="1">
                <a:solidFill>
                  <a:srgbClr val="333333"/>
                </a:solidFill>
                <a:latin typeface="Open Sans"/>
              </a:rPr>
              <a:t>Partners</a:t>
            </a:r>
            <a:r>
              <a:rPr lang="ru-RU" b="1" dirty="0">
                <a:solidFill>
                  <a:srgbClr val="333333"/>
                </a:solidFill>
                <a:latin typeface="Open Sans"/>
              </a:rPr>
              <a:t> (Партнеры):</a:t>
            </a:r>
            <a:r>
              <a:rPr lang="ru-RU" dirty="0">
                <a:solidFill>
                  <a:srgbClr val="333333"/>
                </a:solidFill>
                <a:latin typeface="Open Sans"/>
              </a:rPr>
              <a:t> </a:t>
            </a:r>
            <a:br>
              <a:rPr lang="ru-RU" dirty="0">
                <a:solidFill>
                  <a:srgbClr val="333333"/>
                </a:solidFill>
                <a:latin typeface="Open Sans"/>
              </a:rPr>
            </a:br>
            <a:r>
              <a:rPr lang="ru-RU" dirty="0">
                <a:solidFill>
                  <a:srgbClr val="333333"/>
                </a:solidFill>
                <a:latin typeface="Open Sans"/>
              </a:rPr>
              <a:t>Ищете ли вы новых партнеров и хорошо ли взаимодействуете с существующими?</a:t>
            </a:r>
            <a:endParaRPr lang="ru-RU" b="0" i="0" dirty="0">
              <a:solidFill>
                <a:srgbClr val="333333"/>
              </a:solidFill>
              <a:effectLst/>
              <a:latin typeface="Open Sans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4975AE5-4D7C-4BDB-9517-CC5AFF3799DF}"/>
              </a:ext>
            </a:extLst>
          </p:cNvPr>
          <p:cNvSpPr/>
          <p:nvPr/>
        </p:nvSpPr>
        <p:spPr>
          <a:xfrm>
            <a:off x="6096000" y="7917909"/>
            <a:ext cx="1524000" cy="560343"/>
          </a:xfrm>
          <a:prstGeom prst="rect">
            <a:avLst/>
          </a:prstGeom>
          <a:solidFill>
            <a:srgbClr val="78ECE5"/>
          </a:solidFill>
          <a:ln>
            <a:solidFill>
              <a:srgbClr val="78ECE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9DBE5CE-91FD-4CA2-B857-464D79625EA6}"/>
              </a:ext>
            </a:extLst>
          </p:cNvPr>
          <p:cNvSpPr txBox="1"/>
          <p:nvPr/>
        </p:nvSpPr>
        <p:spPr>
          <a:xfrm>
            <a:off x="6275148" y="8013414"/>
            <a:ext cx="1165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Партнеры</a:t>
            </a:r>
          </a:p>
        </p:txBody>
      </p:sp>
      <p:sp>
        <p:nvSpPr>
          <p:cNvPr id="16" name="object 15">
            <a:extLst>
              <a:ext uri="{FF2B5EF4-FFF2-40B4-BE49-F238E27FC236}">
                <a16:creationId xmlns:a16="http://schemas.microsoft.com/office/drawing/2014/main" id="{3E23FEB9-78AC-488F-9ABE-261D9D9BB7BF}"/>
              </a:ext>
            </a:extLst>
          </p:cNvPr>
          <p:cNvSpPr txBox="1"/>
          <p:nvPr/>
        </p:nvSpPr>
        <p:spPr>
          <a:xfrm>
            <a:off x="1238865" y="468050"/>
            <a:ext cx="3644265" cy="532197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10"/>
              </a:spcBef>
            </a:pPr>
            <a: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  <a:t>Университет Иннополис</a:t>
            </a:r>
            <a:b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</a:br>
            <a: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  <a:t>Управление на основе данных</a:t>
            </a:r>
            <a:endParaRPr sz="1600" dirty="0"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205012080"/>
      </p:ext>
    </p:extLst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>
            <a:extLst>
              <a:ext uri="{FF2B5EF4-FFF2-40B4-BE49-F238E27FC236}">
                <a16:creationId xmlns:a16="http://schemas.microsoft.com/office/drawing/2014/main" id="{86AD76AE-9E3F-D944-822B-85D4BE04A0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18039" y="7917910"/>
            <a:ext cx="369397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82880" tIns="91440" rIns="182880" bIns="9144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3600" dirty="0"/>
          </a:p>
        </p:txBody>
      </p:sp>
      <p:sp>
        <p:nvSpPr>
          <p:cNvPr id="14" name="object 12">
            <a:extLst>
              <a:ext uri="{FF2B5EF4-FFF2-40B4-BE49-F238E27FC236}">
                <a16:creationId xmlns:a16="http://schemas.microsoft.com/office/drawing/2014/main" id="{53E7090F-A15F-496F-B919-DAB2EA450BB8}"/>
              </a:ext>
            </a:extLst>
          </p:cNvPr>
          <p:cNvSpPr txBox="1">
            <a:spLocks/>
          </p:cNvSpPr>
          <p:nvPr/>
        </p:nvSpPr>
        <p:spPr>
          <a:xfrm>
            <a:off x="1180734" y="1504949"/>
            <a:ext cx="16650066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5600" b="1" i="0">
                <a:solidFill>
                  <a:srgbClr val="171616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kern="0" spc="835" dirty="0"/>
              <a:t>От </a:t>
            </a:r>
            <a:r>
              <a:rPr lang="en-US" kern="0" spc="835" dirty="0"/>
              <a:t>4P</a:t>
            </a:r>
            <a:r>
              <a:rPr lang="ru-RU" kern="0" spc="835" dirty="0"/>
              <a:t> к</a:t>
            </a:r>
            <a:r>
              <a:rPr lang="en-US" kern="0" spc="835" dirty="0"/>
              <a:t> 4C</a:t>
            </a:r>
          </a:p>
        </p:txBody>
      </p:sp>
      <p:sp>
        <p:nvSpPr>
          <p:cNvPr id="15" name="Номер слайда 18">
            <a:extLst>
              <a:ext uri="{FF2B5EF4-FFF2-40B4-BE49-F238E27FC236}">
                <a16:creationId xmlns:a16="http://schemas.microsoft.com/office/drawing/2014/main" id="{75DC7573-8677-4088-9D90-3DA864A41857}"/>
              </a:ext>
            </a:extLst>
          </p:cNvPr>
          <p:cNvSpPr txBox="1">
            <a:spLocks/>
          </p:cNvSpPr>
          <p:nvPr/>
        </p:nvSpPr>
        <p:spPr>
          <a:xfrm>
            <a:off x="13167361" y="9566910"/>
            <a:ext cx="4206240" cy="276999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B6F15528-21DE-4FAA-801E-634DDDAF4B2B}" type="slidenum">
              <a:rPr lang="ru-RU" smtClean="0">
                <a:latin typeface="Trebuchet MS" panose="020B0603020202020204" pitchFamily="34" charset="0"/>
              </a:rPr>
              <a:pPr algn="r"/>
              <a:t>27</a:t>
            </a:fld>
            <a:endParaRPr lang="ru-RU">
              <a:latin typeface="Trebuchet MS" panose="020B0603020202020204" pitchFamily="34" charset="0"/>
            </a:endParaRPr>
          </a:p>
        </p:txBody>
      </p:sp>
      <p:pic>
        <p:nvPicPr>
          <p:cNvPr id="12290" name="Picture 2" descr="Блог Ирины Чубуковой: Маркетинг - это... Взгляд через карту ума и маркетинг  микс">
            <a:extLst>
              <a:ext uri="{FF2B5EF4-FFF2-40B4-BE49-F238E27FC236}">
                <a16:creationId xmlns:a16="http://schemas.microsoft.com/office/drawing/2014/main" id="{42924EDC-A568-493B-8E6D-8853ED2823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1333500"/>
            <a:ext cx="10367963" cy="7884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bject 15">
            <a:extLst>
              <a:ext uri="{FF2B5EF4-FFF2-40B4-BE49-F238E27FC236}">
                <a16:creationId xmlns:a16="http://schemas.microsoft.com/office/drawing/2014/main" id="{6036C01A-AD7C-49B0-AE74-77076321FAE9}"/>
              </a:ext>
            </a:extLst>
          </p:cNvPr>
          <p:cNvSpPr txBox="1"/>
          <p:nvPr/>
        </p:nvSpPr>
        <p:spPr>
          <a:xfrm>
            <a:off x="1238865" y="468050"/>
            <a:ext cx="3644265" cy="532197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10"/>
              </a:spcBef>
            </a:pPr>
            <a: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  <a:t>Университет Иннополис</a:t>
            </a:r>
            <a:b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</a:br>
            <a: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  <a:t>Управление на основе данных</a:t>
            </a:r>
            <a:endParaRPr sz="1600" dirty="0"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951015382"/>
      </p:ext>
    </p:extLst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12">
            <a:extLst>
              <a:ext uri="{FF2B5EF4-FFF2-40B4-BE49-F238E27FC236}">
                <a16:creationId xmlns:a16="http://schemas.microsoft.com/office/drawing/2014/main" id="{53E7090F-A15F-496F-B919-DAB2EA450BB8}"/>
              </a:ext>
            </a:extLst>
          </p:cNvPr>
          <p:cNvSpPr txBox="1">
            <a:spLocks/>
          </p:cNvSpPr>
          <p:nvPr/>
        </p:nvSpPr>
        <p:spPr>
          <a:xfrm>
            <a:off x="1180734" y="1504949"/>
            <a:ext cx="16650066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5600" b="1" i="0">
                <a:solidFill>
                  <a:srgbClr val="171616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n-US" kern="0" spc="835" dirty="0"/>
              <a:t>ABCDE </a:t>
            </a:r>
            <a:r>
              <a:rPr lang="ru-RU" kern="0" spc="835" dirty="0"/>
              <a:t>фреймворк</a:t>
            </a:r>
            <a:endParaRPr lang="en-US" kern="0" spc="835" dirty="0"/>
          </a:p>
        </p:txBody>
      </p:sp>
      <p:sp>
        <p:nvSpPr>
          <p:cNvPr id="15" name="Номер слайда 18">
            <a:extLst>
              <a:ext uri="{FF2B5EF4-FFF2-40B4-BE49-F238E27FC236}">
                <a16:creationId xmlns:a16="http://schemas.microsoft.com/office/drawing/2014/main" id="{75DC7573-8677-4088-9D90-3DA864A41857}"/>
              </a:ext>
            </a:extLst>
          </p:cNvPr>
          <p:cNvSpPr txBox="1">
            <a:spLocks/>
          </p:cNvSpPr>
          <p:nvPr/>
        </p:nvSpPr>
        <p:spPr>
          <a:xfrm>
            <a:off x="13167361" y="9566910"/>
            <a:ext cx="4206240" cy="276999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B6F15528-21DE-4FAA-801E-634DDDAF4B2B}" type="slidenum">
              <a:rPr lang="ru-RU" smtClean="0">
                <a:latin typeface="Trebuchet MS" panose="020B0603020202020204" pitchFamily="34" charset="0"/>
              </a:rPr>
              <a:pPr algn="r"/>
              <a:t>28</a:t>
            </a:fld>
            <a:endParaRPr lang="ru-RU">
              <a:latin typeface="Trebuchet MS" panose="020B0603020202020204" pitchFamily="34" charset="0"/>
            </a:endParaRPr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F705E2F2-2B29-4460-BE89-76D397896C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6781330"/>
              </p:ext>
            </p:extLst>
          </p:nvPr>
        </p:nvGraphicFramePr>
        <p:xfrm>
          <a:off x="3060997" y="2926372"/>
          <a:ext cx="12192000" cy="6553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72122">
                  <a:extLst>
                    <a:ext uri="{9D8B030D-6E8A-4147-A177-3AD203B41FA5}">
                      <a16:colId xmlns:a16="http://schemas.microsoft.com/office/drawing/2014/main" val="2525872067"/>
                    </a:ext>
                  </a:extLst>
                </a:gridCol>
                <a:gridCol w="10219878">
                  <a:extLst>
                    <a:ext uri="{9D8B030D-6E8A-4147-A177-3AD203B41FA5}">
                      <a16:colId xmlns:a16="http://schemas.microsoft.com/office/drawing/2014/main" val="3347553383"/>
                    </a:ext>
                  </a:extLst>
                </a:gridCol>
              </a:tblGrid>
              <a:tr h="13106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0" b="1" kern="1200" dirty="0">
                          <a:ln/>
                          <a:solidFill>
                            <a:schemeClr val="accent4"/>
                          </a:solidFill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  <a:endParaRPr lang="ru-RU" sz="8000" b="1" kern="1200" dirty="0">
                        <a:ln/>
                        <a:solidFill>
                          <a:schemeClr val="accent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200" dirty="0">
                          <a:latin typeface="Trebuchet MS" panose="020B0603020202020204" pitchFamily="34" charset="0"/>
                        </a:rPr>
                        <a:t>Actions speak louder</a:t>
                      </a:r>
                      <a:endParaRPr lang="ru-RU" sz="3200" dirty="0">
                        <a:latin typeface="Trebuchet MS" panose="020B0603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77525555"/>
                  </a:ext>
                </a:extLst>
              </a:tr>
              <a:tr h="13106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0" b="1" i="0" u="none" strike="noStrike" kern="1200" cap="none" spc="0" normalizeH="0" baseline="0" noProof="0" dirty="0">
                          <a:ln/>
                          <a:solidFill>
                            <a:srgbClr val="8064A2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B</a:t>
                      </a:r>
                      <a:endParaRPr kumimoji="0" lang="ru-RU" sz="8000" b="1" i="0" u="none" strike="noStrike" kern="1200" cap="none" spc="0" normalizeH="0" baseline="0" noProof="0" dirty="0">
                        <a:ln/>
                        <a:solidFill>
                          <a:srgbClr val="8064A2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200" dirty="0">
                          <a:latin typeface="Trebuchet MS" panose="020B0603020202020204" pitchFamily="34" charset="0"/>
                        </a:rPr>
                        <a:t>Brand-driven content strategy</a:t>
                      </a:r>
                      <a:endParaRPr lang="ru-RU" sz="3200" dirty="0">
                        <a:latin typeface="Trebuchet MS" panose="020B0603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96003641"/>
                  </a:ext>
                </a:extLst>
              </a:tr>
              <a:tr h="13106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0" b="1" i="0" u="none" strike="noStrike" kern="1200" cap="none" spc="0" normalizeH="0" baseline="0" noProof="0" dirty="0">
                          <a:ln/>
                          <a:solidFill>
                            <a:srgbClr val="8064A2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C</a:t>
                      </a:r>
                      <a:endParaRPr kumimoji="0" lang="ru-RU" sz="8000" b="1" i="0" u="none" strike="noStrike" kern="1200" cap="none" spc="0" normalizeH="0" baseline="0" noProof="0" dirty="0">
                        <a:ln/>
                        <a:solidFill>
                          <a:srgbClr val="8064A2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200" dirty="0">
                          <a:latin typeface="Trebuchet MS" panose="020B0603020202020204" pitchFamily="34" charset="0"/>
                        </a:rPr>
                        <a:t>Connected brand experiences</a:t>
                      </a:r>
                      <a:endParaRPr lang="ru-RU" sz="3200" dirty="0">
                        <a:latin typeface="Trebuchet MS" panose="020B0603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14513902"/>
                  </a:ext>
                </a:extLst>
              </a:tr>
              <a:tr h="13106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0" b="1" i="0" u="none" strike="noStrike" kern="1200" cap="none" spc="0" normalizeH="0" baseline="0" noProof="0" dirty="0">
                          <a:ln/>
                          <a:solidFill>
                            <a:srgbClr val="8064A2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D</a:t>
                      </a:r>
                      <a:endParaRPr kumimoji="0" lang="ru-RU" sz="8000" b="1" i="0" u="none" strike="noStrike" kern="1200" cap="none" spc="0" normalizeH="0" baseline="0" noProof="0" dirty="0">
                        <a:ln/>
                        <a:solidFill>
                          <a:srgbClr val="8064A2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200" dirty="0">
                          <a:latin typeface="Trebuchet MS" panose="020B0603020202020204" pitchFamily="34" charset="0"/>
                        </a:rPr>
                        <a:t>Decode customer behavior shifts</a:t>
                      </a:r>
                      <a:endParaRPr lang="ru-RU" sz="3200" dirty="0">
                        <a:latin typeface="Trebuchet MS" panose="020B0603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88778370"/>
                  </a:ext>
                </a:extLst>
              </a:tr>
              <a:tr h="13106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0" b="1" i="0" u="none" strike="noStrike" kern="1200" cap="none" spc="0" normalizeH="0" baseline="0" noProof="0" dirty="0">
                          <a:ln/>
                          <a:solidFill>
                            <a:srgbClr val="8064A2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E</a:t>
                      </a:r>
                      <a:endParaRPr kumimoji="0" lang="ru-RU" sz="8000" b="1" i="0" u="none" strike="noStrike" kern="1200" cap="none" spc="0" normalizeH="0" baseline="0" noProof="0" dirty="0">
                        <a:ln/>
                        <a:solidFill>
                          <a:srgbClr val="8064A2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200" dirty="0">
                          <a:latin typeface="Trebuchet MS" panose="020B0603020202020204" pitchFamily="34" charset="0"/>
                        </a:rPr>
                        <a:t>Evaluate, Execute, Engage, Evolve campaigns</a:t>
                      </a:r>
                      <a:endParaRPr lang="ru-RU" sz="3200" dirty="0">
                        <a:latin typeface="Trebuchet MS" panose="020B0603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8439479"/>
                  </a:ext>
                </a:extLst>
              </a:tr>
            </a:tbl>
          </a:graphicData>
        </a:graphic>
      </p:graphicFrame>
      <p:sp>
        <p:nvSpPr>
          <p:cNvPr id="8" name="object 15">
            <a:extLst>
              <a:ext uri="{FF2B5EF4-FFF2-40B4-BE49-F238E27FC236}">
                <a16:creationId xmlns:a16="http://schemas.microsoft.com/office/drawing/2014/main" id="{FAC1AD60-34A0-48B8-8017-9529316FC3D3}"/>
              </a:ext>
            </a:extLst>
          </p:cNvPr>
          <p:cNvSpPr txBox="1"/>
          <p:nvPr/>
        </p:nvSpPr>
        <p:spPr>
          <a:xfrm>
            <a:off x="1238865" y="468050"/>
            <a:ext cx="3644265" cy="532197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10"/>
              </a:spcBef>
            </a:pPr>
            <a: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  <a:t>Университет Иннополис</a:t>
            </a:r>
            <a:b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</a:br>
            <a: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  <a:t>Управление на основе данных</a:t>
            </a:r>
            <a:endParaRPr sz="1600" dirty="0"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61896772"/>
      </p:ext>
    </p:extLst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>
            <a:extLst>
              <a:ext uri="{FF2B5EF4-FFF2-40B4-BE49-F238E27FC236}">
                <a16:creationId xmlns:a16="http://schemas.microsoft.com/office/drawing/2014/main" id="{86AD76AE-9E3F-D944-822B-85D4BE04A0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18039" y="7917910"/>
            <a:ext cx="369397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82880" tIns="91440" rIns="182880" bIns="9144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3600" dirty="0"/>
          </a:p>
        </p:txBody>
      </p:sp>
      <p:sp>
        <p:nvSpPr>
          <p:cNvPr id="14" name="object 12">
            <a:extLst>
              <a:ext uri="{FF2B5EF4-FFF2-40B4-BE49-F238E27FC236}">
                <a16:creationId xmlns:a16="http://schemas.microsoft.com/office/drawing/2014/main" id="{53E7090F-A15F-496F-B919-DAB2EA450BB8}"/>
              </a:ext>
            </a:extLst>
          </p:cNvPr>
          <p:cNvSpPr txBox="1">
            <a:spLocks/>
          </p:cNvSpPr>
          <p:nvPr/>
        </p:nvSpPr>
        <p:spPr>
          <a:xfrm>
            <a:off x="1180734" y="1504949"/>
            <a:ext cx="16650066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5600" b="1" i="0">
                <a:solidFill>
                  <a:srgbClr val="171616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n-US" kern="0" spc="835" dirty="0"/>
              <a:t>ABCDE </a:t>
            </a:r>
            <a:r>
              <a:rPr lang="ru-RU" kern="0" spc="835" dirty="0"/>
              <a:t>фреймворк</a:t>
            </a:r>
            <a:endParaRPr lang="en-US" kern="0" spc="835" dirty="0"/>
          </a:p>
        </p:txBody>
      </p:sp>
      <p:sp>
        <p:nvSpPr>
          <p:cNvPr id="15" name="Номер слайда 18">
            <a:extLst>
              <a:ext uri="{FF2B5EF4-FFF2-40B4-BE49-F238E27FC236}">
                <a16:creationId xmlns:a16="http://schemas.microsoft.com/office/drawing/2014/main" id="{75DC7573-8677-4088-9D90-3DA864A41857}"/>
              </a:ext>
            </a:extLst>
          </p:cNvPr>
          <p:cNvSpPr txBox="1">
            <a:spLocks/>
          </p:cNvSpPr>
          <p:nvPr/>
        </p:nvSpPr>
        <p:spPr>
          <a:xfrm>
            <a:off x="13167361" y="9566910"/>
            <a:ext cx="4206240" cy="276999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B6F15528-21DE-4FAA-801E-634DDDAF4B2B}" type="slidenum">
              <a:rPr lang="ru-RU" smtClean="0">
                <a:latin typeface="Trebuchet MS" panose="020B0603020202020204" pitchFamily="34" charset="0"/>
              </a:rPr>
              <a:pPr algn="r"/>
              <a:t>29</a:t>
            </a:fld>
            <a:endParaRPr lang="ru-RU">
              <a:latin typeface="Trebuchet MS" panose="020B0603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677AC19-2125-4799-A776-C0E0B7E70ED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9999" b="11671"/>
          <a:stretch/>
        </p:blipFill>
        <p:spPr>
          <a:xfrm>
            <a:off x="1123672" y="2781300"/>
            <a:ext cx="16040656" cy="6165310"/>
          </a:xfrm>
          <a:prstGeom prst="rect">
            <a:avLst/>
          </a:prstGeom>
        </p:spPr>
      </p:pic>
      <p:sp>
        <p:nvSpPr>
          <p:cNvPr id="8" name="object 15">
            <a:extLst>
              <a:ext uri="{FF2B5EF4-FFF2-40B4-BE49-F238E27FC236}">
                <a16:creationId xmlns:a16="http://schemas.microsoft.com/office/drawing/2014/main" id="{4C5E9BA2-F62A-4CE7-9B34-42FD348F1CDA}"/>
              </a:ext>
            </a:extLst>
          </p:cNvPr>
          <p:cNvSpPr txBox="1"/>
          <p:nvPr/>
        </p:nvSpPr>
        <p:spPr>
          <a:xfrm>
            <a:off x="1238865" y="468050"/>
            <a:ext cx="3644265" cy="532197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10"/>
              </a:spcBef>
            </a:pPr>
            <a: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  <a:t>Университет Иннополис</a:t>
            </a:r>
            <a:b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</a:br>
            <a: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  <a:t>Управление на основе данных</a:t>
            </a:r>
            <a:endParaRPr sz="1600" dirty="0"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105233697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140176" y="1028700"/>
            <a:ext cx="952499" cy="952499"/>
          </a:xfrm>
          <a:prstGeom prst="rect">
            <a:avLst/>
          </a:prstGeom>
        </p:spPr>
      </p:pic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1238865" y="3972371"/>
            <a:ext cx="7731984" cy="34599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pc="835" dirty="0"/>
              <a:t>Маркетинг и продажи:</a:t>
            </a:r>
            <a:br>
              <a:rPr lang="ru-RU" spc="835" dirty="0"/>
            </a:br>
            <a:r>
              <a:rPr lang="ru-RU" spc="835" dirty="0"/>
              <a:t>разница подходов</a:t>
            </a:r>
            <a:endParaRPr spc="710" dirty="0"/>
          </a:p>
        </p:txBody>
      </p:sp>
      <p:sp>
        <p:nvSpPr>
          <p:cNvPr id="20" name="Номер слайда 19">
            <a:extLst>
              <a:ext uri="{FF2B5EF4-FFF2-40B4-BE49-F238E27FC236}">
                <a16:creationId xmlns:a16="http://schemas.microsoft.com/office/drawing/2014/main" id="{646912D0-62DE-43A1-A5AB-FB9039499B9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276999"/>
          </a:xfrm>
        </p:spPr>
        <p:txBody>
          <a:bodyPr/>
          <a:lstStyle/>
          <a:p>
            <a:fld id="{B6F15528-21DE-4FAA-801E-634DDDAF4B2B}" type="slidenum">
              <a:rPr lang="ru-RU" smtClean="0">
                <a:solidFill>
                  <a:schemeClr val="tx1"/>
                </a:solidFill>
              </a:rPr>
              <a:t>3</a:t>
            </a:fld>
            <a:endParaRPr lang="ru-RU">
              <a:solidFill>
                <a:schemeClr val="tx1"/>
              </a:solidFill>
            </a:endParaRP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922A833F-F80D-4078-912A-63A53361BC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41472" y="1504949"/>
            <a:ext cx="6219825" cy="7791450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25D19BBE-8583-4B6C-B92F-22B1449984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69780" y="1047751"/>
            <a:ext cx="7163207" cy="87058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12">
            <a:extLst>
              <a:ext uri="{FF2B5EF4-FFF2-40B4-BE49-F238E27FC236}">
                <a16:creationId xmlns:a16="http://schemas.microsoft.com/office/drawing/2014/main" id="{53E7090F-A15F-496F-B919-DAB2EA450BB8}"/>
              </a:ext>
            </a:extLst>
          </p:cNvPr>
          <p:cNvSpPr txBox="1">
            <a:spLocks/>
          </p:cNvSpPr>
          <p:nvPr/>
        </p:nvSpPr>
        <p:spPr>
          <a:xfrm>
            <a:off x="1180734" y="1504949"/>
            <a:ext cx="16650066" cy="173637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5600" b="1" i="0">
                <a:solidFill>
                  <a:srgbClr val="171616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n-US" kern="0" spc="835" dirty="0"/>
              <a:t>STP – </a:t>
            </a:r>
            <a:r>
              <a:rPr lang="ru-RU" kern="0" spc="835" dirty="0"/>
              <a:t>Стратегия, </a:t>
            </a:r>
            <a:r>
              <a:rPr lang="ru-RU" kern="0" spc="835" dirty="0" err="1"/>
              <a:t>Таргет</a:t>
            </a:r>
            <a:r>
              <a:rPr lang="ru-RU" kern="0" spc="835" dirty="0"/>
              <a:t>, Позиционирование</a:t>
            </a:r>
            <a:endParaRPr lang="en-US" kern="0" spc="835" dirty="0"/>
          </a:p>
        </p:txBody>
      </p:sp>
      <p:sp>
        <p:nvSpPr>
          <p:cNvPr id="15" name="Номер слайда 18">
            <a:extLst>
              <a:ext uri="{FF2B5EF4-FFF2-40B4-BE49-F238E27FC236}">
                <a16:creationId xmlns:a16="http://schemas.microsoft.com/office/drawing/2014/main" id="{75DC7573-8677-4088-9D90-3DA864A41857}"/>
              </a:ext>
            </a:extLst>
          </p:cNvPr>
          <p:cNvSpPr txBox="1">
            <a:spLocks/>
          </p:cNvSpPr>
          <p:nvPr/>
        </p:nvSpPr>
        <p:spPr>
          <a:xfrm>
            <a:off x="13167361" y="9566910"/>
            <a:ext cx="4206240" cy="276999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B6F15528-21DE-4FAA-801E-634DDDAF4B2B}" type="slidenum">
              <a:rPr lang="ru-RU" smtClean="0">
                <a:latin typeface="Trebuchet MS" panose="020B0603020202020204" pitchFamily="34" charset="0"/>
              </a:rPr>
              <a:pPr algn="r"/>
              <a:t>30</a:t>
            </a:fld>
            <a:endParaRPr lang="ru-RU">
              <a:latin typeface="Trebuchet MS" panose="020B0603020202020204" pitchFamily="34" charset="0"/>
            </a:endParaRPr>
          </a:p>
        </p:txBody>
      </p:sp>
      <p:pic>
        <p:nvPicPr>
          <p:cNvPr id="16386" name="Picture 2" descr="https://habrastorage.org/r/w1560/webt/ke/z7/rf/kez7rfirlx201q2etgdgqu76wxg.png">
            <a:extLst>
              <a:ext uri="{FF2B5EF4-FFF2-40B4-BE49-F238E27FC236}">
                <a16:creationId xmlns:a16="http://schemas.microsoft.com/office/drawing/2014/main" id="{C5114C17-7348-404F-9B93-A3314C7645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0" y="4255641"/>
            <a:ext cx="14859000" cy="2647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bject 15">
            <a:extLst>
              <a:ext uri="{FF2B5EF4-FFF2-40B4-BE49-F238E27FC236}">
                <a16:creationId xmlns:a16="http://schemas.microsoft.com/office/drawing/2014/main" id="{F0359F25-82C9-4DDA-9873-6AED983A8BB5}"/>
              </a:ext>
            </a:extLst>
          </p:cNvPr>
          <p:cNvSpPr txBox="1"/>
          <p:nvPr/>
        </p:nvSpPr>
        <p:spPr>
          <a:xfrm>
            <a:off x="1238865" y="468050"/>
            <a:ext cx="3644265" cy="532197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10"/>
              </a:spcBef>
            </a:pPr>
            <a: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  <a:t>Университет Иннополис</a:t>
            </a:r>
            <a:b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</a:br>
            <a: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  <a:t>Управление на основе данных</a:t>
            </a:r>
            <a:endParaRPr sz="1600" dirty="0"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954822879"/>
      </p:ext>
    </p:extLst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>
            <a:extLst>
              <a:ext uri="{FF2B5EF4-FFF2-40B4-BE49-F238E27FC236}">
                <a16:creationId xmlns:a16="http://schemas.microsoft.com/office/drawing/2014/main" id="{86AD76AE-9E3F-D944-822B-85D4BE04A0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18039" y="7917910"/>
            <a:ext cx="369397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82880" tIns="91440" rIns="182880" bIns="9144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3600" dirty="0"/>
          </a:p>
        </p:txBody>
      </p:sp>
      <p:sp>
        <p:nvSpPr>
          <p:cNvPr id="14" name="object 12">
            <a:extLst>
              <a:ext uri="{FF2B5EF4-FFF2-40B4-BE49-F238E27FC236}">
                <a16:creationId xmlns:a16="http://schemas.microsoft.com/office/drawing/2014/main" id="{53E7090F-A15F-496F-B919-DAB2EA450BB8}"/>
              </a:ext>
            </a:extLst>
          </p:cNvPr>
          <p:cNvSpPr txBox="1">
            <a:spLocks/>
          </p:cNvSpPr>
          <p:nvPr/>
        </p:nvSpPr>
        <p:spPr>
          <a:xfrm>
            <a:off x="1180734" y="1504949"/>
            <a:ext cx="16650066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5600" b="1" i="0">
                <a:solidFill>
                  <a:srgbClr val="171616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n-US" kern="0" spc="835" dirty="0"/>
              <a:t>STP </a:t>
            </a:r>
            <a:r>
              <a:rPr lang="ru-RU" kern="0" spc="835" dirty="0"/>
              <a:t>пример</a:t>
            </a:r>
            <a:endParaRPr lang="en-US" kern="0" spc="835" dirty="0"/>
          </a:p>
        </p:txBody>
      </p:sp>
      <p:sp>
        <p:nvSpPr>
          <p:cNvPr id="15" name="Номер слайда 18">
            <a:extLst>
              <a:ext uri="{FF2B5EF4-FFF2-40B4-BE49-F238E27FC236}">
                <a16:creationId xmlns:a16="http://schemas.microsoft.com/office/drawing/2014/main" id="{75DC7573-8677-4088-9D90-3DA864A41857}"/>
              </a:ext>
            </a:extLst>
          </p:cNvPr>
          <p:cNvSpPr txBox="1">
            <a:spLocks/>
          </p:cNvSpPr>
          <p:nvPr/>
        </p:nvSpPr>
        <p:spPr>
          <a:xfrm>
            <a:off x="13167361" y="9566910"/>
            <a:ext cx="4206240" cy="276999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B6F15528-21DE-4FAA-801E-634DDDAF4B2B}" type="slidenum">
              <a:rPr lang="ru-RU" smtClean="0">
                <a:latin typeface="Trebuchet MS" panose="020B0603020202020204" pitchFamily="34" charset="0"/>
              </a:rPr>
              <a:pPr algn="r"/>
              <a:t>31</a:t>
            </a:fld>
            <a:endParaRPr lang="ru-RU">
              <a:latin typeface="Trebuchet MS" panose="020B0603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8D3692A-99BA-458F-B428-37E0C1C6FA7C}"/>
              </a:ext>
            </a:extLst>
          </p:cNvPr>
          <p:cNvSpPr/>
          <p:nvPr/>
        </p:nvSpPr>
        <p:spPr>
          <a:xfrm>
            <a:off x="1238865" y="3771900"/>
            <a:ext cx="600013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rgbClr val="000000"/>
                </a:solidFill>
                <a:latin typeface="Montserrat"/>
              </a:rPr>
              <a:t>Молодые супружеские пары</a:t>
            </a:r>
            <a:r>
              <a:rPr lang="ru-RU" dirty="0">
                <a:solidFill>
                  <a:srgbClr val="000000"/>
                </a:solidFill>
                <a:latin typeface="Montserrat"/>
              </a:rPr>
              <a:t> — предпочитают отдых «под ключ», по приемлемой цене, в экзотическом месте</a:t>
            </a:r>
          </a:p>
          <a:p>
            <a:r>
              <a:rPr lang="ru-RU" i="1" dirty="0">
                <a:solidFill>
                  <a:srgbClr val="000000"/>
                </a:solidFill>
                <a:latin typeface="Montserrat"/>
              </a:rPr>
              <a:t>Семейные пары</a:t>
            </a:r>
            <a:r>
              <a:rPr lang="ru-RU" dirty="0">
                <a:solidFill>
                  <a:srgbClr val="000000"/>
                </a:solidFill>
                <a:latin typeface="Montserrat"/>
              </a:rPr>
              <a:t> — интересуются безопасными турами, где будет весело взрослым и детям</a:t>
            </a:r>
          </a:p>
          <a:p>
            <a:r>
              <a:rPr lang="ru-RU" i="1" dirty="0">
                <a:solidFill>
                  <a:srgbClr val="000000"/>
                </a:solidFill>
                <a:latin typeface="Montserrat"/>
              </a:rPr>
              <a:t>Люди от 45 до 64 лет</a:t>
            </a:r>
            <a:r>
              <a:rPr lang="ru-RU" dirty="0">
                <a:solidFill>
                  <a:srgbClr val="000000"/>
                </a:solidFill>
                <a:latin typeface="Montserrat"/>
              </a:rPr>
              <a:t> — выбирают спокойные туры с экскурсиями в популярных странах и городах</a:t>
            </a:r>
            <a:endParaRPr lang="ru-RU" b="0" i="0" dirty="0">
              <a:solidFill>
                <a:srgbClr val="000000"/>
              </a:solidFill>
              <a:effectLst/>
              <a:latin typeface="Montserra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9A28A09-244B-4DA1-A24E-C983F330379A}"/>
              </a:ext>
            </a:extLst>
          </p:cNvPr>
          <p:cNvSpPr txBox="1"/>
          <p:nvPr/>
        </p:nvSpPr>
        <p:spPr>
          <a:xfrm>
            <a:off x="2590800" y="2990613"/>
            <a:ext cx="25044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chemeClr val="tx2"/>
                </a:solidFill>
              </a:rPr>
              <a:t>Сегментация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D4CDEBF-DBF9-41F9-9A9A-44D65A46913D}"/>
              </a:ext>
            </a:extLst>
          </p:cNvPr>
          <p:cNvSpPr/>
          <p:nvPr/>
        </p:nvSpPr>
        <p:spPr>
          <a:xfrm>
            <a:off x="9144000" y="3633400"/>
            <a:ext cx="9144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i="1" dirty="0">
                <a:solidFill>
                  <a:srgbClr val="000000"/>
                </a:solidFill>
                <a:latin typeface="Montserrat"/>
              </a:rPr>
              <a:t>Молодые супружеские пары</a:t>
            </a:r>
            <a:r>
              <a:rPr lang="ru-RU" sz="2400" b="1" dirty="0">
                <a:solidFill>
                  <a:srgbClr val="000000"/>
                </a:solidFill>
                <a:latin typeface="Montserrat"/>
              </a:rPr>
              <a:t> — 7 300 000 руб.</a:t>
            </a:r>
          </a:p>
          <a:p>
            <a:r>
              <a:rPr lang="ru-RU" i="1" dirty="0">
                <a:solidFill>
                  <a:srgbClr val="000000"/>
                </a:solidFill>
                <a:latin typeface="Montserrat"/>
              </a:rPr>
              <a:t>Семейные пары</a:t>
            </a:r>
            <a:r>
              <a:rPr lang="ru-RU" dirty="0">
                <a:solidFill>
                  <a:srgbClr val="000000"/>
                </a:solidFill>
                <a:latin typeface="Montserrat"/>
              </a:rPr>
              <a:t> — 4 260 000 руб.</a:t>
            </a:r>
          </a:p>
          <a:p>
            <a:r>
              <a:rPr lang="ru-RU" i="1" dirty="0">
                <a:solidFill>
                  <a:srgbClr val="000000"/>
                </a:solidFill>
                <a:latin typeface="Montserrat"/>
              </a:rPr>
              <a:t>Люди от 45 до 64 лет </a:t>
            </a:r>
            <a:r>
              <a:rPr lang="ru-RU" dirty="0">
                <a:solidFill>
                  <a:srgbClr val="000000"/>
                </a:solidFill>
                <a:latin typeface="Montserrat"/>
              </a:rPr>
              <a:t>— 2 800 000 руб.</a:t>
            </a:r>
            <a:endParaRPr lang="ru-RU" b="0" i="0" dirty="0">
              <a:solidFill>
                <a:srgbClr val="000000"/>
              </a:solidFill>
              <a:effectLst/>
              <a:latin typeface="Montserra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57DBF0E-63FE-47BB-808D-269E7A7CE145}"/>
              </a:ext>
            </a:extLst>
          </p:cNvPr>
          <p:cNvSpPr txBox="1"/>
          <p:nvPr/>
        </p:nvSpPr>
        <p:spPr>
          <a:xfrm>
            <a:off x="10896600" y="2990613"/>
            <a:ext cx="189122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chemeClr val="tx2"/>
                </a:solidFill>
              </a:rPr>
              <a:t>Таргетинг</a:t>
            </a:r>
          </a:p>
        </p:txBody>
      </p:sp>
      <p:pic>
        <p:nvPicPr>
          <p:cNvPr id="13314" name="Picture 2" descr="Основы &lt;nobr&gt;бизнес-стратегии&lt;/nobr&gt;: сегментация, таргетинг, позиционирование">
            <a:extLst>
              <a:ext uri="{FF2B5EF4-FFF2-40B4-BE49-F238E27FC236}">
                <a16:creationId xmlns:a16="http://schemas.microsoft.com/office/drawing/2014/main" id="{69F5EC7A-B63B-4B5A-A871-F6791BE189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2905" y="5221134"/>
            <a:ext cx="10522609" cy="3737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object 15">
            <a:extLst>
              <a:ext uri="{FF2B5EF4-FFF2-40B4-BE49-F238E27FC236}">
                <a16:creationId xmlns:a16="http://schemas.microsoft.com/office/drawing/2014/main" id="{DA946190-E015-4C63-8CD7-5FCE0A3B0FA7}"/>
              </a:ext>
            </a:extLst>
          </p:cNvPr>
          <p:cNvSpPr txBox="1"/>
          <p:nvPr/>
        </p:nvSpPr>
        <p:spPr>
          <a:xfrm>
            <a:off x="1238865" y="468050"/>
            <a:ext cx="3644265" cy="532197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10"/>
              </a:spcBef>
            </a:pPr>
            <a: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  <a:t>Университет Иннополис</a:t>
            </a:r>
            <a:b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</a:br>
            <a: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  <a:t>Управление на основе данных</a:t>
            </a:r>
            <a:endParaRPr sz="1600" dirty="0"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68398883"/>
      </p:ext>
    </p:extLst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12">
            <a:extLst>
              <a:ext uri="{FF2B5EF4-FFF2-40B4-BE49-F238E27FC236}">
                <a16:creationId xmlns:a16="http://schemas.microsoft.com/office/drawing/2014/main" id="{53E7090F-A15F-496F-B919-DAB2EA450BB8}"/>
              </a:ext>
            </a:extLst>
          </p:cNvPr>
          <p:cNvSpPr txBox="1">
            <a:spLocks/>
          </p:cNvSpPr>
          <p:nvPr/>
        </p:nvSpPr>
        <p:spPr>
          <a:xfrm>
            <a:off x="1180734" y="1504949"/>
            <a:ext cx="16650066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5600" b="1" i="0">
                <a:solidFill>
                  <a:srgbClr val="171616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n-US" kern="0" spc="835" dirty="0"/>
              <a:t>STP </a:t>
            </a:r>
            <a:r>
              <a:rPr lang="ru-RU" kern="0" spc="835" dirty="0"/>
              <a:t>пример - позиционирование</a:t>
            </a:r>
            <a:endParaRPr lang="en-US" kern="0" spc="835" dirty="0"/>
          </a:p>
        </p:txBody>
      </p:sp>
      <p:sp>
        <p:nvSpPr>
          <p:cNvPr id="15" name="Номер слайда 18">
            <a:extLst>
              <a:ext uri="{FF2B5EF4-FFF2-40B4-BE49-F238E27FC236}">
                <a16:creationId xmlns:a16="http://schemas.microsoft.com/office/drawing/2014/main" id="{75DC7573-8677-4088-9D90-3DA864A41857}"/>
              </a:ext>
            </a:extLst>
          </p:cNvPr>
          <p:cNvSpPr txBox="1">
            <a:spLocks/>
          </p:cNvSpPr>
          <p:nvPr/>
        </p:nvSpPr>
        <p:spPr>
          <a:xfrm>
            <a:off x="13167361" y="9566910"/>
            <a:ext cx="4206240" cy="276999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B6F15528-21DE-4FAA-801E-634DDDAF4B2B}" type="slidenum">
              <a:rPr lang="ru-RU" smtClean="0">
                <a:latin typeface="Trebuchet MS" panose="020B0603020202020204" pitchFamily="34" charset="0"/>
              </a:rPr>
              <a:pPr algn="r"/>
              <a:t>32</a:t>
            </a:fld>
            <a:endParaRPr lang="ru-RU">
              <a:latin typeface="Trebuchet MS" panose="020B0603020202020204" pitchFamily="34" charset="0"/>
            </a:endParaRPr>
          </a:p>
        </p:txBody>
      </p:sp>
      <p:pic>
        <p:nvPicPr>
          <p:cNvPr id="14338" name="Picture 2" descr="Основы &lt;nobr&gt;бизнес-стратегии&lt;/nobr&gt;: сегментация, таргетинг, позиционирование">
            <a:extLst>
              <a:ext uri="{FF2B5EF4-FFF2-40B4-BE49-F238E27FC236}">
                <a16:creationId xmlns:a16="http://schemas.microsoft.com/office/drawing/2014/main" id="{3E928BE6-D45A-4234-9B1B-480EF8E697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7767" y="3333723"/>
            <a:ext cx="6096000" cy="5279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object 15">
            <a:extLst>
              <a:ext uri="{FF2B5EF4-FFF2-40B4-BE49-F238E27FC236}">
                <a16:creationId xmlns:a16="http://schemas.microsoft.com/office/drawing/2014/main" id="{AD4B66C0-7123-4837-8329-0BC45E94ED67}"/>
              </a:ext>
            </a:extLst>
          </p:cNvPr>
          <p:cNvSpPr txBox="1"/>
          <p:nvPr/>
        </p:nvSpPr>
        <p:spPr>
          <a:xfrm>
            <a:off x="1238865" y="468050"/>
            <a:ext cx="3644265" cy="532197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10"/>
              </a:spcBef>
            </a:pPr>
            <a: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  <a:t>Университет Иннополис</a:t>
            </a:r>
            <a:b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</a:br>
            <a: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  <a:t>Управление на основе данных</a:t>
            </a:r>
            <a:endParaRPr sz="1600" dirty="0"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493767867"/>
      </p:ext>
    </p:extLst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12">
            <a:extLst>
              <a:ext uri="{FF2B5EF4-FFF2-40B4-BE49-F238E27FC236}">
                <a16:creationId xmlns:a16="http://schemas.microsoft.com/office/drawing/2014/main" id="{53E7090F-A15F-496F-B919-DAB2EA450BB8}"/>
              </a:ext>
            </a:extLst>
          </p:cNvPr>
          <p:cNvSpPr txBox="1">
            <a:spLocks/>
          </p:cNvSpPr>
          <p:nvPr/>
        </p:nvSpPr>
        <p:spPr>
          <a:xfrm>
            <a:off x="1180734" y="1504949"/>
            <a:ext cx="16650066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5600" b="1" i="0">
                <a:solidFill>
                  <a:srgbClr val="171616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n-US" kern="0" spc="835" dirty="0"/>
              <a:t>STP </a:t>
            </a:r>
            <a:r>
              <a:rPr lang="ru-RU" kern="0" spc="835" dirty="0"/>
              <a:t>пример - позиционирование</a:t>
            </a:r>
            <a:endParaRPr lang="en-US" kern="0" spc="835" dirty="0"/>
          </a:p>
        </p:txBody>
      </p:sp>
      <p:sp>
        <p:nvSpPr>
          <p:cNvPr id="15" name="Номер слайда 18">
            <a:extLst>
              <a:ext uri="{FF2B5EF4-FFF2-40B4-BE49-F238E27FC236}">
                <a16:creationId xmlns:a16="http://schemas.microsoft.com/office/drawing/2014/main" id="{75DC7573-8677-4088-9D90-3DA864A41857}"/>
              </a:ext>
            </a:extLst>
          </p:cNvPr>
          <p:cNvSpPr txBox="1">
            <a:spLocks/>
          </p:cNvSpPr>
          <p:nvPr/>
        </p:nvSpPr>
        <p:spPr>
          <a:xfrm>
            <a:off x="13167361" y="9566910"/>
            <a:ext cx="4206240" cy="276999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B6F15528-21DE-4FAA-801E-634DDDAF4B2B}" type="slidenum">
              <a:rPr lang="ru-RU" smtClean="0">
                <a:latin typeface="Trebuchet MS" panose="020B0603020202020204" pitchFamily="34" charset="0"/>
              </a:rPr>
              <a:pPr algn="r"/>
              <a:t>33</a:t>
            </a:fld>
            <a:endParaRPr lang="ru-RU">
              <a:latin typeface="Trebuchet MS" panose="020B0603020202020204" pitchFamily="34" charset="0"/>
            </a:endParaRPr>
          </a:p>
        </p:txBody>
      </p:sp>
      <p:pic>
        <p:nvPicPr>
          <p:cNvPr id="15362" name="Picture 2" descr="https://habrastorage.org/r/w1560/webt/1q/lb/u4/1qlbu4vsdyf-2xihhhh1b3httie.png">
            <a:extLst>
              <a:ext uri="{FF2B5EF4-FFF2-40B4-BE49-F238E27FC236}">
                <a16:creationId xmlns:a16="http://schemas.microsoft.com/office/drawing/2014/main" id="{A30B54B8-9889-42E7-AB20-58875D748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8587" y="2878090"/>
            <a:ext cx="10410825" cy="6688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bject 15">
            <a:extLst>
              <a:ext uri="{FF2B5EF4-FFF2-40B4-BE49-F238E27FC236}">
                <a16:creationId xmlns:a16="http://schemas.microsoft.com/office/drawing/2014/main" id="{ED653F85-BF68-4BBF-B0D3-C2E9DD193D42}"/>
              </a:ext>
            </a:extLst>
          </p:cNvPr>
          <p:cNvSpPr txBox="1"/>
          <p:nvPr/>
        </p:nvSpPr>
        <p:spPr>
          <a:xfrm>
            <a:off x="1238865" y="468050"/>
            <a:ext cx="3644265" cy="532197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10"/>
              </a:spcBef>
            </a:pPr>
            <a: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  <a:t>Университет Иннополис</a:t>
            </a:r>
            <a:b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</a:br>
            <a: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  <a:t>Управление на основе данных</a:t>
            </a:r>
            <a:endParaRPr sz="1600" dirty="0"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926324199"/>
      </p:ext>
    </p:extLst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1180734" y="1504949"/>
            <a:ext cx="16192867" cy="173637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pc="835" dirty="0"/>
              <a:t>Зачем бизнес-аналитика маркетингу?</a:t>
            </a:r>
            <a:endParaRPr lang="en-US" spc="835" dirty="0"/>
          </a:p>
        </p:txBody>
      </p:sp>
      <p:sp>
        <p:nvSpPr>
          <p:cNvPr id="20" name="Номер слайда 19">
            <a:extLst>
              <a:ext uri="{FF2B5EF4-FFF2-40B4-BE49-F238E27FC236}">
                <a16:creationId xmlns:a16="http://schemas.microsoft.com/office/drawing/2014/main" id="{646912D0-62DE-43A1-A5AB-FB9039499B9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276999"/>
          </a:xfrm>
        </p:spPr>
        <p:txBody>
          <a:bodyPr/>
          <a:lstStyle/>
          <a:p>
            <a:fld id="{B6F15528-21DE-4FAA-801E-634DDDAF4B2B}" type="slidenum">
              <a:rPr lang="ru-RU" smtClean="0">
                <a:solidFill>
                  <a:schemeClr val="tx1"/>
                </a:solidFill>
                <a:latin typeface="Trebuchet MS" panose="020B0603020202020204" pitchFamily="34" charset="0"/>
              </a:rPr>
              <a:t>34</a:t>
            </a:fld>
            <a:endParaRPr lang="ru-RU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226ED03-C01F-493F-B27F-3A61719177F5}"/>
              </a:ext>
            </a:extLst>
          </p:cNvPr>
          <p:cNvSpPr/>
          <p:nvPr/>
        </p:nvSpPr>
        <p:spPr>
          <a:xfrm>
            <a:off x="1359801" y="3771900"/>
            <a:ext cx="15568398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600" dirty="0" err="1">
                <a:solidFill>
                  <a:srgbClr val="333333"/>
                </a:solidFill>
                <a:latin typeface="Open Sans"/>
              </a:rPr>
              <a:t>Data</a:t>
            </a:r>
            <a:r>
              <a:rPr lang="ru-RU" sz="3600" dirty="0">
                <a:solidFill>
                  <a:srgbClr val="333333"/>
                </a:solidFill>
                <a:latin typeface="Open Sans"/>
              </a:rPr>
              <a:t> </a:t>
            </a:r>
            <a:r>
              <a:rPr lang="ru-RU" sz="3600" dirty="0" err="1">
                <a:solidFill>
                  <a:srgbClr val="333333"/>
                </a:solidFill>
                <a:latin typeface="Open Sans"/>
              </a:rPr>
              <a:t>Driven</a:t>
            </a:r>
            <a:r>
              <a:rPr lang="ru-RU" sz="3600" dirty="0">
                <a:solidFill>
                  <a:srgbClr val="333333"/>
                </a:solidFill>
                <a:latin typeface="Open Sans"/>
              </a:rPr>
              <a:t> </a:t>
            </a:r>
            <a:r>
              <a:rPr lang="ru-RU" sz="3600" dirty="0" err="1">
                <a:solidFill>
                  <a:srgbClr val="333333"/>
                </a:solidFill>
                <a:latin typeface="Open Sans"/>
              </a:rPr>
              <a:t>Company</a:t>
            </a:r>
            <a:r>
              <a:rPr lang="ru-RU" sz="3600" dirty="0">
                <a:solidFill>
                  <a:srgbClr val="333333"/>
                </a:solidFill>
                <a:latin typeface="Open Sans"/>
              </a:rPr>
              <a:t> – концепция, которая навсегда с нами</a:t>
            </a:r>
            <a:br>
              <a:rPr lang="ru-RU" sz="3600" dirty="0">
                <a:solidFill>
                  <a:srgbClr val="333333"/>
                </a:solidFill>
                <a:latin typeface="Open Sans"/>
              </a:rPr>
            </a:br>
            <a:r>
              <a:rPr lang="ru-RU" sz="3600" dirty="0">
                <a:solidFill>
                  <a:srgbClr val="333333"/>
                </a:solidFill>
                <a:latin typeface="Open Sans"/>
              </a:rPr>
              <a:t>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600" dirty="0">
                <a:solidFill>
                  <a:srgbClr val="333333"/>
                </a:solidFill>
                <a:latin typeface="Open Sans"/>
              </a:rPr>
              <a:t>Новый мир –новые возможности и новые барьеры (понять!)</a:t>
            </a:r>
          </a:p>
          <a:p>
            <a:endParaRPr lang="ru-RU" sz="3600" dirty="0">
              <a:solidFill>
                <a:srgbClr val="333333"/>
              </a:solidFill>
              <a:latin typeface="Open Sans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600" dirty="0">
                <a:solidFill>
                  <a:srgbClr val="333333"/>
                </a:solidFill>
                <a:latin typeface="Open Sans"/>
              </a:rPr>
              <a:t>Бизнес-модель и её обеспечение (не завтра, а сейчас!)</a:t>
            </a:r>
          </a:p>
          <a:p>
            <a:endParaRPr lang="ru-RU" sz="3600" dirty="0">
              <a:solidFill>
                <a:srgbClr val="333333"/>
              </a:solidFill>
              <a:latin typeface="Open Sans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600" dirty="0">
                <a:solidFill>
                  <a:srgbClr val="333333"/>
                </a:solidFill>
                <a:latin typeface="Open Sans"/>
              </a:rPr>
              <a:t>Понимание данных –владение «цифровыми компетенциями» </a:t>
            </a:r>
          </a:p>
          <a:p>
            <a:endParaRPr lang="ru-RU" sz="3600" dirty="0">
              <a:solidFill>
                <a:srgbClr val="333333"/>
              </a:solidFill>
              <a:latin typeface="Open Sans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600" dirty="0">
                <a:solidFill>
                  <a:srgbClr val="333333"/>
                </a:solidFill>
                <a:latin typeface="Open Sans"/>
              </a:rPr>
              <a:t>Оценка бизнес-эффектов</a:t>
            </a:r>
          </a:p>
        </p:txBody>
      </p:sp>
    </p:spTree>
    <p:extLst>
      <p:ext uri="{BB962C8B-B14F-4D97-AF65-F5344CB8AC3E}">
        <p14:creationId xmlns:p14="http://schemas.microsoft.com/office/powerpoint/2010/main" val="51116405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1180734" y="1504949"/>
            <a:ext cx="16192867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pc="835" dirty="0"/>
              <a:t>Иерархия </a:t>
            </a:r>
            <a:r>
              <a:rPr lang="ru-RU" spc="835"/>
              <a:t>видов аналитики</a:t>
            </a:r>
            <a:endParaRPr lang="en-US" spc="835" dirty="0"/>
          </a:p>
        </p:txBody>
      </p:sp>
      <p:sp>
        <p:nvSpPr>
          <p:cNvPr id="20" name="Номер слайда 19">
            <a:extLst>
              <a:ext uri="{FF2B5EF4-FFF2-40B4-BE49-F238E27FC236}">
                <a16:creationId xmlns:a16="http://schemas.microsoft.com/office/drawing/2014/main" id="{646912D0-62DE-43A1-A5AB-FB9039499B9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276999"/>
          </a:xfrm>
        </p:spPr>
        <p:txBody>
          <a:bodyPr/>
          <a:lstStyle/>
          <a:p>
            <a:fld id="{B6F15528-21DE-4FAA-801E-634DDDAF4B2B}" type="slidenum">
              <a:rPr lang="ru-RU" smtClean="0">
                <a:solidFill>
                  <a:schemeClr val="tx1"/>
                </a:solidFill>
                <a:latin typeface="Trebuchet MS" panose="020B0603020202020204" pitchFamily="34" charset="0"/>
              </a:rPr>
              <a:t>35</a:t>
            </a:fld>
            <a:endParaRPr lang="ru-RU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D3D8CC2-0397-4FC0-BB95-2478D5E1B4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618889"/>
            <a:ext cx="9296400" cy="7172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33906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140176" y="1028700"/>
            <a:ext cx="952499" cy="952499"/>
          </a:xfrm>
          <a:prstGeom prst="rect">
            <a:avLst/>
          </a:prstGeom>
        </p:spPr>
      </p:pic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1180734" y="1504949"/>
            <a:ext cx="15751327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pc="835" dirty="0"/>
              <a:t>IBM Watson prediction tool</a:t>
            </a:r>
            <a:endParaRPr spc="710" dirty="0"/>
          </a:p>
        </p:txBody>
      </p:sp>
      <p:sp>
        <p:nvSpPr>
          <p:cNvPr id="20" name="Номер слайда 19">
            <a:extLst>
              <a:ext uri="{FF2B5EF4-FFF2-40B4-BE49-F238E27FC236}">
                <a16:creationId xmlns:a16="http://schemas.microsoft.com/office/drawing/2014/main" id="{646912D0-62DE-43A1-A5AB-FB9039499B9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276999"/>
          </a:xfrm>
        </p:spPr>
        <p:txBody>
          <a:bodyPr/>
          <a:lstStyle/>
          <a:p>
            <a:fld id="{B6F15528-21DE-4FAA-801E-634DDDAF4B2B}" type="slidenum">
              <a:rPr lang="ru-RU" smtClean="0">
                <a:solidFill>
                  <a:schemeClr val="tx1"/>
                </a:solidFill>
                <a:latin typeface="Trebuchet MS" panose="020B0603020202020204" pitchFamily="34" charset="0"/>
              </a:rPr>
              <a:t>36</a:t>
            </a:fld>
            <a:endParaRPr lang="ru-RU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pic>
        <p:nvPicPr>
          <p:cNvPr id="21" name="object 6">
            <a:extLst>
              <a:ext uri="{FF2B5EF4-FFF2-40B4-BE49-F238E27FC236}">
                <a16:creationId xmlns:a16="http://schemas.microsoft.com/office/drawing/2014/main" id="{C98A63A9-D21B-4109-B5D2-C28C205584C5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24286" y="424288"/>
            <a:ext cx="604413" cy="604410"/>
          </a:xfrm>
          <a:prstGeom prst="rect">
            <a:avLst/>
          </a:prstGeom>
        </p:spPr>
      </p:pic>
      <p:pic>
        <p:nvPicPr>
          <p:cNvPr id="10242" name="Picture 2" descr="http://businessoverbroadway.com/wp-content/uploads/2018/07/Watson_Manual_Model.png">
            <a:extLst>
              <a:ext uri="{FF2B5EF4-FFF2-40B4-BE49-F238E27FC236}">
                <a16:creationId xmlns:a16="http://schemas.microsoft.com/office/drawing/2014/main" id="{BDB24293-9542-4057-A23A-A1F05FBE9D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6047" y="2751694"/>
            <a:ext cx="13220700" cy="6815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980216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140176" y="1028700"/>
            <a:ext cx="952499" cy="952499"/>
          </a:xfrm>
          <a:prstGeom prst="rect">
            <a:avLst/>
          </a:prstGeom>
        </p:spPr>
      </p:pic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1180734" y="1504949"/>
            <a:ext cx="15751327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pc="835" dirty="0"/>
              <a:t>IBM Watson prediction tool</a:t>
            </a:r>
            <a:endParaRPr spc="710" dirty="0"/>
          </a:p>
        </p:txBody>
      </p:sp>
      <p:sp>
        <p:nvSpPr>
          <p:cNvPr id="20" name="Номер слайда 19">
            <a:extLst>
              <a:ext uri="{FF2B5EF4-FFF2-40B4-BE49-F238E27FC236}">
                <a16:creationId xmlns:a16="http://schemas.microsoft.com/office/drawing/2014/main" id="{646912D0-62DE-43A1-A5AB-FB9039499B9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276999"/>
          </a:xfrm>
        </p:spPr>
        <p:txBody>
          <a:bodyPr/>
          <a:lstStyle/>
          <a:p>
            <a:fld id="{B6F15528-21DE-4FAA-801E-634DDDAF4B2B}" type="slidenum">
              <a:rPr lang="ru-RU" smtClean="0">
                <a:solidFill>
                  <a:schemeClr val="tx1"/>
                </a:solidFill>
                <a:latin typeface="Trebuchet MS" panose="020B0603020202020204" pitchFamily="34" charset="0"/>
              </a:rPr>
              <a:t>37</a:t>
            </a:fld>
            <a:endParaRPr lang="ru-RU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pic>
        <p:nvPicPr>
          <p:cNvPr id="21" name="object 6">
            <a:extLst>
              <a:ext uri="{FF2B5EF4-FFF2-40B4-BE49-F238E27FC236}">
                <a16:creationId xmlns:a16="http://schemas.microsoft.com/office/drawing/2014/main" id="{C98A63A9-D21B-4109-B5D2-C28C205584C5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24286" y="424288"/>
            <a:ext cx="604413" cy="604410"/>
          </a:xfrm>
          <a:prstGeom prst="rect">
            <a:avLst/>
          </a:prstGeom>
        </p:spPr>
      </p:pic>
      <p:pic>
        <p:nvPicPr>
          <p:cNvPr id="12290" name="Picture 2" descr="http://businessoverbroadway.com/wp-content/uploads/2018/07/Watson_Manual_Model_3.png">
            <a:extLst>
              <a:ext uri="{FF2B5EF4-FFF2-40B4-BE49-F238E27FC236}">
                <a16:creationId xmlns:a16="http://schemas.microsoft.com/office/drawing/2014/main" id="{9497B80E-9F0F-4B2E-B42F-511122CFE2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253" y="2792854"/>
            <a:ext cx="13484287" cy="710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510645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140176" y="1028700"/>
            <a:ext cx="952499" cy="952499"/>
          </a:xfrm>
          <a:prstGeom prst="rect">
            <a:avLst/>
          </a:prstGeom>
        </p:spPr>
      </p:pic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1180734" y="1504949"/>
            <a:ext cx="15751327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pc="835" dirty="0"/>
              <a:t>IBM Watson prediction tool</a:t>
            </a:r>
            <a:endParaRPr spc="710" dirty="0"/>
          </a:p>
        </p:txBody>
      </p:sp>
      <p:sp>
        <p:nvSpPr>
          <p:cNvPr id="20" name="Номер слайда 19">
            <a:extLst>
              <a:ext uri="{FF2B5EF4-FFF2-40B4-BE49-F238E27FC236}">
                <a16:creationId xmlns:a16="http://schemas.microsoft.com/office/drawing/2014/main" id="{646912D0-62DE-43A1-A5AB-FB9039499B9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276999"/>
          </a:xfrm>
        </p:spPr>
        <p:txBody>
          <a:bodyPr/>
          <a:lstStyle/>
          <a:p>
            <a:fld id="{B6F15528-21DE-4FAA-801E-634DDDAF4B2B}" type="slidenum">
              <a:rPr lang="ru-RU" smtClean="0">
                <a:solidFill>
                  <a:schemeClr val="tx1"/>
                </a:solidFill>
                <a:latin typeface="Trebuchet MS" panose="020B0603020202020204" pitchFamily="34" charset="0"/>
              </a:rPr>
              <a:t>38</a:t>
            </a:fld>
            <a:endParaRPr lang="ru-RU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pic>
        <p:nvPicPr>
          <p:cNvPr id="21" name="object 6">
            <a:extLst>
              <a:ext uri="{FF2B5EF4-FFF2-40B4-BE49-F238E27FC236}">
                <a16:creationId xmlns:a16="http://schemas.microsoft.com/office/drawing/2014/main" id="{C98A63A9-D21B-4109-B5D2-C28C205584C5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24286" y="424288"/>
            <a:ext cx="604413" cy="604410"/>
          </a:xfrm>
          <a:prstGeom prst="rect">
            <a:avLst/>
          </a:prstGeom>
        </p:spPr>
      </p:pic>
      <p:pic>
        <p:nvPicPr>
          <p:cNvPr id="9218" name="Picture 2" descr="IBM Watson Analytics preps the data so you don't have to - Reseller News">
            <a:extLst>
              <a:ext uri="{FF2B5EF4-FFF2-40B4-BE49-F238E27FC236}">
                <a16:creationId xmlns:a16="http://schemas.microsoft.com/office/drawing/2014/main" id="{AAFA25C4-46F0-4CA5-8FD5-84B87B3483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7957" y="3390900"/>
            <a:ext cx="10252085" cy="5761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224421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Номер слайда 18">
            <a:extLst>
              <a:ext uri="{FF2B5EF4-FFF2-40B4-BE49-F238E27FC236}">
                <a16:creationId xmlns:a16="http://schemas.microsoft.com/office/drawing/2014/main" id="{28E35B36-CDFE-4E4D-862F-9A650CA72B0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276999"/>
          </a:xfrm>
        </p:spPr>
        <p:txBody>
          <a:bodyPr/>
          <a:lstStyle/>
          <a:p>
            <a:fld id="{B6F15528-21DE-4FAA-801E-634DDDAF4B2B}" type="slidenum">
              <a:rPr lang="ru-RU" smtClean="0">
                <a:solidFill>
                  <a:schemeClr val="tx1"/>
                </a:solidFill>
                <a:latin typeface="Trebuchet MS" panose="020B0603020202020204" pitchFamily="34" charset="0"/>
              </a:rPr>
              <a:t>39</a:t>
            </a:fld>
            <a:endParaRPr lang="ru-RU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204C0819-CF5A-47A3-B5D1-A8C3117A0B44}"/>
              </a:ext>
            </a:extLst>
          </p:cNvPr>
          <p:cNvSpPr txBox="1">
            <a:spLocks/>
          </p:cNvSpPr>
          <p:nvPr/>
        </p:nvSpPr>
        <p:spPr>
          <a:xfrm>
            <a:off x="1180734" y="1504949"/>
            <a:ext cx="16726266" cy="173637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5600" b="1" i="0">
                <a:solidFill>
                  <a:srgbClr val="171616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kern="0" spc="835" dirty="0"/>
              <a:t>Зачем нужна маркетинговая аналитика</a:t>
            </a:r>
            <a:endParaRPr lang="en-US" kern="0" spc="835" dirty="0"/>
          </a:p>
        </p:txBody>
      </p:sp>
      <p:pic>
        <p:nvPicPr>
          <p:cNvPr id="8" name="object 14">
            <a:extLst>
              <a:ext uri="{FF2B5EF4-FFF2-40B4-BE49-F238E27FC236}">
                <a16:creationId xmlns:a16="http://schemas.microsoft.com/office/drawing/2014/main" id="{1753E733-A934-4D3C-87A0-2645333FE3CD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54105" y="3964446"/>
            <a:ext cx="685799" cy="685799"/>
          </a:xfrm>
          <a:prstGeom prst="rect">
            <a:avLst/>
          </a:prstGeom>
        </p:spPr>
      </p:pic>
      <p:sp>
        <p:nvSpPr>
          <p:cNvPr id="9" name="object 15">
            <a:extLst>
              <a:ext uri="{FF2B5EF4-FFF2-40B4-BE49-F238E27FC236}">
                <a16:creationId xmlns:a16="http://schemas.microsoft.com/office/drawing/2014/main" id="{D073EE62-2634-401A-923F-A00F6FB2A546}"/>
              </a:ext>
            </a:extLst>
          </p:cNvPr>
          <p:cNvSpPr txBox="1"/>
          <p:nvPr/>
        </p:nvSpPr>
        <p:spPr>
          <a:xfrm>
            <a:off x="1477474" y="4153768"/>
            <a:ext cx="235585" cy="25968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spc="150" dirty="0">
                <a:latin typeface="Arial"/>
                <a:cs typeface="Arial"/>
              </a:rPr>
              <a:t>0</a:t>
            </a:r>
            <a:r>
              <a:rPr sz="1600" b="1" spc="-290" dirty="0">
                <a:latin typeface="Arial"/>
                <a:cs typeface="Arial"/>
              </a:rPr>
              <a:t>1</a:t>
            </a:r>
            <a:endParaRPr sz="1600">
              <a:latin typeface="Arial"/>
              <a:cs typeface="Arial"/>
            </a:endParaRPr>
          </a:p>
        </p:txBody>
      </p:sp>
      <p:sp>
        <p:nvSpPr>
          <p:cNvPr id="10" name="object 16">
            <a:extLst>
              <a:ext uri="{FF2B5EF4-FFF2-40B4-BE49-F238E27FC236}">
                <a16:creationId xmlns:a16="http://schemas.microsoft.com/office/drawing/2014/main" id="{19182EFC-E7F3-4034-A30E-A36824C779C1}"/>
              </a:ext>
            </a:extLst>
          </p:cNvPr>
          <p:cNvSpPr txBox="1"/>
          <p:nvPr/>
        </p:nvSpPr>
        <p:spPr>
          <a:xfrm>
            <a:off x="2223914" y="3935907"/>
            <a:ext cx="11796886" cy="7019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700"/>
              </a:lnSpc>
              <a:spcBef>
                <a:spcPts val="100"/>
              </a:spcBef>
            </a:pPr>
            <a:r>
              <a:rPr lang="ru-RU" sz="2000" spc="60" dirty="0">
                <a:latin typeface="Trebuchet MS"/>
                <a:cs typeface="Trebuchet MS"/>
              </a:rPr>
              <a:t>Оценивает доход от каждого сегмента клиентов, помогает прекратить трату денег и усилий на неприбыльные сегменты</a:t>
            </a:r>
            <a:endParaRPr lang="en-US" sz="2000" spc="60" dirty="0">
              <a:latin typeface="Trebuchet MS"/>
              <a:cs typeface="Trebuchet MS"/>
            </a:endParaRPr>
          </a:p>
        </p:txBody>
      </p:sp>
      <p:pic>
        <p:nvPicPr>
          <p:cNvPr id="11" name="object 17">
            <a:extLst>
              <a:ext uri="{FF2B5EF4-FFF2-40B4-BE49-F238E27FC236}">
                <a16:creationId xmlns:a16="http://schemas.microsoft.com/office/drawing/2014/main" id="{15400450-06CB-42F1-82AA-61FF9A4D17DF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54105" y="5041238"/>
            <a:ext cx="685799" cy="685799"/>
          </a:xfrm>
          <a:prstGeom prst="rect">
            <a:avLst/>
          </a:prstGeom>
        </p:spPr>
      </p:pic>
      <p:sp>
        <p:nvSpPr>
          <p:cNvPr id="12" name="object 18">
            <a:extLst>
              <a:ext uri="{FF2B5EF4-FFF2-40B4-BE49-F238E27FC236}">
                <a16:creationId xmlns:a16="http://schemas.microsoft.com/office/drawing/2014/main" id="{0A029889-2247-46A4-83CB-90E1D469D913}"/>
              </a:ext>
            </a:extLst>
          </p:cNvPr>
          <p:cNvSpPr txBox="1"/>
          <p:nvPr/>
        </p:nvSpPr>
        <p:spPr>
          <a:xfrm>
            <a:off x="1457620" y="5230560"/>
            <a:ext cx="275590" cy="25968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spc="150" dirty="0">
                <a:latin typeface="Arial"/>
                <a:cs typeface="Arial"/>
              </a:rPr>
              <a:t>0</a:t>
            </a:r>
            <a:r>
              <a:rPr sz="1600" b="1" spc="25" dirty="0">
                <a:latin typeface="Arial"/>
                <a:cs typeface="Arial"/>
              </a:rPr>
              <a:t>2</a:t>
            </a:r>
            <a:endParaRPr sz="1600">
              <a:latin typeface="Arial"/>
              <a:cs typeface="Arial"/>
            </a:endParaRPr>
          </a:p>
        </p:txBody>
      </p:sp>
      <p:sp>
        <p:nvSpPr>
          <p:cNvPr id="13" name="object 16">
            <a:extLst>
              <a:ext uri="{FF2B5EF4-FFF2-40B4-BE49-F238E27FC236}">
                <a16:creationId xmlns:a16="http://schemas.microsoft.com/office/drawing/2014/main" id="{0836310C-DD83-4924-BDE4-98BDDC225CF0}"/>
              </a:ext>
            </a:extLst>
          </p:cNvPr>
          <p:cNvSpPr txBox="1"/>
          <p:nvPr/>
        </p:nvSpPr>
        <p:spPr>
          <a:xfrm>
            <a:off x="2223914" y="5163209"/>
            <a:ext cx="11289534" cy="3418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700"/>
              </a:lnSpc>
              <a:spcBef>
                <a:spcPts val="100"/>
              </a:spcBef>
            </a:pPr>
            <a:r>
              <a:rPr lang="ru-RU" sz="2000" spc="60" dirty="0">
                <a:latin typeface="Trebuchet MS"/>
                <a:cs typeface="Trebuchet MS"/>
              </a:rPr>
              <a:t>Оптимизирует рекламные кампании для получения наивысшего возможного отклика</a:t>
            </a:r>
            <a:endParaRPr lang="en-US" sz="2000" spc="60" dirty="0">
              <a:latin typeface="Trebuchet MS"/>
              <a:cs typeface="Trebuchet MS"/>
            </a:endParaRPr>
          </a:p>
        </p:txBody>
      </p:sp>
      <p:pic>
        <p:nvPicPr>
          <p:cNvPr id="14" name="object 17">
            <a:extLst>
              <a:ext uri="{FF2B5EF4-FFF2-40B4-BE49-F238E27FC236}">
                <a16:creationId xmlns:a16="http://schemas.microsoft.com/office/drawing/2014/main" id="{7E9C410A-18DD-4293-94AD-8433EFD3F3FA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54105" y="6235144"/>
            <a:ext cx="685799" cy="685799"/>
          </a:xfrm>
          <a:prstGeom prst="rect">
            <a:avLst/>
          </a:prstGeom>
        </p:spPr>
      </p:pic>
      <p:sp>
        <p:nvSpPr>
          <p:cNvPr id="16" name="object 18">
            <a:extLst>
              <a:ext uri="{FF2B5EF4-FFF2-40B4-BE49-F238E27FC236}">
                <a16:creationId xmlns:a16="http://schemas.microsoft.com/office/drawing/2014/main" id="{89FBA8DE-2F98-443C-A731-A040984E41E1}"/>
              </a:ext>
            </a:extLst>
          </p:cNvPr>
          <p:cNvSpPr txBox="1"/>
          <p:nvPr/>
        </p:nvSpPr>
        <p:spPr>
          <a:xfrm>
            <a:off x="1457620" y="6424466"/>
            <a:ext cx="435446" cy="25968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1600" b="1" spc="150" dirty="0">
                <a:latin typeface="Arial"/>
                <a:cs typeface="Arial"/>
              </a:rPr>
              <a:t>03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21" name="object 16">
            <a:extLst>
              <a:ext uri="{FF2B5EF4-FFF2-40B4-BE49-F238E27FC236}">
                <a16:creationId xmlns:a16="http://schemas.microsoft.com/office/drawing/2014/main" id="{BECA3728-4EAB-48CC-B5D3-C38D695A471B}"/>
              </a:ext>
            </a:extLst>
          </p:cNvPr>
          <p:cNvSpPr txBox="1"/>
          <p:nvPr/>
        </p:nvSpPr>
        <p:spPr>
          <a:xfrm>
            <a:off x="2197866" y="6424466"/>
            <a:ext cx="8546334" cy="3418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700"/>
              </a:lnSpc>
              <a:spcBef>
                <a:spcPts val="100"/>
              </a:spcBef>
            </a:pPr>
            <a:r>
              <a:rPr lang="ru-RU" sz="2000" spc="60" dirty="0">
                <a:latin typeface="Trebuchet MS"/>
                <a:cs typeface="Trebuchet MS"/>
              </a:rPr>
              <a:t>Находит наиболее прибыльное сочетание рекламных каналов</a:t>
            </a:r>
            <a:endParaRPr lang="en-US" sz="2000" spc="60" dirty="0">
              <a:latin typeface="Trebuchet MS"/>
              <a:cs typeface="Trebuchet MS"/>
            </a:endParaRPr>
          </a:p>
        </p:txBody>
      </p:sp>
      <p:pic>
        <p:nvPicPr>
          <p:cNvPr id="22" name="object 17">
            <a:extLst>
              <a:ext uri="{FF2B5EF4-FFF2-40B4-BE49-F238E27FC236}">
                <a16:creationId xmlns:a16="http://schemas.microsoft.com/office/drawing/2014/main" id="{90417D97-A333-4B98-8871-3AF5378CFB6C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32784" y="7425640"/>
            <a:ext cx="685799" cy="685799"/>
          </a:xfrm>
          <a:prstGeom prst="rect">
            <a:avLst/>
          </a:prstGeom>
        </p:spPr>
      </p:pic>
      <p:sp>
        <p:nvSpPr>
          <p:cNvPr id="23" name="object 18">
            <a:extLst>
              <a:ext uri="{FF2B5EF4-FFF2-40B4-BE49-F238E27FC236}">
                <a16:creationId xmlns:a16="http://schemas.microsoft.com/office/drawing/2014/main" id="{19BAEFE0-7E87-407D-B742-CE5251555D4D}"/>
              </a:ext>
            </a:extLst>
          </p:cNvPr>
          <p:cNvSpPr txBox="1"/>
          <p:nvPr/>
        </p:nvSpPr>
        <p:spPr>
          <a:xfrm>
            <a:off x="1436299" y="7614962"/>
            <a:ext cx="435446" cy="25968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1600" b="1" spc="150" dirty="0">
                <a:latin typeface="Arial"/>
                <a:cs typeface="Arial"/>
              </a:rPr>
              <a:t>0</a:t>
            </a:r>
            <a:r>
              <a:rPr lang="ru-RU" sz="1600" b="1" spc="150" dirty="0">
                <a:latin typeface="Arial"/>
                <a:cs typeface="Arial"/>
              </a:rPr>
              <a:t>4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25" name="object 16">
            <a:extLst>
              <a:ext uri="{FF2B5EF4-FFF2-40B4-BE49-F238E27FC236}">
                <a16:creationId xmlns:a16="http://schemas.microsoft.com/office/drawing/2014/main" id="{7BDFDEA5-90EC-4736-9DAE-BF358B6768CE}"/>
              </a:ext>
            </a:extLst>
          </p:cNvPr>
          <p:cNvSpPr txBox="1"/>
          <p:nvPr/>
        </p:nvSpPr>
        <p:spPr>
          <a:xfrm>
            <a:off x="2197866" y="7614962"/>
            <a:ext cx="7708134" cy="3418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700"/>
              </a:lnSpc>
              <a:spcBef>
                <a:spcPts val="100"/>
              </a:spcBef>
            </a:pPr>
            <a:r>
              <a:rPr lang="ru-RU" sz="2000" spc="60" dirty="0">
                <a:latin typeface="Trebuchet MS"/>
                <a:cs typeface="Trebuchet MS"/>
              </a:rPr>
              <a:t>Выявить новые возможности для развития и роста</a:t>
            </a:r>
            <a:endParaRPr lang="en-US" sz="2000" spc="60" dirty="0">
              <a:latin typeface="Trebuchet MS"/>
              <a:cs typeface="Trebuchet MS"/>
            </a:endParaRPr>
          </a:p>
        </p:txBody>
      </p:sp>
      <p:sp>
        <p:nvSpPr>
          <p:cNvPr id="24" name="object 15">
            <a:extLst>
              <a:ext uri="{FF2B5EF4-FFF2-40B4-BE49-F238E27FC236}">
                <a16:creationId xmlns:a16="http://schemas.microsoft.com/office/drawing/2014/main" id="{7F031BCE-B65A-48E4-9783-52ECFC23A39A}"/>
              </a:ext>
            </a:extLst>
          </p:cNvPr>
          <p:cNvSpPr txBox="1"/>
          <p:nvPr/>
        </p:nvSpPr>
        <p:spPr>
          <a:xfrm>
            <a:off x="1238865" y="468050"/>
            <a:ext cx="3644265" cy="532197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10"/>
              </a:spcBef>
            </a:pPr>
            <a: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  <a:t>Университет Иннополис</a:t>
            </a:r>
            <a:b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</a:br>
            <a: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  <a:t>Управление на основе данных</a:t>
            </a:r>
            <a:endParaRPr sz="1600" dirty="0"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6336579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1180734" y="1504949"/>
            <a:ext cx="16192867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pc="835" dirty="0"/>
              <a:t>Продажи и Маркетинг</a:t>
            </a:r>
            <a:endParaRPr spc="710" dirty="0"/>
          </a:p>
        </p:txBody>
      </p:sp>
      <p:sp>
        <p:nvSpPr>
          <p:cNvPr id="20" name="Номер слайда 19">
            <a:extLst>
              <a:ext uri="{FF2B5EF4-FFF2-40B4-BE49-F238E27FC236}">
                <a16:creationId xmlns:a16="http://schemas.microsoft.com/office/drawing/2014/main" id="{646912D0-62DE-43A1-A5AB-FB9039499B9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276999"/>
          </a:xfrm>
        </p:spPr>
        <p:txBody>
          <a:bodyPr/>
          <a:lstStyle/>
          <a:p>
            <a:fld id="{B6F15528-21DE-4FAA-801E-634DDDAF4B2B}" type="slidenum">
              <a:rPr lang="ru-RU" smtClean="0">
                <a:solidFill>
                  <a:schemeClr val="tx1"/>
                </a:solidFill>
                <a:latin typeface="Trebuchet MS" panose="020B0603020202020204" pitchFamily="34" charset="0"/>
              </a:rPr>
              <a:t>4</a:t>
            </a:fld>
            <a:endParaRPr lang="ru-RU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graphicFrame>
        <p:nvGraphicFramePr>
          <p:cNvPr id="30" name="Google Shape;80;p16">
            <a:extLst>
              <a:ext uri="{FF2B5EF4-FFF2-40B4-BE49-F238E27FC236}">
                <a16:creationId xmlns:a16="http://schemas.microsoft.com/office/drawing/2014/main" id="{5E881D4A-1A6E-4E81-BE10-5DC1F502DCC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36717693"/>
              </p:ext>
            </p:extLst>
          </p:nvPr>
        </p:nvGraphicFramePr>
        <p:xfrm>
          <a:off x="1905000" y="3385748"/>
          <a:ext cx="14478000" cy="390138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7239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39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5338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200" b="1" i="0" u="none" strike="noStrike" cap="none" dirty="0">
                        <a:solidFill>
                          <a:srgbClr val="253957"/>
                        </a:solidFill>
                        <a:latin typeface="Trebuchet MS" panose="020B0603020202020204" pitchFamily="34" charset="0"/>
                        <a:ea typeface="+mn-ea"/>
                        <a:cs typeface="Arial"/>
                        <a:sym typeface="Arial"/>
                      </a:endParaRPr>
                    </a:p>
                  </a:txBody>
                  <a:tcPr marL="182850" marR="182850" marT="182850" marB="18285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200" b="1" i="0" u="none" strike="noStrike" cap="none" dirty="0">
                        <a:solidFill>
                          <a:srgbClr val="253957"/>
                        </a:solidFill>
                        <a:latin typeface="Trebuchet MS" panose="020B0603020202020204" pitchFamily="34" charset="0"/>
                        <a:ea typeface="+mn-ea"/>
                        <a:cs typeface="Arial"/>
                        <a:sym typeface="Arial"/>
                      </a:endParaRPr>
                    </a:p>
                  </a:txBody>
                  <a:tcPr marL="182850" marR="182850" marT="182850" marB="18285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ru-RU" sz="2400" b="0" i="0" u="none" strike="noStrike" cap="none" dirty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ea typeface="+mn-ea"/>
                          <a:cs typeface="Arial"/>
                          <a:sym typeface="Arial"/>
                        </a:rPr>
                        <a:t>стратегия толчка (</a:t>
                      </a:r>
                      <a:r>
                        <a:rPr lang="en-US" sz="2400" b="0" i="0" u="none" strike="noStrike" cap="none" dirty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ea typeface="+mn-ea"/>
                          <a:cs typeface="Arial"/>
                          <a:sym typeface="Arial"/>
                        </a:rPr>
                        <a:t>push strategy)</a:t>
                      </a:r>
                      <a:endParaRPr sz="2400" b="0" i="0" u="none" strike="noStrike" cap="none" dirty="0">
                        <a:solidFill>
                          <a:schemeClr val="tx1"/>
                        </a:solidFill>
                        <a:latin typeface="Trebuchet MS" panose="020B0603020202020204" pitchFamily="34" charset="0"/>
                        <a:ea typeface="+mn-ea"/>
                        <a:cs typeface="Arial"/>
                        <a:sym typeface="Arial"/>
                      </a:endParaRPr>
                    </a:p>
                  </a:txBody>
                  <a:tcPr marL="182850" marR="182850" marT="182850" marB="18285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ru-RU" sz="2400" b="0" i="0" u="none" strike="noStrike" cap="none" dirty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ea typeface="+mn-ea"/>
                          <a:cs typeface="Arial"/>
                          <a:sym typeface="Arial"/>
                        </a:rPr>
                        <a:t>стратегия привлечения (</a:t>
                      </a:r>
                      <a:r>
                        <a:rPr lang="en-US" sz="2400" b="0" i="0" u="none" strike="noStrike" cap="none" dirty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ea typeface="+mn-ea"/>
                          <a:cs typeface="Arial"/>
                          <a:sym typeface="Arial"/>
                        </a:rPr>
                        <a:t>pull strategy)</a:t>
                      </a:r>
                      <a:endParaRPr sz="2400" b="0" i="0" u="none" strike="noStrike" cap="none" dirty="0">
                        <a:solidFill>
                          <a:schemeClr val="tx1"/>
                        </a:solidFill>
                        <a:latin typeface="Trebuchet MS" panose="020B0603020202020204" pitchFamily="34" charset="0"/>
                        <a:ea typeface="+mn-ea"/>
                        <a:cs typeface="Arial"/>
                        <a:sym typeface="Arial"/>
                      </a:endParaRPr>
                    </a:p>
                  </a:txBody>
                  <a:tcPr marL="182850" marR="182850" marT="182850" marB="18285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ru-RU" sz="2400" b="0" i="0" u="none" strike="noStrike" cap="none" dirty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ea typeface="+mn-ea"/>
                          <a:cs typeface="Arial"/>
                          <a:sym typeface="Arial"/>
                        </a:rPr>
                        <a:t>в первую очередь УБЕДИТЬ</a:t>
                      </a:r>
                      <a:endParaRPr sz="2400" b="0" i="0" u="none" strike="noStrike" cap="none" dirty="0">
                        <a:solidFill>
                          <a:schemeClr val="tx1"/>
                        </a:solidFill>
                        <a:latin typeface="Trebuchet MS" panose="020B0603020202020204" pitchFamily="34" charset="0"/>
                        <a:ea typeface="+mn-ea"/>
                        <a:cs typeface="Arial"/>
                        <a:sym typeface="Arial"/>
                      </a:endParaRPr>
                    </a:p>
                  </a:txBody>
                  <a:tcPr marL="182850" marR="182850" marT="182850" marB="18285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ru-RU" sz="2400" b="0" i="0" u="none" strike="noStrike" cap="none" dirty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ea typeface="+mn-ea"/>
                          <a:cs typeface="Arial"/>
                          <a:sym typeface="Arial"/>
                        </a:rPr>
                        <a:t>в первую очередь ИДЕНТИФИЦИРОВАТЬ </a:t>
                      </a:r>
                      <a:endParaRPr sz="2400" b="0" i="0" u="none" strike="noStrike" cap="none" dirty="0">
                        <a:solidFill>
                          <a:schemeClr val="tx1"/>
                        </a:solidFill>
                        <a:latin typeface="Trebuchet MS" panose="020B0603020202020204" pitchFamily="34" charset="0"/>
                        <a:ea typeface="+mn-ea"/>
                        <a:cs typeface="Arial"/>
                        <a:sym typeface="Arial"/>
                      </a:endParaRPr>
                    </a:p>
                  </a:txBody>
                  <a:tcPr marL="182850" marR="182850" marT="182850" marB="18285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ru-RU" sz="2400" b="0" i="0" u="none" strike="noStrike" cap="none" dirty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ea typeface="+mn-ea"/>
                          <a:cs typeface="Arial"/>
                          <a:sym typeface="Arial"/>
                        </a:rPr>
                        <a:t>человеческое взаимодействие</a:t>
                      </a:r>
                      <a:endParaRPr sz="2400" b="0" i="0" u="none" strike="noStrike" cap="none" dirty="0">
                        <a:solidFill>
                          <a:schemeClr val="tx1"/>
                        </a:solidFill>
                        <a:latin typeface="Trebuchet MS" panose="020B0603020202020204" pitchFamily="34" charset="0"/>
                        <a:ea typeface="+mn-ea"/>
                        <a:cs typeface="Arial"/>
                        <a:sym typeface="Arial"/>
                      </a:endParaRPr>
                    </a:p>
                  </a:txBody>
                  <a:tcPr marL="182850" marR="182850" marT="182850" marB="18285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ru" sz="2400" b="0" i="0" u="none" strike="noStrike" cap="none" dirty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ea typeface="+mn-ea"/>
                          <a:cs typeface="Arial"/>
                          <a:sym typeface="Arial"/>
                        </a:rPr>
                        <a:t>метрики</a:t>
                      </a:r>
                      <a:endParaRPr sz="2400" b="0" i="0" u="none" strike="noStrike" cap="none" dirty="0">
                        <a:solidFill>
                          <a:schemeClr val="tx1"/>
                        </a:solidFill>
                        <a:latin typeface="Trebuchet MS" panose="020B0603020202020204" pitchFamily="34" charset="0"/>
                        <a:ea typeface="+mn-ea"/>
                        <a:cs typeface="Arial"/>
                        <a:sym typeface="Arial"/>
                      </a:endParaRPr>
                    </a:p>
                  </a:txBody>
                  <a:tcPr marL="182850" marR="182850" marT="182850" marB="18285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marL="0" marR="0" lvl="0" indent="0" algn="l" defTabSz="308074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  <a:tabLst/>
                      </a:pPr>
                      <a:r>
                        <a:rPr lang="ru-RU" sz="2400" b="0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Trebuchet MS" panose="020B0603020202020204" pitchFamily="34" charset="0"/>
                          <a:ea typeface="+mn-ea"/>
                          <a:cs typeface="Arial"/>
                          <a:sym typeface="Helvetica Light"/>
                        </a:rPr>
                        <a:t>клиент -</a:t>
                      </a:r>
                      <a:r>
                        <a:rPr lang="en-US" sz="2400" b="0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Trebuchet MS" panose="020B0603020202020204" pitchFamily="34" charset="0"/>
                          <a:ea typeface="+mn-ea"/>
                          <a:cs typeface="Arial"/>
                          <a:sym typeface="Helvetica Light"/>
                        </a:rPr>
                        <a:t>&gt; </a:t>
                      </a:r>
                      <a:r>
                        <a:rPr lang="ru-RU" sz="2400" b="0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Trebuchet MS" panose="020B0603020202020204" pitchFamily="34" charset="0"/>
                          <a:ea typeface="+mn-ea"/>
                          <a:cs typeface="Arial"/>
                          <a:sym typeface="Helvetica Light"/>
                        </a:rPr>
                        <a:t>продукт</a:t>
                      </a:r>
                      <a:endParaRPr sz="2400" b="0" i="0" u="none" strike="noStrike" cap="none" spc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uFillTx/>
                        <a:latin typeface="Trebuchet MS" panose="020B0603020202020204" pitchFamily="34" charset="0"/>
                        <a:ea typeface="+mn-ea"/>
                        <a:cs typeface="Arial"/>
                        <a:sym typeface="Helvetica Light"/>
                      </a:endParaRPr>
                    </a:p>
                  </a:txBody>
                  <a:tcPr marL="182850" marR="182850" marT="182850" marB="18285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308074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  <a:tabLst/>
                      </a:pPr>
                      <a:r>
                        <a:rPr lang="ru-RU" sz="2400" b="0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Trebuchet MS" panose="020B0603020202020204" pitchFamily="34" charset="0"/>
                          <a:ea typeface="+mn-ea"/>
                          <a:cs typeface="Arial"/>
                          <a:sym typeface="Helvetica Light"/>
                        </a:rPr>
                        <a:t>продукт -&gt; клиент</a:t>
                      </a:r>
                    </a:p>
                  </a:txBody>
                  <a:tcPr marL="182850" marR="182850" marT="182850" marB="18285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1" name="Скругленный прямоугольник 11">
            <a:extLst>
              <a:ext uri="{FF2B5EF4-FFF2-40B4-BE49-F238E27FC236}">
                <a16:creationId xmlns:a16="http://schemas.microsoft.com/office/drawing/2014/main" id="{5012EF3B-7A3B-4B90-88F0-32952204DAD4}"/>
              </a:ext>
            </a:extLst>
          </p:cNvPr>
          <p:cNvSpPr/>
          <p:nvPr/>
        </p:nvSpPr>
        <p:spPr>
          <a:xfrm>
            <a:off x="1895271" y="7572904"/>
            <a:ext cx="7125962" cy="1953724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142874" tIns="142874" rIns="142874" bIns="142874" numCol="1" spcCol="38100" rtlCol="0" anchor="ctr">
            <a:spAutoFit/>
          </a:bodyPr>
          <a:lstStyle/>
          <a:p>
            <a:pPr algn="ctr" defTabSz="1643062" hangingPunct="0"/>
            <a:r>
              <a:rPr lang="ru-RU" sz="2400" dirty="0">
                <a:solidFill>
                  <a:schemeClr val="tx1"/>
                </a:solidFill>
                <a:latin typeface="Trebuchet MS" panose="020B0603020202020204" pitchFamily="34" charset="0"/>
                <a:sym typeface="Helvetica Light"/>
              </a:rPr>
              <a:t>Сделка между двумя сторонами, в результате которой покупатель получает товары (материальные или нематериальные), услуги и/или активы в обмен на деньги</a:t>
            </a:r>
            <a:endParaRPr lang="en-US" sz="2400" dirty="0">
              <a:solidFill>
                <a:schemeClr val="tx1"/>
              </a:solidFill>
              <a:latin typeface="Trebuchet MS" panose="020B0603020202020204" pitchFamily="34" charset="0"/>
              <a:sym typeface="Helvetica Light"/>
            </a:endParaRPr>
          </a:p>
        </p:txBody>
      </p:sp>
      <p:sp>
        <p:nvSpPr>
          <p:cNvPr id="32" name="Скругленный прямоугольник 13">
            <a:extLst>
              <a:ext uri="{FF2B5EF4-FFF2-40B4-BE49-F238E27FC236}">
                <a16:creationId xmlns:a16="http://schemas.microsoft.com/office/drawing/2014/main" id="{1C8D6F37-D9EE-41E2-B1EB-D3EA83CF034C}"/>
              </a:ext>
            </a:extLst>
          </p:cNvPr>
          <p:cNvSpPr/>
          <p:nvPr/>
        </p:nvSpPr>
        <p:spPr>
          <a:xfrm>
            <a:off x="9279739" y="7544527"/>
            <a:ext cx="7125962" cy="2010477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142874" tIns="142874" rIns="142874" bIns="142874" numCol="1" spcCol="38100" rtlCol="0" anchor="ctr">
            <a:spAutoFit/>
          </a:bodyPr>
          <a:lstStyle/>
          <a:p>
            <a:pPr marL="203200" marR="203200" algn="ctr">
              <a:spcBef>
                <a:spcPts val="400"/>
              </a:spcBef>
              <a:buClr>
                <a:schemeClr val="dk1"/>
              </a:buClr>
              <a:buSzPts val="1100"/>
            </a:pPr>
            <a:r>
              <a:rPr lang="ru-RU" sz="2400" b="1" dirty="0">
                <a:solidFill>
                  <a:schemeClr val="tx1"/>
                </a:solidFill>
                <a:latin typeface="Trebuchet MS" panose="020B0603020202020204" pitchFamily="34" charset="0"/>
                <a:sym typeface="Helvetica Light"/>
              </a:rPr>
              <a:t>Систематическое планирование, реализация и контроль бизнес-деятельности с целью объединения покупателей и продавцов</a:t>
            </a:r>
            <a:endParaRPr lang="en-US" sz="2400" b="1" dirty="0">
              <a:solidFill>
                <a:schemeClr val="tx1"/>
              </a:solidFill>
              <a:latin typeface="Trebuchet MS" panose="020B0603020202020204" pitchFamily="34" charset="0"/>
              <a:sym typeface="Helvetica Light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8E006B9-DB3C-401E-B632-687A33456A12}"/>
              </a:ext>
            </a:extLst>
          </p:cNvPr>
          <p:cNvSpPr txBox="1"/>
          <p:nvPr/>
        </p:nvSpPr>
        <p:spPr>
          <a:xfrm>
            <a:off x="4264926" y="2933700"/>
            <a:ext cx="2406106" cy="90409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142874" tIns="142874" rIns="142874" bIns="142874" numCol="1" spcCol="38100" rtlCol="0" anchor="ctr">
            <a:spAutoFit/>
          </a:bodyPr>
          <a:lstStyle/>
          <a:p>
            <a:pPr algn="ctr" defTabSz="1643062" hangingPunct="0"/>
            <a:r>
              <a:rPr lang="ru-RU" sz="4000" dirty="0">
                <a:solidFill>
                  <a:srgbClr val="000000"/>
                </a:solidFill>
                <a:latin typeface="Trebuchet MS" panose="020B0603020202020204" pitchFamily="34" charset="0"/>
                <a:ea typeface="+mj-ea"/>
                <a:cs typeface="+mj-cs"/>
                <a:sym typeface="Helvetica Light"/>
              </a:rPr>
              <a:t>Продажи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90D486D-EDBC-4D00-A7FB-3C089D21F9EA}"/>
              </a:ext>
            </a:extLst>
          </p:cNvPr>
          <p:cNvSpPr txBox="1"/>
          <p:nvPr/>
        </p:nvSpPr>
        <p:spPr>
          <a:xfrm>
            <a:off x="11869587" y="2933700"/>
            <a:ext cx="2798841" cy="90409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142874" tIns="142874" rIns="142874" bIns="142874" numCol="1" spcCol="38100" rtlCol="0" anchor="ctr">
            <a:spAutoFit/>
          </a:bodyPr>
          <a:lstStyle/>
          <a:p>
            <a:pPr algn="ctr" defTabSz="1643062" hangingPunct="0"/>
            <a:r>
              <a:rPr lang="ru-RU" sz="4000" dirty="0">
                <a:latin typeface="Trebuchet MS" panose="020B0603020202020204" pitchFamily="34" charset="0"/>
                <a:sym typeface="Helvetica Light"/>
              </a:rPr>
              <a:t>Маркетинг</a:t>
            </a:r>
            <a:endParaRPr lang="ru-RU" sz="10000" dirty="0">
              <a:solidFill>
                <a:srgbClr val="000000"/>
              </a:solidFill>
              <a:latin typeface="Trebuchet MS" panose="020B0603020202020204" pitchFamily="34" charset="0"/>
              <a:ea typeface="+mj-ea"/>
              <a:cs typeface="+mj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83122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  <p:bldP spid="33" grpId="0"/>
      <p:bldP spid="34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Номер слайда 18">
            <a:extLst>
              <a:ext uri="{FF2B5EF4-FFF2-40B4-BE49-F238E27FC236}">
                <a16:creationId xmlns:a16="http://schemas.microsoft.com/office/drawing/2014/main" id="{28E35B36-CDFE-4E4D-862F-9A650CA72B0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276999"/>
          </a:xfrm>
        </p:spPr>
        <p:txBody>
          <a:bodyPr/>
          <a:lstStyle/>
          <a:p>
            <a:fld id="{B6F15528-21DE-4FAA-801E-634DDDAF4B2B}" type="slidenum">
              <a:rPr lang="ru-RU" smtClean="0">
                <a:solidFill>
                  <a:schemeClr val="tx1"/>
                </a:solidFill>
                <a:latin typeface="Trebuchet MS" panose="020B0603020202020204" pitchFamily="34" charset="0"/>
              </a:rPr>
              <a:t>40</a:t>
            </a:fld>
            <a:endParaRPr lang="ru-RU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204C0819-CF5A-47A3-B5D1-A8C3117A0B44}"/>
              </a:ext>
            </a:extLst>
          </p:cNvPr>
          <p:cNvSpPr txBox="1">
            <a:spLocks/>
          </p:cNvSpPr>
          <p:nvPr/>
        </p:nvSpPr>
        <p:spPr>
          <a:xfrm>
            <a:off x="1180734" y="1504949"/>
            <a:ext cx="15751327" cy="130548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5600" b="1" i="0">
                <a:solidFill>
                  <a:srgbClr val="171616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kern="0" spc="835" dirty="0"/>
              <a:t>Маркетинговая аналитика</a:t>
            </a:r>
            <a:br>
              <a:rPr lang="en-US" kern="0" spc="835" dirty="0"/>
            </a:br>
            <a:r>
              <a:rPr lang="ru-RU" sz="2800" kern="0" spc="835" dirty="0"/>
              <a:t>Цикл аналитики</a:t>
            </a:r>
            <a:endParaRPr lang="en-US" kern="0" spc="835" dirty="0"/>
          </a:p>
        </p:txBody>
      </p:sp>
      <p:graphicFrame>
        <p:nvGraphicFramePr>
          <p:cNvPr id="8" name="Схема 7">
            <a:extLst>
              <a:ext uri="{FF2B5EF4-FFF2-40B4-BE49-F238E27FC236}">
                <a16:creationId xmlns:a16="http://schemas.microsoft.com/office/drawing/2014/main" id="{864B3C50-E071-457B-A906-F85252A1EA15}"/>
              </a:ext>
            </a:extLst>
          </p:cNvPr>
          <p:cNvGraphicFramePr/>
          <p:nvPr/>
        </p:nvGraphicFramePr>
        <p:xfrm>
          <a:off x="424286" y="3323018"/>
          <a:ext cx="10773874" cy="68328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827307E-B711-4406-B9A1-531C7FF2460F}"/>
              </a:ext>
            </a:extLst>
          </p:cNvPr>
          <p:cNvSpPr/>
          <p:nvPr/>
        </p:nvSpPr>
        <p:spPr>
          <a:xfrm>
            <a:off x="10668000" y="3095518"/>
            <a:ext cx="6705601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latin typeface="Trebuchet MS" panose="020B0603020202020204" pitchFamily="34" charset="0"/>
              </a:rPr>
              <a:t>Бесконечный цикл сбора данных и аналитики для принятия решений</a:t>
            </a:r>
            <a:endParaRPr lang="ru-RU" sz="3600" b="1" i="1" dirty="0">
              <a:latin typeface="Trebuchet MS" panose="020B0603020202020204" pitchFamily="34" charset="0"/>
            </a:endParaRPr>
          </a:p>
          <a:p>
            <a:endParaRPr lang="ru-RU" sz="3600" b="1" i="1" dirty="0">
              <a:latin typeface="Trebuchet MS" panose="020B0603020202020204" pitchFamily="34" charset="0"/>
            </a:endParaRPr>
          </a:p>
          <a:p>
            <a:endParaRPr lang="ru-RU" sz="3600" b="1" i="1" dirty="0">
              <a:latin typeface="Trebuchet MS" panose="020B0603020202020204" pitchFamily="34" charset="0"/>
            </a:endParaRPr>
          </a:p>
          <a:p>
            <a:r>
              <a:rPr lang="es-ES_tradnl" sz="3600" b="1" dirty="0">
                <a:latin typeface="Trebuchet MS" panose="020B0603020202020204" pitchFamily="34" charset="0"/>
              </a:rPr>
              <a:t>PCAR </a:t>
            </a:r>
            <a:r>
              <a:rPr lang="ru-RU" sz="3600" b="1" dirty="0">
                <a:latin typeface="Trebuchet MS" panose="020B0603020202020204" pitchFamily="34" charset="0"/>
              </a:rPr>
              <a:t>цикл</a:t>
            </a:r>
            <a:r>
              <a:rPr lang="es-ES_tradnl" sz="3600" b="1" dirty="0">
                <a:latin typeface="Trebuchet MS" panose="020B0603020202020204" pitchFamily="34" charset="0"/>
              </a:rPr>
              <a:t>:</a:t>
            </a:r>
            <a:br>
              <a:rPr lang="es-ES_tradnl" sz="3600" b="1" dirty="0">
                <a:latin typeface="Trebuchet MS" panose="020B0603020202020204" pitchFamily="34" charset="0"/>
              </a:rPr>
            </a:br>
            <a:r>
              <a:rPr lang="es-ES_tradnl" sz="3600" b="1" dirty="0">
                <a:latin typeface="Trebuchet MS" panose="020B0603020202020204" pitchFamily="34" charset="0"/>
              </a:rPr>
              <a:t>Plan</a:t>
            </a:r>
            <a:r>
              <a:rPr lang="ru-RU" sz="3600" b="1" dirty="0">
                <a:latin typeface="Trebuchet MS" panose="020B0603020202020204" pitchFamily="34" charset="0"/>
              </a:rPr>
              <a:t> - планирование</a:t>
            </a:r>
            <a:br>
              <a:rPr lang="es-ES_tradnl" sz="3600" b="1" dirty="0">
                <a:latin typeface="Trebuchet MS" panose="020B0603020202020204" pitchFamily="34" charset="0"/>
              </a:rPr>
            </a:br>
            <a:r>
              <a:rPr lang="es-ES_tradnl" sz="3600" b="1" dirty="0" err="1">
                <a:latin typeface="Trebuchet MS" panose="020B0603020202020204" pitchFamily="34" charset="0"/>
              </a:rPr>
              <a:t>Collect</a:t>
            </a:r>
            <a:r>
              <a:rPr lang="ru-RU" sz="3600" b="1" dirty="0">
                <a:latin typeface="Trebuchet MS" panose="020B0603020202020204" pitchFamily="34" charset="0"/>
              </a:rPr>
              <a:t> – сбор данных</a:t>
            </a:r>
            <a:br>
              <a:rPr lang="es-ES_tradnl" sz="3600" b="1" dirty="0">
                <a:latin typeface="Trebuchet MS" panose="020B0603020202020204" pitchFamily="34" charset="0"/>
              </a:rPr>
            </a:br>
            <a:r>
              <a:rPr lang="es-ES_tradnl" sz="3600" b="1" dirty="0" err="1">
                <a:latin typeface="Trebuchet MS" panose="020B0603020202020204" pitchFamily="34" charset="0"/>
              </a:rPr>
              <a:t>Analyze</a:t>
            </a:r>
            <a:r>
              <a:rPr lang="ru-RU" sz="3600" b="1" dirty="0">
                <a:latin typeface="Trebuchet MS" panose="020B0603020202020204" pitchFamily="34" charset="0"/>
              </a:rPr>
              <a:t> - анализ</a:t>
            </a:r>
            <a:br>
              <a:rPr lang="es-ES_tradnl" sz="3600" b="1" dirty="0">
                <a:latin typeface="Trebuchet MS" panose="020B0603020202020204" pitchFamily="34" charset="0"/>
              </a:rPr>
            </a:br>
            <a:r>
              <a:rPr lang="es-ES_tradnl" sz="3600" b="1" dirty="0" err="1">
                <a:latin typeface="Trebuchet MS" panose="020B0603020202020204" pitchFamily="34" charset="0"/>
              </a:rPr>
              <a:t>Report</a:t>
            </a:r>
            <a:r>
              <a:rPr lang="ru-RU" sz="3600" b="1" dirty="0">
                <a:latin typeface="Trebuchet MS" panose="020B0603020202020204" pitchFamily="34" charset="0"/>
              </a:rPr>
              <a:t> – отчетность и решения</a:t>
            </a:r>
            <a:endParaRPr lang="ru-RU" sz="3600" b="1" i="1" dirty="0">
              <a:latin typeface="Trebuchet MS" panose="020B0603020202020204" pitchFamily="34" charset="0"/>
            </a:endParaRPr>
          </a:p>
        </p:txBody>
      </p:sp>
      <p:sp>
        <p:nvSpPr>
          <p:cNvPr id="10" name="object 15">
            <a:extLst>
              <a:ext uri="{FF2B5EF4-FFF2-40B4-BE49-F238E27FC236}">
                <a16:creationId xmlns:a16="http://schemas.microsoft.com/office/drawing/2014/main" id="{2D90425B-2D0E-4A06-8BB9-02AD088BF01E}"/>
              </a:ext>
            </a:extLst>
          </p:cNvPr>
          <p:cNvSpPr txBox="1"/>
          <p:nvPr/>
        </p:nvSpPr>
        <p:spPr>
          <a:xfrm>
            <a:off x="1238865" y="468050"/>
            <a:ext cx="3644265" cy="532197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10"/>
              </a:spcBef>
            </a:pPr>
            <a: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  <a:t>Университет Иннополис</a:t>
            </a:r>
            <a:b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</a:br>
            <a: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  <a:t>Управление на основе данных</a:t>
            </a:r>
            <a:endParaRPr sz="1600" dirty="0"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18944926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7ECBC4-462E-D317-9A30-1B5A7D9F5A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Номер слайда 18">
            <a:extLst>
              <a:ext uri="{FF2B5EF4-FFF2-40B4-BE49-F238E27FC236}">
                <a16:creationId xmlns:a16="http://schemas.microsoft.com/office/drawing/2014/main" id="{8A255F76-3D1C-1F7C-50EB-810DB0EB29D0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276999"/>
          </a:xfrm>
        </p:spPr>
        <p:txBody>
          <a:bodyPr/>
          <a:lstStyle/>
          <a:p>
            <a:fld id="{B6F15528-21DE-4FAA-801E-634DDDAF4B2B}" type="slidenum">
              <a:rPr lang="ru-RU" smtClean="0">
                <a:solidFill>
                  <a:schemeClr val="tx1"/>
                </a:solidFill>
                <a:latin typeface="Trebuchet MS" panose="020B0603020202020204" pitchFamily="34" charset="0"/>
              </a:rPr>
              <a:t>41</a:t>
            </a:fld>
            <a:endParaRPr lang="ru-RU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E9798186-804C-87E2-1145-DCB1800E3645}"/>
              </a:ext>
            </a:extLst>
          </p:cNvPr>
          <p:cNvSpPr txBox="1">
            <a:spLocks/>
          </p:cNvSpPr>
          <p:nvPr/>
        </p:nvSpPr>
        <p:spPr>
          <a:xfrm>
            <a:off x="1180734" y="1504949"/>
            <a:ext cx="15751327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5600" b="1" i="0">
                <a:solidFill>
                  <a:srgbClr val="171616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kern="0" spc="835" dirty="0"/>
              <a:t>А что с аналитикой в эпоху </a:t>
            </a:r>
            <a:r>
              <a:rPr lang="en-US" kern="0" spc="835" dirty="0"/>
              <a:t>LLM</a:t>
            </a:r>
            <a:r>
              <a:rPr lang="ru-RU" kern="0" spc="835" dirty="0"/>
              <a:t>?</a:t>
            </a:r>
            <a:endParaRPr lang="en-US" sz="2800" kern="0" spc="835" dirty="0"/>
          </a:p>
        </p:txBody>
      </p:sp>
      <p:sp>
        <p:nvSpPr>
          <p:cNvPr id="7" name="object 15">
            <a:extLst>
              <a:ext uri="{FF2B5EF4-FFF2-40B4-BE49-F238E27FC236}">
                <a16:creationId xmlns:a16="http://schemas.microsoft.com/office/drawing/2014/main" id="{B340CCB2-797C-0437-6488-F8E9D9ABFA57}"/>
              </a:ext>
            </a:extLst>
          </p:cNvPr>
          <p:cNvSpPr txBox="1"/>
          <p:nvPr/>
        </p:nvSpPr>
        <p:spPr>
          <a:xfrm>
            <a:off x="1238865" y="468050"/>
            <a:ext cx="3644265" cy="532197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10"/>
              </a:spcBef>
            </a:pPr>
            <a: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  <a:t>Университет Иннополис</a:t>
            </a:r>
            <a:b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</a:br>
            <a: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  <a:t>Управление на основе данных</a:t>
            </a:r>
            <a:endParaRPr sz="1600" dirty="0">
              <a:latin typeface="Verdana"/>
              <a:cs typeface="Verdana"/>
            </a:endParaRPr>
          </a:p>
        </p:txBody>
      </p:sp>
      <p:sp>
        <p:nvSpPr>
          <p:cNvPr id="3" name="Google Shape;293;p49">
            <a:extLst>
              <a:ext uri="{FF2B5EF4-FFF2-40B4-BE49-F238E27FC236}">
                <a16:creationId xmlns:a16="http://schemas.microsoft.com/office/drawing/2014/main" id="{900D4CFF-DF3F-5D14-4695-69C56B3E59D9}"/>
              </a:ext>
            </a:extLst>
          </p:cNvPr>
          <p:cNvSpPr txBox="1">
            <a:spLocks/>
          </p:cNvSpPr>
          <p:nvPr/>
        </p:nvSpPr>
        <p:spPr>
          <a:xfrm>
            <a:off x="1238865" y="2956363"/>
            <a:ext cx="9277120" cy="68328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rmAutofit/>
          </a:bodyPr>
          <a:lstStyle>
            <a:lvl1pPr marL="231510" marR="0" indent="-231510" algn="l" defTabSz="308074" rtl="0" latinLnBrk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1875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Light"/>
              </a:defRPr>
            </a:lvl1pPr>
            <a:lvl2pPr marL="398198" marR="0" indent="-231510" algn="l" defTabSz="308074" rtl="0" latinLnBrk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1875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Light"/>
              </a:defRPr>
            </a:lvl2pPr>
            <a:lvl3pPr marL="564885" marR="0" indent="-231510" algn="l" defTabSz="308074" rtl="0" latinLnBrk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1875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Light"/>
              </a:defRPr>
            </a:lvl3pPr>
            <a:lvl4pPr marL="731573" marR="0" indent="-231510" algn="l" defTabSz="308074" rtl="0" latinLnBrk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1875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Light"/>
              </a:defRPr>
            </a:lvl4pPr>
            <a:lvl5pPr marL="898260" marR="0" indent="-231510" algn="l" defTabSz="308074" rtl="0" latinLnBrk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1875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Light"/>
              </a:defRPr>
            </a:lvl5pPr>
            <a:lvl6pPr marL="1064948" marR="0" indent="-231510" algn="l" defTabSz="308074" rtl="0" latinLnBrk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1875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Light"/>
              </a:defRPr>
            </a:lvl6pPr>
            <a:lvl7pPr marL="1231635" marR="0" indent="-231510" algn="l" defTabSz="308074" rtl="0" latinLnBrk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1875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Light"/>
              </a:defRPr>
            </a:lvl7pPr>
            <a:lvl8pPr marL="1398323" marR="0" indent="-231510" algn="l" defTabSz="308074" rtl="0" latinLnBrk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1875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Light"/>
              </a:defRPr>
            </a:lvl8pPr>
            <a:lvl9pPr marL="1565010" marR="0" indent="-231510" algn="l" defTabSz="308074" rtl="0" latinLnBrk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1875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Light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ru-RU" sz="3600" b="1" dirty="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Arial" panose="020B0604020202020204" pitchFamily="34" charset="0"/>
                <a:sym typeface="Arial"/>
              </a:rPr>
              <a:t>Раньше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Arial" panose="020B0604020202020204" pitchFamily="34" charset="0"/>
                <a:sym typeface="Arial"/>
              </a:rPr>
              <a:t>Сбор данных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Arial" panose="020B0604020202020204" pitchFamily="34" charset="0"/>
                <a:sym typeface="Arial"/>
              </a:rPr>
              <a:t>Построение отчета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Arial" panose="020B0604020202020204" pitchFamily="34" charset="0"/>
                <a:sym typeface="Arial"/>
              </a:rPr>
              <a:t>Расчет метрик: </a:t>
            </a:r>
            <a:r>
              <a:rPr lang="en-US" sz="2400" dirty="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Arial" panose="020B0604020202020204" pitchFamily="34" charset="0"/>
                <a:sym typeface="Arial"/>
              </a:rPr>
              <a:t>CTR, </a:t>
            </a:r>
            <a:r>
              <a:rPr lang="ru-RU" sz="2400" dirty="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Arial" panose="020B0604020202020204" pitchFamily="34" charset="0"/>
                <a:sym typeface="Arial"/>
              </a:rPr>
              <a:t>конверсии</a:t>
            </a:r>
            <a:r>
              <a:rPr lang="en-US" sz="2400" dirty="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Arial" panose="020B0604020202020204" pitchFamily="34" charset="0"/>
                <a:sym typeface="Arial"/>
              </a:rPr>
              <a:t>, </a:t>
            </a:r>
            <a:r>
              <a:rPr lang="ru-RU" sz="2400" dirty="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Arial" panose="020B0604020202020204" pitchFamily="34" charset="0"/>
                <a:sym typeface="Arial"/>
              </a:rPr>
              <a:t>выручка</a:t>
            </a:r>
            <a:r>
              <a:rPr lang="en-US" sz="2400" dirty="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Arial" panose="020B0604020202020204" pitchFamily="34" charset="0"/>
                <a:sym typeface="Arial"/>
              </a:rPr>
              <a:t>, </a:t>
            </a:r>
            <a:r>
              <a:rPr lang="ru-RU" sz="2400" dirty="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Arial" panose="020B0604020202020204" pitchFamily="34" charset="0"/>
                <a:sym typeface="Arial"/>
              </a:rPr>
              <a:t>прибыль</a:t>
            </a:r>
          </a:p>
        </p:txBody>
      </p:sp>
      <p:sp>
        <p:nvSpPr>
          <p:cNvPr id="4" name="Google Shape;293;p49">
            <a:extLst>
              <a:ext uri="{FF2B5EF4-FFF2-40B4-BE49-F238E27FC236}">
                <a16:creationId xmlns:a16="http://schemas.microsoft.com/office/drawing/2014/main" id="{F8969A16-D956-F435-2894-2BF8CEEEC843}"/>
              </a:ext>
            </a:extLst>
          </p:cNvPr>
          <p:cNvSpPr txBox="1">
            <a:spLocks/>
          </p:cNvSpPr>
          <p:nvPr/>
        </p:nvSpPr>
        <p:spPr>
          <a:xfrm>
            <a:off x="9448800" y="2956363"/>
            <a:ext cx="9277120" cy="68328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rmAutofit/>
          </a:bodyPr>
          <a:lstStyle>
            <a:lvl1pPr marL="231510" marR="0" indent="-231510" algn="l" defTabSz="308074" rtl="0" latinLnBrk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1875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Light"/>
              </a:defRPr>
            </a:lvl1pPr>
            <a:lvl2pPr marL="398198" marR="0" indent="-231510" algn="l" defTabSz="308074" rtl="0" latinLnBrk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1875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Light"/>
              </a:defRPr>
            </a:lvl2pPr>
            <a:lvl3pPr marL="564885" marR="0" indent="-231510" algn="l" defTabSz="308074" rtl="0" latinLnBrk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1875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Light"/>
              </a:defRPr>
            </a:lvl3pPr>
            <a:lvl4pPr marL="731573" marR="0" indent="-231510" algn="l" defTabSz="308074" rtl="0" latinLnBrk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1875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Light"/>
              </a:defRPr>
            </a:lvl4pPr>
            <a:lvl5pPr marL="898260" marR="0" indent="-231510" algn="l" defTabSz="308074" rtl="0" latinLnBrk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1875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Light"/>
              </a:defRPr>
            </a:lvl5pPr>
            <a:lvl6pPr marL="1064948" marR="0" indent="-231510" algn="l" defTabSz="308074" rtl="0" latinLnBrk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1875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Light"/>
              </a:defRPr>
            </a:lvl6pPr>
            <a:lvl7pPr marL="1231635" marR="0" indent="-231510" algn="l" defTabSz="308074" rtl="0" latinLnBrk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1875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Light"/>
              </a:defRPr>
            </a:lvl7pPr>
            <a:lvl8pPr marL="1398323" marR="0" indent="-231510" algn="l" defTabSz="308074" rtl="0" latinLnBrk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1875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Light"/>
              </a:defRPr>
            </a:lvl8pPr>
            <a:lvl9pPr marL="1565010" marR="0" indent="-231510" algn="l" defTabSz="308074" rtl="0" latinLnBrk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1875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Light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ru-RU" sz="3600" b="1" dirty="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Arial" panose="020B0604020202020204" pitchFamily="34" charset="0"/>
                <a:sym typeface="Arial"/>
              </a:rPr>
              <a:t>Теперь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Arial" panose="020B0604020202020204" pitchFamily="34" charset="0"/>
                <a:sym typeface="Arial"/>
              </a:rPr>
              <a:t>Прогноз поведения клиента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Arial" panose="020B0604020202020204" pitchFamily="34" charset="0"/>
                <a:sym typeface="Arial"/>
              </a:rPr>
              <a:t>Автоматизация перераспределения маркетинговых бюджетов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Arial" panose="020B0604020202020204" pitchFamily="34" charset="0"/>
                <a:sym typeface="Arial"/>
              </a:rPr>
              <a:t>Быстрая проверка гипотез на данных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55CA7DA-3056-19D3-C24D-044C12C62962}"/>
              </a:ext>
            </a:extLst>
          </p:cNvPr>
          <p:cNvSpPr txBox="1"/>
          <p:nvPr/>
        </p:nvSpPr>
        <p:spPr>
          <a:xfrm>
            <a:off x="1324173" y="7200900"/>
            <a:ext cx="91918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Статья от</a:t>
            </a:r>
            <a:r>
              <a:rPr lang="en-US" dirty="0"/>
              <a:t> Chat GPT </a:t>
            </a:r>
            <a:r>
              <a:rPr lang="ru-RU" dirty="0"/>
              <a:t>по </a:t>
            </a:r>
            <a:r>
              <a:rPr lang="ru-RU" dirty="0" err="1"/>
              <a:t>промптам</a:t>
            </a:r>
            <a:r>
              <a:rPr lang="ru-RU" dirty="0"/>
              <a:t> для аналитики</a:t>
            </a:r>
            <a:r>
              <a:rPr lang="en-US" dirty="0"/>
              <a:t>: </a:t>
            </a:r>
            <a:r>
              <a:rPr lang="en-US" dirty="0">
                <a:hlinkClick r:id="rId3"/>
              </a:rPr>
              <a:t>https://openai.com/academy/data-analysis/</a:t>
            </a:r>
            <a:r>
              <a:rPr lang="en-US" dirty="0"/>
              <a:t>  </a:t>
            </a:r>
            <a:endParaRPr lang="en-RU" dirty="0"/>
          </a:p>
        </p:txBody>
      </p:sp>
    </p:spTree>
    <p:extLst>
      <p:ext uri="{BB962C8B-B14F-4D97-AF65-F5344CB8AC3E}">
        <p14:creationId xmlns:p14="http://schemas.microsoft.com/office/powerpoint/2010/main" val="408416289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1180734" y="1504949"/>
            <a:ext cx="16192867" cy="173637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pc="835" dirty="0"/>
              <a:t>Как современные технологии перевернули маркетинг</a:t>
            </a:r>
            <a:endParaRPr lang="en-US" spc="835" dirty="0"/>
          </a:p>
        </p:txBody>
      </p:sp>
      <p:sp>
        <p:nvSpPr>
          <p:cNvPr id="20" name="Номер слайда 19">
            <a:extLst>
              <a:ext uri="{FF2B5EF4-FFF2-40B4-BE49-F238E27FC236}">
                <a16:creationId xmlns:a16="http://schemas.microsoft.com/office/drawing/2014/main" id="{646912D0-62DE-43A1-A5AB-FB9039499B9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276999"/>
          </a:xfrm>
        </p:spPr>
        <p:txBody>
          <a:bodyPr/>
          <a:lstStyle/>
          <a:p>
            <a:fld id="{B6F15528-21DE-4FAA-801E-634DDDAF4B2B}" type="slidenum">
              <a:rPr lang="ru-RU" smtClean="0">
                <a:solidFill>
                  <a:schemeClr val="tx1"/>
                </a:solidFill>
                <a:latin typeface="Trebuchet MS" panose="020B0603020202020204" pitchFamily="34" charset="0"/>
              </a:rPr>
              <a:t>42</a:t>
            </a:fld>
            <a:endParaRPr lang="ru-RU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FCF558-014D-4D95-8BC7-8895856C3135}"/>
              </a:ext>
            </a:extLst>
          </p:cNvPr>
          <p:cNvSpPr txBox="1"/>
          <p:nvPr/>
        </p:nvSpPr>
        <p:spPr>
          <a:xfrm>
            <a:off x="1180734" y="4043855"/>
            <a:ext cx="6688720" cy="472052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42874" tIns="142874" rIns="142874" bIns="142874" numCol="1" spcCol="38100" rtlCol="0" anchor="ctr">
            <a:spAutoFit/>
          </a:bodyPr>
          <a:lstStyle/>
          <a:p>
            <a:pPr marL="342900" indent="-342900" defTabSz="1643062" hangingPunct="0">
              <a:buFont typeface="Arial" panose="020B0604020202020204" pitchFamily="34" charset="0"/>
              <a:buChar char="•"/>
            </a:pPr>
            <a:r>
              <a:rPr lang="ru-RU" sz="3600" dirty="0">
                <a:latin typeface="Trebuchet MS" panose="020B0603020202020204" pitchFamily="34" charset="0"/>
                <a:sym typeface="Helvetica Light"/>
              </a:rPr>
              <a:t>Сегментация клиентов</a:t>
            </a:r>
          </a:p>
          <a:p>
            <a:pPr marL="342900" indent="-342900" defTabSz="1643062" hangingPunct="0">
              <a:buFont typeface="Arial" panose="020B0604020202020204" pitchFamily="34" charset="0"/>
              <a:buChar char="•"/>
            </a:pPr>
            <a:r>
              <a:rPr lang="ru-RU" sz="3600" dirty="0">
                <a:latin typeface="Trebuchet MS" panose="020B0603020202020204" pitchFamily="34" charset="0"/>
                <a:sym typeface="Helvetica Light"/>
              </a:rPr>
              <a:t>Традиционный </a:t>
            </a:r>
            <a:r>
              <a:rPr lang="ru-RU" sz="3600" dirty="0" err="1">
                <a:latin typeface="Trebuchet MS" panose="020B0603020202020204" pitchFamily="34" charset="0"/>
                <a:sym typeface="Helvetica Light"/>
              </a:rPr>
              <a:t>колл</a:t>
            </a:r>
            <a:r>
              <a:rPr lang="ru-RU" sz="3600" dirty="0">
                <a:latin typeface="Trebuchet MS" panose="020B0603020202020204" pitchFamily="34" charset="0"/>
                <a:sym typeface="Helvetica Light"/>
              </a:rPr>
              <a:t>-центр</a:t>
            </a:r>
          </a:p>
          <a:p>
            <a:pPr marL="342900" indent="-342900" defTabSz="1643062" hangingPunct="0">
              <a:buFont typeface="Arial" panose="020B0604020202020204" pitchFamily="34" charset="0"/>
              <a:buChar char="•"/>
            </a:pPr>
            <a:r>
              <a:rPr lang="ru-RU" sz="3600" dirty="0">
                <a:latin typeface="Trebuchet MS" panose="020B0603020202020204" pitchFamily="34" charset="0"/>
                <a:sym typeface="Helvetica Light"/>
              </a:rPr>
              <a:t>Воронка продаж к концу отчетного периода</a:t>
            </a:r>
          </a:p>
          <a:p>
            <a:pPr marL="342900" indent="-342900" defTabSz="1643062" hangingPunct="0">
              <a:buFont typeface="Arial" panose="020B0604020202020204" pitchFamily="34" charset="0"/>
              <a:buChar char="•"/>
            </a:pPr>
            <a:r>
              <a:rPr lang="ru-RU" sz="3600" dirty="0">
                <a:latin typeface="Trebuchet MS" panose="020B0603020202020204" pitchFamily="34" charset="0"/>
                <a:sym typeface="Helvetica Light"/>
              </a:rPr>
              <a:t>Отложенный эффект маркетинговых действий</a:t>
            </a:r>
          </a:p>
          <a:p>
            <a:pPr marL="342900" indent="-342900" defTabSz="1643062" hangingPunct="0">
              <a:buFont typeface="Arial" panose="020B0604020202020204" pitchFamily="34" charset="0"/>
              <a:buChar char="•"/>
            </a:pPr>
            <a:r>
              <a:rPr lang="ru-RU" sz="3600" dirty="0">
                <a:latin typeface="Trebuchet MS" panose="020B0603020202020204" pitchFamily="34" charset="0"/>
                <a:sym typeface="Helvetica Light"/>
              </a:rPr>
              <a:t>Одноразовые транзакции</a:t>
            </a:r>
          </a:p>
          <a:p>
            <a:pPr marL="342900" indent="-342900" defTabSz="1643062" hangingPunct="0">
              <a:buFont typeface="Arial" panose="020B0604020202020204" pitchFamily="34" charset="0"/>
              <a:buChar char="•"/>
            </a:pPr>
            <a:r>
              <a:rPr lang="ru-RU" sz="3600" dirty="0">
                <a:latin typeface="Trebuchet MS" panose="020B0603020202020204" pitchFamily="34" charset="0"/>
                <a:sym typeface="Helvetica Light"/>
              </a:rPr>
              <a:t>Низкая точность прогнозов</a:t>
            </a:r>
            <a:endParaRPr lang="en-US" sz="3600" dirty="0">
              <a:latin typeface="Trebuchet MS" panose="020B0603020202020204" pitchFamily="34" charset="0"/>
              <a:sym typeface="Helvetica Ligh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B8BA0AB-A124-4207-8016-6ED7639B82C4}"/>
              </a:ext>
            </a:extLst>
          </p:cNvPr>
          <p:cNvSpPr txBox="1"/>
          <p:nvPr/>
        </p:nvSpPr>
        <p:spPr>
          <a:xfrm>
            <a:off x="9448800" y="4041850"/>
            <a:ext cx="8236036" cy="472052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42874" tIns="142874" rIns="142874" bIns="142874" numCol="1" spcCol="38100" rtlCol="0" anchor="ctr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171450" indent="-171450" defTabSz="821531" fontAlgn="auto" latinLnBrk="0" hangingPunct="0">
              <a:buClrTx/>
              <a:buSzTx/>
              <a:buFont typeface="Arial" panose="020B0604020202020204" pitchFamily="34" charset="0"/>
              <a:buChar char="•"/>
              <a:tabLst/>
              <a:defRPr sz="2000">
                <a:solidFill>
                  <a:srgbClr val="253957"/>
                </a:solidFill>
                <a:latin typeface="Arial Narrow"/>
                <a:ea typeface="+mn-ea"/>
              </a:defRPr>
            </a:lvl1pPr>
          </a:lstStyle>
          <a:p>
            <a:r>
              <a:rPr lang="ru-RU" sz="3600" dirty="0">
                <a:solidFill>
                  <a:schemeClr val="tx1"/>
                </a:solidFill>
                <a:latin typeface="Trebuchet MS" panose="020B0603020202020204" pitchFamily="34" charset="0"/>
                <a:sym typeface="Helvetica Light"/>
              </a:rPr>
              <a:t>Динамическая </a:t>
            </a:r>
            <a:r>
              <a:rPr lang="ru-RU" sz="3600" dirty="0" err="1">
                <a:solidFill>
                  <a:schemeClr val="tx1"/>
                </a:solidFill>
                <a:latin typeface="Trebuchet MS" panose="020B0603020202020204" pitchFamily="34" charset="0"/>
                <a:sym typeface="Helvetica Light"/>
              </a:rPr>
              <a:t>микросегментация</a:t>
            </a:r>
            <a:endParaRPr lang="ru-RU" sz="3600" dirty="0">
              <a:solidFill>
                <a:schemeClr val="tx1"/>
              </a:solidFill>
              <a:latin typeface="Trebuchet MS" panose="020B0603020202020204" pitchFamily="34" charset="0"/>
              <a:sym typeface="Helvetica Light"/>
            </a:endParaRPr>
          </a:p>
          <a:p>
            <a:r>
              <a:rPr lang="ru-RU" sz="3600" dirty="0">
                <a:solidFill>
                  <a:schemeClr val="tx1"/>
                </a:solidFill>
                <a:latin typeface="Trebuchet MS" panose="020B0603020202020204" pitchFamily="34" charset="0"/>
                <a:sym typeface="Helvetica Light"/>
              </a:rPr>
              <a:t>Роботизация </a:t>
            </a:r>
            <a:r>
              <a:rPr lang="ru-RU" sz="3600" dirty="0" err="1">
                <a:solidFill>
                  <a:schemeClr val="tx1"/>
                </a:solidFill>
                <a:latin typeface="Trebuchet MS" panose="020B0603020202020204" pitchFamily="34" charset="0"/>
                <a:sym typeface="Helvetica Light"/>
              </a:rPr>
              <a:t>колл</a:t>
            </a:r>
            <a:r>
              <a:rPr lang="ru-RU" sz="3600" dirty="0">
                <a:solidFill>
                  <a:schemeClr val="tx1"/>
                </a:solidFill>
                <a:latin typeface="Trebuchet MS" panose="020B0603020202020204" pitchFamily="34" charset="0"/>
                <a:sym typeface="Helvetica Light"/>
              </a:rPr>
              <a:t>-центра</a:t>
            </a:r>
          </a:p>
          <a:p>
            <a:r>
              <a:rPr lang="ru-RU" sz="3600" dirty="0">
                <a:solidFill>
                  <a:schemeClr val="tx1"/>
                </a:solidFill>
                <a:latin typeface="Trebuchet MS" panose="020B0603020202020204" pitchFamily="34" charset="0"/>
                <a:sym typeface="Helvetica Light"/>
              </a:rPr>
              <a:t>Динамическая воронка продаж</a:t>
            </a:r>
          </a:p>
          <a:p>
            <a:r>
              <a:rPr lang="ru-RU" sz="3600" dirty="0">
                <a:solidFill>
                  <a:schemeClr val="tx1"/>
                </a:solidFill>
                <a:latin typeface="Trebuchet MS" panose="020B0603020202020204" pitchFamily="34" charset="0"/>
                <a:sym typeface="Helvetica Light"/>
              </a:rPr>
              <a:t>Эффективное бюджетирование</a:t>
            </a:r>
          </a:p>
          <a:p>
            <a:r>
              <a:rPr lang="ru-RU" sz="3600" dirty="0">
                <a:solidFill>
                  <a:schemeClr val="tx1"/>
                </a:solidFill>
                <a:latin typeface="Trebuchet MS" panose="020B0603020202020204" pitchFamily="34" charset="0"/>
                <a:sym typeface="Helvetica Light"/>
              </a:rPr>
              <a:t>Долгосрочные отношения</a:t>
            </a:r>
          </a:p>
          <a:p>
            <a:r>
              <a:rPr lang="ru-RU" sz="3600" dirty="0">
                <a:solidFill>
                  <a:schemeClr val="tx1"/>
                </a:solidFill>
                <a:latin typeface="Trebuchet MS" panose="020B0603020202020204" pitchFamily="34" charset="0"/>
                <a:sym typeface="Helvetica Light"/>
              </a:rPr>
              <a:t>Оптимизация маркетинговых действий в реальном времени</a:t>
            </a:r>
          </a:p>
          <a:p>
            <a:r>
              <a:rPr lang="ru-RU" sz="3600" dirty="0">
                <a:solidFill>
                  <a:schemeClr val="tx1"/>
                </a:solidFill>
                <a:latin typeface="Trebuchet MS" panose="020B0603020202020204" pitchFamily="34" charset="0"/>
                <a:sym typeface="Helvetica Light"/>
              </a:rPr>
              <a:t>Максимальная точность прогнозов</a:t>
            </a:r>
          </a:p>
        </p:txBody>
      </p:sp>
      <p:sp>
        <p:nvSpPr>
          <p:cNvPr id="13" name="Стрелка вправо 3">
            <a:extLst>
              <a:ext uri="{FF2B5EF4-FFF2-40B4-BE49-F238E27FC236}">
                <a16:creationId xmlns:a16="http://schemas.microsoft.com/office/drawing/2014/main" id="{CE5AC88A-C868-481C-9628-4BECD5F94C05}"/>
              </a:ext>
            </a:extLst>
          </p:cNvPr>
          <p:cNvSpPr/>
          <p:nvPr/>
        </p:nvSpPr>
        <p:spPr>
          <a:xfrm>
            <a:off x="7889799" y="4879988"/>
            <a:ext cx="1387368" cy="2529605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 w="12700" cap="flat">
            <a:noFill/>
            <a:miter lim="400000"/>
          </a:ln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42874" tIns="142874" rIns="142874" bIns="142874" numCol="1" spcCol="38100" rtlCol="0" anchor="ctr">
            <a:spAutoFit/>
          </a:bodyPr>
          <a:lstStyle/>
          <a:p>
            <a:pPr algn="ctr" defTabSz="1643062" hangingPunct="0"/>
            <a:endParaRPr lang="ru-RU" sz="6400" dirty="0">
              <a:latin typeface="+mj-lt"/>
              <a:ea typeface="+mj-ea"/>
              <a:cs typeface="+mj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4141597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3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1180734" y="1504949"/>
            <a:ext cx="16192867" cy="173637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pc="835" dirty="0"/>
              <a:t>Как современные технологии перевернули маркетинг</a:t>
            </a:r>
            <a:endParaRPr lang="en-US" spc="835" dirty="0"/>
          </a:p>
        </p:txBody>
      </p:sp>
      <p:sp>
        <p:nvSpPr>
          <p:cNvPr id="20" name="Номер слайда 19">
            <a:extLst>
              <a:ext uri="{FF2B5EF4-FFF2-40B4-BE49-F238E27FC236}">
                <a16:creationId xmlns:a16="http://schemas.microsoft.com/office/drawing/2014/main" id="{646912D0-62DE-43A1-A5AB-FB9039499B9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276999"/>
          </a:xfrm>
        </p:spPr>
        <p:txBody>
          <a:bodyPr/>
          <a:lstStyle/>
          <a:p>
            <a:fld id="{B6F15528-21DE-4FAA-801E-634DDDAF4B2B}" type="slidenum">
              <a:rPr lang="ru-RU" smtClean="0">
                <a:solidFill>
                  <a:schemeClr val="tx1"/>
                </a:solidFill>
                <a:latin typeface="Trebuchet MS" panose="020B0603020202020204" pitchFamily="34" charset="0"/>
              </a:rPr>
              <a:t>43</a:t>
            </a:fld>
            <a:endParaRPr lang="ru-RU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FB50E4F-D165-4206-B4F4-DD5D2D3750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5200" y="3371850"/>
            <a:ext cx="12287250" cy="6915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4384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1180734" y="1504949"/>
            <a:ext cx="16192867" cy="173637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pc="835" dirty="0"/>
              <a:t>Как современные технологии перевернули маркетинг</a:t>
            </a:r>
            <a:endParaRPr lang="en-US" spc="835" dirty="0"/>
          </a:p>
        </p:txBody>
      </p:sp>
      <p:sp>
        <p:nvSpPr>
          <p:cNvPr id="20" name="Номер слайда 19">
            <a:extLst>
              <a:ext uri="{FF2B5EF4-FFF2-40B4-BE49-F238E27FC236}">
                <a16:creationId xmlns:a16="http://schemas.microsoft.com/office/drawing/2014/main" id="{646912D0-62DE-43A1-A5AB-FB9039499B9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276999"/>
          </a:xfrm>
        </p:spPr>
        <p:txBody>
          <a:bodyPr/>
          <a:lstStyle/>
          <a:p>
            <a:fld id="{B6F15528-21DE-4FAA-801E-634DDDAF4B2B}" type="slidenum">
              <a:rPr lang="ru-RU" smtClean="0">
                <a:solidFill>
                  <a:schemeClr val="tx1"/>
                </a:solidFill>
                <a:latin typeface="Trebuchet MS" panose="020B0603020202020204" pitchFamily="34" charset="0"/>
              </a:rPr>
              <a:t>44</a:t>
            </a:fld>
            <a:endParaRPr lang="ru-RU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D942DC8-0FB9-48D0-9DA2-CEECE06D2F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5567" y="3941918"/>
            <a:ext cx="10363200" cy="5895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91299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1180734" y="1504949"/>
            <a:ext cx="16192867" cy="173637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pc="835" dirty="0"/>
              <a:t>Как современные технологии перевернули маркетинг</a:t>
            </a:r>
            <a:endParaRPr lang="en-US" spc="835" dirty="0"/>
          </a:p>
        </p:txBody>
      </p:sp>
      <p:sp>
        <p:nvSpPr>
          <p:cNvPr id="20" name="Номер слайда 19">
            <a:extLst>
              <a:ext uri="{FF2B5EF4-FFF2-40B4-BE49-F238E27FC236}">
                <a16:creationId xmlns:a16="http://schemas.microsoft.com/office/drawing/2014/main" id="{646912D0-62DE-43A1-A5AB-FB9039499B9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276999"/>
          </a:xfrm>
        </p:spPr>
        <p:txBody>
          <a:bodyPr/>
          <a:lstStyle/>
          <a:p>
            <a:fld id="{B6F15528-21DE-4FAA-801E-634DDDAF4B2B}" type="slidenum">
              <a:rPr lang="ru-RU" smtClean="0">
                <a:solidFill>
                  <a:schemeClr val="tx1"/>
                </a:solidFill>
                <a:latin typeface="Trebuchet MS" panose="020B0603020202020204" pitchFamily="34" charset="0"/>
              </a:rPr>
              <a:t>45</a:t>
            </a:fld>
            <a:endParaRPr lang="ru-RU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FB50E4F-D165-4206-B4F4-DD5D2D3750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5200" y="3371850"/>
            <a:ext cx="12287250" cy="691515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758E6D1-CF8F-4E13-AB59-F33FFDA4F8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3198" y="0"/>
            <a:ext cx="18354398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41626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Номер слайда 18">
            <a:extLst>
              <a:ext uri="{FF2B5EF4-FFF2-40B4-BE49-F238E27FC236}">
                <a16:creationId xmlns:a16="http://schemas.microsoft.com/office/drawing/2014/main" id="{28E35B36-CDFE-4E4D-862F-9A650CA72B0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276999"/>
          </a:xfrm>
        </p:spPr>
        <p:txBody>
          <a:bodyPr/>
          <a:lstStyle/>
          <a:p>
            <a:fld id="{B6F15528-21DE-4FAA-801E-634DDDAF4B2B}" type="slidenum">
              <a:rPr lang="ru-RU" smtClean="0">
                <a:solidFill>
                  <a:schemeClr val="tx1"/>
                </a:solidFill>
                <a:latin typeface="Trebuchet MS" panose="020B0603020202020204" pitchFamily="34" charset="0"/>
              </a:rPr>
              <a:t>46</a:t>
            </a:fld>
            <a:endParaRPr lang="ru-RU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204C0819-CF5A-47A3-B5D1-A8C3117A0B44}"/>
              </a:ext>
            </a:extLst>
          </p:cNvPr>
          <p:cNvSpPr txBox="1">
            <a:spLocks/>
          </p:cNvSpPr>
          <p:nvPr/>
        </p:nvSpPr>
        <p:spPr>
          <a:xfrm>
            <a:off x="1180734" y="1504949"/>
            <a:ext cx="15751327" cy="173637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5600" b="1" i="0">
                <a:solidFill>
                  <a:srgbClr val="171616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n-US" kern="0" spc="835" dirty="0"/>
              <a:t>Marketing types</a:t>
            </a:r>
            <a:br>
              <a:rPr lang="en-US" kern="0" spc="835" dirty="0"/>
            </a:br>
            <a:endParaRPr lang="en-US" kern="0" spc="835" dirty="0"/>
          </a:p>
        </p:txBody>
      </p:sp>
      <p:pic>
        <p:nvPicPr>
          <p:cNvPr id="10" name="Google Shape;259;p44">
            <a:extLst>
              <a:ext uri="{FF2B5EF4-FFF2-40B4-BE49-F238E27FC236}">
                <a16:creationId xmlns:a16="http://schemas.microsoft.com/office/drawing/2014/main" id="{B61A30E1-415A-49E4-8CF1-72043EC8D31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5355" b="9498"/>
          <a:stretch/>
        </p:blipFill>
        <p:spPr>
          <a:xfrm>
            <a:off x="2286000" y="2582711"/>
            <a:ext cx="13716000" cy="7299298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FFEEE96C-029E-4060-BCE3-23CED272D0F5}"/>
              </a:ext>
            </a:extLst>
          </p:cNvPr>
          <p:cNvSpPr/>
          <p:nvPr/>
        </p:nvSpPr>
        <p:spPr>
          <a:xfrm>
            <a:off x="4102874" y="6956784"/>
            <a:ext cx="1129084" cy="1273424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142874" tIns="142874" rIns="142874" bIns="142874" numCol="1" spcCol="38100" rtlCol="0" anchor="ctr">
            <a:spAutoFit/>
          </a:bodyPr>
          <a:lstStyle/>
          <a:p>
            <a:pPr algn="ctr" defTabSz="1643062" hangingPunct="0"/>
            <a:endParaRPr lang="ru-RU" sz="6400" dirty="0">
              <a:solidFill>
                <a:srgbClr val="FFFFFF"/>
              </a:solidFill>
              <a:latin typeface="+mj-lt"/>
              <a:ea typeface="+mj-ea"/>
              <a:cs typeface="+mj-cs"/>
              <a:sym typeface="Helvetica Light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8DF8ABCB-4241-4421-B697-C1B731A57ED5}"/>
              </a:ext>
            </a:extLst>
          </p:cNvPr>
          <p:cNvSpPr/>
          <p:nvPr/>
        </p:nvSpPr>
        <p:spPr>
          <a:xfrm>
            <a:off x="8504058" y="6956784"/>
            <a:ext cx="1129084" cy="1273424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142874" tIns="142874" rIns="142874" bIns="142874" numCol="1" spcCol="38100" rtlCol="0" anchor="ctr">
            <a:spAutoFit/>
          </a:bodyPr>
          <a:lstStyle/>
          <a:p>
            <a:pPr algn="ctr" defTabSz="1643062" hangingPunct="0"/>
            <a:endParaRPr lang="ru-RU" sz="6400" dirty="0">
              <a:solidFill>
                <a:srgbClr val="FFFFFF"/>
              </a:solidFill>
              <a:latin typeface="+mj-lt"/>
              <a:ea typeface="+mj-ea"/>
              <a:cs typeface="+mj-cs"/>
              <a:sym typeface="Helvetica Light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0BB4E1A3-E073-4CDD-AFBE-EB78A0F14C9B}"/>
              </a:ext>
            </a:extLst>
          </p:cNvPr>
          <p:cNvSpPr/>
          <p:nvPr/>
        </p:nvSpPr>
        <p:spPr>
          <a:xfrm>
            <a:off x="13118464" y="6956784"/>
            <a:ext cx="1129084" cy="1273424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142874" tIns="142874" rIns="142874" bIns="142874" numCol="1" spcCol="38100" rtlCol="0" anchor="ctr">
            <a:spAutoFit/>
          </a:bodyPr>
          <a:lstStyle/>
          <a:p>
            <a:pPr algn="ctr" defTabSz="1643062" hangingPunct="0"/>
            <a:endParaRPr lang="ru-RU" sz="6400" dirty="0">
              <a:solidFill>
                <a:srgbClr val="FFFFFF"/>
              </a:solidFill>
              <a:latin typeface="+mj-lt"/>
              <a:ea typeface="+mj-ea"/>
              <a:cs typeface="+mj-cs"/>
              <a:sym typeface="Helvetica Light"/>
            </a:endParaRPr>
          </a:p>
        </p:txBody>
      </p:sp>
      <p:sp>
        <p:nvSpPr>
          <p:cNvPr id="14" name="object 15">
            <a:extLst>
              <a:ext uri="{FF2B5EF4-FFF2-40B4-BE49-F238E27FC236}">
                <a16:creationId xmlns:a16="http://schemas.microsoft.com/office/drawing/2014/main" id="{3D237C49-0EB4-4D21-BF2C-9FEC74B2D771}"/>
              </a:ext>
            </a:extLst>
          </p:cNvPr>
          <p:cNvSpPr txBox="1"/>
          <p:nvPr/>
        </p:nvSpPr>
        <p:spPr>
          <a:xfrm>
            <a:off x="1238865" y="468050"/>
            <a:ext cx="3644265" cy="532197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10"/>
              </a:spcBef>
            </a:pPr>
            <a: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  <a:t>Университет Иннополис</a:t>
            </a:r>
            <a:b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</a:br>
            <a: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  <a:t>Управление на основе данных</a:t>
            </a:r>
            <a:endParaRPr sz="1600" dirty="0"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985054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Номер слайда 18">
            <a:extLst>
              <a:ext uri="{FF2B5EF4-FFF2-40B4-BE49-F238E27FC236}">
                <a16:creationId xmlns:a16="http://schemas.microsoft.com/office/drawing/2014/main" id="{28E35B36-CDFE-4E4D-862F-9A650CA72B0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276999"/>
          </a:xfrm>
        </p:spPr>
        <p:txBody>
          <a:bodyPr/>
          <a:lstStyle/>
          <a:p>
            <a:fld id="{B6F15528-21DE-4FAA-801E-634DDDAF4B2B}" type="slidenum">
              <a:rPr lang="ru-RU" smtClean="0">
                <a:solidFill>
                  <a:schemeClr val="tx1"/>
                </a:solidFill>
                <a:latin typeface="Trebuchet MS" panose="020B0603020202020204" pitchFamily="34" charset="0"/>
              </a:rPr>
              <a:t>47</a:t>
            </a:fld>
            <a:endParaRPr lang="ru-RU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204C0819-CF5A-47A3-B5D1-A8C3117A0B44}"/>
              </a:ext>
            </a:extLst>
          </p:cNvPr>
          <p:cNvSpPr txBox="1">
            <a:spLocks/>
          </p:cNvSpPr>
          <p:nvPr/>
        </p:nvSpPr>
        <p:spPr>
          <a:xfrm>
            <a:off x="1180734" y="1504949"/>
            <a:ext cx="15751327" cy="173637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5600" b="1" i="0">
                <a:solidFill>
                  <a:srgbClr val="171616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kern="0" spc="835" dirty="0"/>
              <a:t>Типы маркетинга</a:t>
            </a:r>
            <a:br>
              <a:rPr lang="en-US" kern="0" spc="835" dirty="0"/>
            </a:br>
            <a:endParaRPr lang="en-US" kern="0" spc="835" dirty="0"/>
          </a:p>
        </p:txBody>
      </p:sp>
      <p:sp>
        <p:nvSpPr>
          <p:cNvPr id="14" name="object 9">
            <a:extLst>
              <a:ext uri="{FF2B5EF4-FFF2-40B4-BE49-F238E27FC236}">
                <a16:creationId xmlns:a16="http://schemas.microsoft.com/office/drawing/2014/main" id="{17344F8A-C755-4385-902D-671FA7F0F966}"/>
              </a:ext>
            </a:extLst>
          </p:cNvPr>
          <p:cNvSpPr txBox="1"/>
          <p:nvPr/>
        </p:nvSpPr>
        <p:spPr>
          <a:xfrm>
            <a:off x="1774673" y="3238500"/>
            <a:ext cx="2920365" cy="141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2000" b="1" spc="140" dirty="0">
                <a:solidFill>
                  <a:srgbClr val="F56E1A"/>
                </a:solidFill>
                <a:latin typeface="Arial"/>
                <a:cs typeface="Arial"/>
              </a:rPr>
              <a:t>B2</a:t>
            </a:r>
            <a:r>
              <a:rPr lang="ru-RU" sz="2000" b="1" spc="140" dirty="0">
                <a:solidFill>
                  <a:srgbClr val="F56E1A"/>
                </a:solidFill>
                <a:latin typeface="Arial"/>
                <a:cs typeface="Arial"/>
              </a:rPr>
              <a:t>С</a:t>
            </a:r>
            <a:endParaRPr sz="2000" dirty="0">
              <a:latin typeface="Arial"/>
              <a:cs typeface="Arial"/>
            </a:endParaRPr>
          </a:p>
          <a:p>
            <a:pPr marL="12700" marR="5080">
              <a:lnSpc>
                <a:spcPct val="113300"/>
              </a:lnSpc>
              <a:spcBef>
                <a:spcPts val="2165"/>
              </a:spcBef>
            </a:pPr>
            <a:endParaRPr lang="en-US" sz="1600" spc="80" dirty="0">
              <a:solidFill>
                <a:srgbClr val="171616"/>
              </a:solidFill>
              <a:latin typeface="Trebuchet MS"/>
              <a:cs typeface="Trebuchet MS"/>
            </a:endParaRPr>
          </a:p>
          <a:p>
            <a:pPr marL="12700" marR="5080">
              <a:lnSpc>
                <a:spcPct val="113300"/>
              </a:lnSpc>
              <a:spcBef>
                <a:spcPts val="2165"/>
              </a:spcBef>
            </a:pPr>
            <a:endParaRPr sz="1600" dirty="0">
              <a:latin typeface="Trebuchet MS"/>
              <a:cs typeface="Trebuchet MS"/>
            </a:endParaRPr>
          </a:p>
        </p:txBody>
      </p:sp>
      <p:sp>
        <p:nvSpPr>
          <p:cNvPr id="15" name="object 10">
            <a:extLst>
              <a:ext uri="{FF2B5EF4-FFF2-40B4-BE49-F238E27FC236}">
                <a16:creationId xmlns:a16="http://schemas.microsoft.com/office/drawing/2014/main" id="{20C66C76-464C-46A5-A520-01D4C6E74000}"/>
              </a:ext>
            </a:extLst>
          </p:cNvPr>
          <p:cNvSpPr txBox="1"/>
          <p:nvPr/>
        </p:nvSpPr>
        <p:spPr>
          <a:xfrm>
            <a:off x="7471017" y="3238500"/>
            <a:ext cx="2920365" cy="8585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2000" b="1" spc="95" dirty="0">
                <a:solidFill>
                  <a:srgbClr val="F56E1A"/>
                </a:solidFill>
                <a:latin typeface="Arial"/>
                <a:cs typeface="Arial"/>
              </a:rPr>
              <a:t>B2</a:t>
            </a:r>
            <a:r>
              <a:rPr lang="ru-RU" sz="2000" b="1" spc="95" dirty="0">
                <a:solidFill>
                  <a:srgbClr val="F56E1A"/>
                </a:solidFill>
                <a:latin typeface="Arial"/>
                <a:cs typeface="Arial"/>
              </a:rPr>
              <a:t>В</a:t>
            </a:r>
            <a:endParaRPr sz="2000" dirty="0">
              <a:latin typeface="Arial"/>
              <a:cs typeface="Arial"/>
            </a:endParaRPr>
          </a:p>
          <a:p>
            <a:pPr marL="12700" marR="5080">
              <a:lnSpc>
                <a:spcPct val="113300"/>
              </a:lnSpc>
              <a:spcBef>
                <a:spcPts val="2165"/>
              </a:spcBef>
            </a:pPr>
            <a:endParaRPr sz="1600" dirty="0">
              <a:latin typeface="Trebuchet MS"/>
              <a:cs typeface="Trebuchet MS"/>
            </a:endParaRPr>
          </a:p>
        </p:txBody>
      </p:sp>
      <p:sp>
        <p:nvSpPr>
          <p:cNvPr id="16" name="object 11">
            <a:extLst>
              <a:ext uri="{FF2B5EF4-FFF2-40B4-BE49-F238E27FC236}">
                <a16:creationId xmlns:a16="http://schemas.microsoft.com/office/drawing/2014/main" id="{79C21D85-7C3F-452B-A582-25CAF52668C4}"/>
              </a:ext>
            </a:extLst>
          </p:cNvPr>
          <p:cNvSpPr txBox="1"/>
          <p:nvPr/>
        </p:nvSpPr>
        <p:spPr>
          <a:xfrm>
            <a:off x="13167361" y="3238500"/>
            <a:ext cx="2920365" cy="8585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2000" b="1" spc="135" dirty="0">
                <a:solidFill>
                  <a:srgbClr val="F56E1A"/>
                </a:solidFill>
                <a:latin typeface="Arial"/>
                <a:cs typeface="Arial"/>
              </a:rPr>
              <a:t>C2C</a:t>
            </a:r>
            <a:endParaRPr sz="2000" dirty="0">
              <a:latin typeface="Arial"/>
              <a:cs typeface="Arial"/>
            </a:endParaRPr>
          </a:p>
          <a:p>
            <a:pPr marL="12700" marR="5080">
              <a:lnSpc>
                <a:spcPct val="113300"/>
              </a:lnSpc>
              <a:spcBef>
                <a:spcPts val="2165"/>
              </a:spcBef>
            </a:pPr>
            <a:endParaRPr sz="1600" dirty="0">
              <a:latin typeface="Trebuchet MS"/>
              <a:cs typeface="Trebuchet MS"/>
            </a:endParaRPr>
          </a:p>
        </p:txBody>
      </p:sp>
      <p:pic>
        <p:nvPicPr>
          <p:cNvPr id="21" name="Picture 17">
            <a:extLst>
              <a:ext uri="{FF2B5EF4-FFF2-40B4-BE49-F238E27FC236}">
                <a16:creationId xmlns:a16="http://schemas.microsoft.com/office/drawing/2014/main" id="{F8BAD3C3-1374-4CE9-BE49-6885B135E4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6964" y="3975753"/>
            <a:ext cx="3116166" cy="681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9">
            <a:extLst>
              <a:ext uri="{FF2B5EF4-FFF2-40B4-BE49-F238E27FC236}">
                <a16:creationId xmlns:a16="http://schemas.microsoft.com/office/drawing/2014/main" id="{4D9F43D6-26D7-482F-96E6-6BF7322C33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2122" y="4757676"/>
            <a:ext cx="3445846" cy="1914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1">
            <a:extLst>
              <a:ext uri="{FF2B5EF4-FFF2-40B4-BE49-F238E27FC236}">
                <a16:creationId xmlns:a16="http://schemas.microsoft.com/office/drawing/2014/main" id="{F7FBAA54-9EC6-4EE0-803E-90935FF194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6964" y="6672037"/>
            <a:ext cx="3116166" cy="701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50E60DB7-D167-4CA0-9C08-F555715ACE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6969" y="7819924"/>
            <a:ext cx="2596148" cy="1245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5">
            <a:extLst>
              <a:ext uri="{FF2B5EF4-FFF2-40B4-BE49-F238E27FC236}">
                <a16:creationId xmlns:a16="http://schemas.microsoft.com/office/drawing/2014/main" id="{D9359DCF-D8E8-4D33-9ECE-E65035B23B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9109" y="3544862"/>
            <a:ext cx="2220538" cy="1212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7">
            <a:extLst>
              <a:ext uri="{FF2B5EF4-FFF2-40B4-BE49-F238E27FC236}">
                <a16:creationId xmlns:a16="http://schemas.microsoft.com/office/drawing/2014/main" id="{8FEAEFFA-B636-4B19-A889-5B65F981C6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9312" y="4891090"/>
            <a:ext cx="1840132" cy="1212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9">
            <a:extLst>
              <a:ext uri="{FF2B5EF4-FFF2-40B4-BE49-F238E27FC236}">
                <a16:creationId xmlns:a16="http://schemas.microsoft.com/office/drawing/2014/main" id="{365D4FA5-02F4-42B1-A492-AF1D62B23C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9664" y="7838604"/>
            <a:ext cx="2519424" cy="1007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31">
            <a:extLst>
              <a:ext uri="{FF2B5EF4-FFF2-40B4-BE49-F238E27FC236}">
                <a16:creationId xmlns:a16="http://schemas.microsoft.com/office/drawing/2014/main" id="{19929763-5725-4943-ADE1-39E1917DF8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24" b="19558"/>
          <a:stretch/>
        </p:blipFill>
        <p:spPr bwMode="auto">
          <a:xfrm>
            <a:off x="6776947" y="6183592"/>
            <a:ext cx="3984858" cy="1320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33">
            <a:extLst>
              <a:ext uri="{FF2B5EF4-FFF2-40B4-BE49-F238E27FC236}">
                <a16:creationId xmlns:a16="http://schemas.microsoft.com/office/drawing/2014/main" id="{44DA31D7-7364-4B42-B7FD-5C5769685C0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175" b="34677"/>
          <a:stretch/>
        </p:blipFill>
        <p:spPr bwMode="auto">
          <a:xfrm>
            <a:off x="13027923" y="3824393"/>
            <a:ext cx="3816180" cy="115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35">
            <a:extLst>
              <a:ext uri="{FF2B5EF4-FFF2-40B4-BE49-F238E27FC236}">
                <a16:creationId xmlns:a16="http://schemas.microsoft.com/office/drawing/2014/main" id="{8F2D4E38-9CF7-493C-81AE-97307A9B17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81192" y="5344784"/>
            <a:ext cx="1250086" cy="1250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37">
            <a:extLst>
              <a:ext uri="{FF2B5EF4-FFF2-40B4-BE49-F238E27FC236}">
                <a16:creationId xmlns:a16="http://schemas.microsoft.com/office/drawing/2014/main" id="{4213B6B9-7F53-47AF-A20A-794081E3D0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68418" y="6564914"/>
            <a:ext cx="2475630" cy="1641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39">
            <a:extLst>
              <a:ext uri="{FF2B5EF4-FFF2-40B4-BE49-F238E27FC236}">
                <a16:creationId xmlns:a16="http://schemas.microsoft.com/office/drawing/2014/main" id="{887B24DE-8BF6-4E8E-8460-989B73502B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75753" y="8177906"/>
            <a:ext cx="2520520" cy="1007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object 15">
            <a:extLst>
              <a:ext uri="{FF2B5EF4-FFF2-40B4-BE49-F238E27FC236}">
                <a16:creationId xmlns:a16="http://schemas.microsoft.com/office/drawing/2014/main" id="{18AB112C-A8C6-47FB-86EF-926811F16B63}"/>
              </a:ext>
            </a:extLst>
          </p:cNvPr>
          <p:cNvSpPr txBox="1"/>
          <p:nvPr/>
        </p:nvSpPr>
        <p:spPr>
          <a:xfrm>
            <a:off x="1238865" y="468050"/>
            <a:ext cx="3644265" cy="532197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10"/>
              </a:spcBef>
            </a:pPr>
            <a: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  <a:t>Университет Иннополис</a:t>
            </a:r>
            <a:b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</a:br>
            <a: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  <a:t>Управление на основе данных</a:t>
            </a:r>
            <a:endParaRPr sz="1600" dirty="0"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85575634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1180734" y="1504949"/>
            <a:ext cx="16192867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pc="835" dirty="0"/>
              <a:t>Разница подходов в</a:t>
            </a:r>
            <a:r>
              <a:rPr lang="en-US" spc="835" dirty="0"/>
              <a:t> B2B,B2C, C2C</a:t>
            </a:r>
          </a:p>
        </p:txBody>
      </p:sp>
      <p:sp>
        <p:nvSpPr>
          <p:cNvPr id="20" name="Номер слайда 19">
            <a:extLst>
              <a:ext uri="{FF2B5EF4-FFF2-40B4-BE49-F238E27FC236}">
                <a16:creationId xmlns:a16="http://schemas.microsoft.com/office/drawing/2014/main" id="{646912D0-62DE-43A1-A5AB-FB9039499B9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276999"/>
          </a:xfrm>
        </p:spPr>
        <p:txBody>
          <a:bodyPr/>
          <a:lstStyle/>
          <a:p>
            <a:fld id="{B6F15528-21DE-4FAA-801E-634DDDAF4B2B}" type="slidenum">
              <a:rPr lang="ru-RU" smtClean="0">
                <a:solidFill>
                  <a:schemeClr val="tx1"/>
                </a:solidFill>
                <a:latin typeface="Trebuchet MS" panose="020B0603020202020204" pitchFamily="34" charset="0"/>
              </a:rPr>
              <a:t>48</a:t>
            </a:fld>
            <a:endParaRPr lang="ru-RU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E6761799-2DE7-9F7A-C1E5-C0D7EA7B5D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502638"/>
              </p:ext>
            </p:extLst>
          </p:nvPr>
        </p:nvGraphicFramePr>
        <p:xfrm>
          <a:off x="3181167" y="2933700"/>
          <a:ext cx="12192000" cy="6399557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2438400">
                  <a:extLst>
                    <a:ext uri="{9D8B030D-6E8A-4147-A177-3AD203B41FA5}">
                      <a16:colId xmlns:a16="http://schemas.microsoft.com/office/drawing/2014/main" val="2175736820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758055898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278103458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317384034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55296556"/>
                    </a:ext>
                  </a:extLst>
                </a:gridCol>
              </a:tblGrid>
              <a:tr h="568933">
                <a:tc>
                  <a:txBody>
                    <a:bodyPr/>
                    <a:lstStyle/>
                    <a:p>
                      <a:r>
                        <a:rPr lang="ru-RU" dirty="0"/>
                        <a:t>Критерии сопоставления</a:t>
                      </a:r>
                      <a:endParaRPr lang="en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RU" dirty="0"/>
                        <a:t>B2B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RU" dirty="0"/>
                        <a:t>B2C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RU" dirty="0"/>
                        <a:t>C2C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RU" dirty="0"/>
                        <a:t>B2G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3692448"/>
                  </a:ext>
                </a:extLst>
              </a:tr>
              <a:tr h="981995">
                <a:tc>
                  <a:txBody>
                    <a:bodyPr/>
                    <a:lstStyle/>
                    <a:p>
                      <a:r>
                        <a:rPr lang="ru-RU" dirty="0"/>
                        <a:t>Цель покупки</a:t>
                      </a:r>
                      <a:endParaRPr lang="en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Развитие бизнеса</a:t>
                      </a:r>
                      <a:endParaRPr lang="en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Для личных нужд</a:t>
                      </a:r>
                      <a:endParaRPr lang="en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Для личных нужд</a:t>
                      </a:r>
                      <a:endParaRPr lang="en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Для гос. и муниципальных нужд</a:t>
                      </a:r>
                      <a:endParaRPr lang="en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8707737"/>
                  </a:ext>
                </a:extLst>
              </a:tr>
              <a:tr h="981995">
                <a:tc>
                  <a:txBody>
                    <a:bodyPr/>
                    <a:lstStyle/>
                    <a:p>
                      <a:r>
                        <a:rPr lang="ru-RU" dirty="0"/>
                        <a:t>Средний бюджет покупки</a:t>
                      </a:r>
                      <a:endParaRPr lang="en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Крупный</a:t>
                      </a:r>
                      <a:endParaRPr lang="en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Небольшой</a:t>
                      </a:r>
                      <a:endParaRPr lang="en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Небольшой</a:t>
                      </a:r>
                      <a:endParaRPr lang="en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&gt; </a:t>
                      </a:r>
                      <a:r>
                        <a:rPr lang="ru-RU" dirty="0"/>
                        <a:t>чем крупный</a:t>
                      </a:r>
                      <a:endParaRPr lang="en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6290028"/>
                  </a:ext>
                </a:extLst>
              </a:tr>
              <a:tr h="1402850">
                <a:tc>
                  <a:txBody>
                    <a:bodyPr/>
                    <a:lstStyle/>
                    <a:p>
                      <a:r>
                        <a:rPr lang="ru-RU" dirty="0"/>
                        <a:t>Количество покупок</a:t>
                      </a:r>
                      <a:endParaRPr lang="en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Может быть как небольшим, так и значительным</a:t>
                      </a:r>
                      <a:endParaRPr lang="en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Небольшой</a:t>
                      </a:r>
                      <a:endParaRPr lang="en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Небольшой</a:t>
                      </a:r>
                      <a:endParaRPr lang="en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Может быть как небольшим, так и значительным</a:t>
                      </a:r>
                      <a:endParaRPr lang="en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7046316"/>
                  </a:ext>
                </a:extLst>
              </a:tr>
              <a:tr h="568933">
                <a:tc>
                  <a:txBody>
                    <a:bodyPr/>
                    <a:lstStyle/>
                    <a:p>
                      <a:r>
                        <a:rPr lang="ru-RU" dirty="0"/>
                        <a:t>Количество клиентов</a:t>
                      </a:r>
                      <a:endParaRPr lang="en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Ограниченное</a:t>
                      </a:r>
                      <a:endParaRPr lang="en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Большое</a:t>
                      </a:r>
                      <a:endParaRPr lang="en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Небольшое</a:t>
                      </a:r>
                      <a:endParaRPr lang="en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Ограниченное</a:t>
                      </a:r>
                      <a:endParaRPr lang="en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5941904"/>
                  </a:ext>
                </a:extLst>
              </a:tr>
              <a:tr h="1823704">
                <a:tc>
                  <a:txBody>
                    <a:bodyPr/>
                    <a:lstStyle/>
                    <a:p>
                      <a:r>
                        <a:rPr lang="ru-RU" dirty="0"/>
                        <a:t>Маркетинг и продвижение товаров</a:t>
                      </a:r>
                      <a:endParaRPr lang="en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Ориентированное на конкретного клиента</a:t>
                      </a:r>
                      <a:endParaRPr lang="en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Ориентированное на широкую аудиторию клиентов</a:t>
                      </a:r>
                      <a:endParaRPr lang="en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Ориентированное на широкую аудиторию клиентов</a:t>
                      </a:r>
                      <a:endParaRPr lang="en-RU" dirty="0"/>
                    </a:p>
                    <a:p>
                      <a:endParaRPr lang="en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Ориентированы на информирование гос. и муниципальных заказчиков</a:t>
                      </a:r>
                      <a:endParaRPr lang="en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16702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905846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Номер слайда 18">
            <a:extLst>
              <a:ext uri="{FF2B5EF4-FFF2-40B4-BE49-F238E27FC236}">
                <a16:creationId xmlns:a16="http://schemas.microsoft.com/office/drawing/2014/main" id="{28E35B36-CDFE-4E4D-862F-9A650CA72B0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276999"/>
          </a:xfrm>
        </p:spPr>
        <p:txBody>
          <a:bodyPr/>
          <a:lstStyle/>
          <a:p>
            <a:fld id="{B6F15528-21DE-4FAA-801E-634DDDAF4B2B}" type="slidenum">
              <a:rPr lang="ru-RU" smtClean="0">
                <a:solidFill>
                  <a:schemeClr val="tx1"/>
                </a:solidFill>
                <a:latin typeface="Trebuchet MS" panose="020B0603020202020204" pitchFamily="34" charset="0"/>
              </a:rPr>
              <a:t>49</a:t>
            </a:fld>
            <a:endParaRPr lang="ru-RU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204C0819-CF5A-47A3-B5D1-A8C3117A0B44}"/>
              </a:ext>
            </a:extLst>
          </p:cNvPr>
          <p:cNvSpPr txBox="1">
            <a:spLocks/>
          </p:cNvSpPr>
          <p:nvPr/>
        </p:nvSpPr>
        <p:spPr>
          <a:xfrm>
            <a:off x="1180734" y="1504949"/>
            <a:ext cx="15751327" cy="173637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5600" b="1" i="0">
                <a:solidFill>
                  <a:srgbClr val="171616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n-US" kern="0" spc="835" dirty="0"/>
              <a:t>B2C </a:t>
            </a:r>
            <a:r>
              <a:rPr lang="ru-RU" kern="0" spc="835" dirty="0"/>
              <a:t>Маркетинг-микс и </a:t>
            </a:r>
            <a:r>
              <a:rPr lang="en-US" kern="0" spc="835" dirty="0"/>
              <a:t>AI </a:t>
            </a:r>
            <a:r>
              <a:rPr lang="ru-RU" kern="0" spc="835" dirty="0"/>
              <a:t>технологии</a:t>
            </a:r>
            <a:endParaRPr lang="en-US" sz="2800" kern="0" spc="835" dirty="0"/>
          </a:p>
        </p:txBody>
      </p:sp>
      <p:graphicFrame>
        <p:nvGraphicFramePr>
          <p:cNvPr id="14" name="Схема 13">
            <a:extLst>
              <a:ext uri="{FF2B5EF4-FFF2-40B4-BE49-F238E27FC236}">
                <a16:creationId xmlns:a16="http://schemas.microsoft.com/office/drawing/2014/main" id="{D9908D39-8224-4CFC-848D-F19420E16A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5955313"/>
              </p:ext>
            </p:extLst>
          </p:nvPr>
        </p:nvGraphicFramePr>
        <p:xfrm>
          <a:off x="2128301" y="2628900"/>
          <a:ext cx="13111699" cy="73897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object 15">
            <a:extLst>
              <a:ext uri="{FF2B5EF4-FFF2-40B4-BE49-F238E27FC236}">
                <a16:creationId xmlns:a16="http://schemas.microsoft.com/office/drawing/2014/main" id="{A1857F1E-734E-421D-B513-2D9480EEAE26}"/>
              </a:ext>
            </a:extLst>
          </p:cNvPr>
          <p:cNvSpPr txBox="1"/>
          <p:nvPr/>
        </p:nvSpPr>
        <p:spPr>
          <a:xfrm>
            <a:off x="1238865" y="468050"/>
            <a:ext cx="3644265" cy="532197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10"/>
              </a:spcBef>
            </a:pPr>
            <a: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  <a:t>Университет Иннополис</a:t>
            </a:r>
            <a:b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</a:br>
            <a: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  <a:t>Управление на основе данных</a:t>
            </a:r>
            <a:endParaRPr sz="1600" dirty="0"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3322750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140176" y="1028700"/>
            <a:ext cx="952499" cy="952499"/>
          </a:xfrm>
          <a:prstGeom prst="rect">
            <a:avLst/>
          </a:prstGeom>
        </p:spPr>
      </p:pic>
      <p:sp>
        <p:nvSpPr>
          <p:cNvPr id="20" name="Номер слайда 19">
            <a:extLst>
              <a:ext uri="{FF2B5EF4-FFF2-40B4-BE49-F238E27FC236}">
                <a16:creationId xmlns:a16="http://schemas.microsoft.com/office/drawing/2014/main" id="{646912D0-62DE-43A1-A5AB-FB9039499B9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276999"/>
          </a:xfrm>
        </p:spPr>
        <p:txBody>
          <a:bodyPr/>
          <a:lstStyle/>
          <a:p>
            <a:fld id="{B6F15528-21DE-4FAA-801E-634DDDAF4B2B}" type="slidenum">
              <a:rPr lang="ru-RU" smtClean="0">
                <a:solidFill>
                  <a:schemeClr val="tx1"/>
                </a:solidFill>
                <a:latin typeface="Trebuchet MS" panose="020B0603020202020204" pitchFamily="34" charset="0"/>
              </a:rPr>
              <a:t>5</a:t>
            </a:fld>
            <a:endParaRPr lang="ru-RU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2" name="Трапеция 1">
            <a:extLst>
              <a:ext uri="{FF2B5EF4-FFF2-40B4-BE49-F238E27FC236}">
                <a16:creationId xmlns:a16="http://schemas.microsoft.com/office/drawing/2014/main" id="{31955B49-2B3E-4D14-885B-21F61638A431}"/>
              </a:ext>
            </a:extLst>
          </p:cNvPr>
          <p:cNvSpPr/>
          <p:nvPr/>
        </p:nvSpPr>
        <p:spPr>
          <a:xfrm rot="10800000">
            <a:off x="3596264" y="2986876"/>
            <a:ext cx="11277600" cy="648000"/>
          </a:xfrm>
          <a:prstGeom prst="trapezoid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BB69B6E-E46F-479C-A089-F5C073874D50}"/>
              </a:ext>
            </a:extLst>
          </p:cNvPr>
          <p:cNvSpPr txBox="1"/>
          <p:nvPr/>
        </p:nvSpPr>
        <p:spPr>
          <a:xfrm>
            <a:off x="7448060" y="3014221"/>
            <a:ext cx="39789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latin typeface="Trebuchet MS" panose="020B0603020202020204" pitchFamily="34" charset="0"/>
              </a:rPr>
              <a:t>Посещения, трафик</a:t>
            </a:r>
          </a:p>
        </p:txBody>
      </p:sp>
      <p:sp>
        <p:nvSpPr>
          <p:cNvPr id="15" name="Трапеция 14">
            <a:extLst>
              <a:ext uri="{FF2B5EF4-FFF2-40B4-BE49-F238E27FC236}">
                <a16:creationId xmlns:a16="http://schemas.microsoft.com/office/drawing/2014/main" id="{1F14D7C1-3126-4296-B1C8-B2DF70087C80}"/>
              </a:ext>
            </a:extLst>
          </p:cNvPr>
          <p:cNvSpPr/>
          <p:nvPr/>
        </p:nvSpPr>
        <p:spPr>
          <a:xfrm rot="10800000">
            <a:off x="4033067" y="3853444"/>
            <a:ext cx="10404000" cy="648000"/>
          </a:xfrm>
          <a:prstGeom prst="trapezoid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5AEB53E-C3CA-4B08-92ED-4483ADB472D7}"/>
              </a:ext>
            </a:extLst>
          </p:cNvPr>
          <p:cNvSpPr txBox="1"/>
          <p:nvPr/>
        </p:nvSpPr>
        <p:spPr>
          <a:xfrm>
            <a:off x="8620152" y="3875292"/>
            <a:ext cx="12121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latin typeface="Trebuchet MS" panose="020B0603020202020204" pitchFamily="34" charset="0"/>
              </a:rPr>
              <a:t>Лиды</a:t>
            </a:r>
          </a:p>
        </p:txBody>
      </p:sp>
      <p:sp>
        <p:nvSpPr>
          <p:cNvPr id="17" name="Трапеция 16">
            <a:extLst>
              <a:ext uri="{FF2B5EF4-FFF2-40B4-BE49-F238E27FC236}">
                <a16:creationId xmlns:a16="http://schemas.microsoft.com/office/drawing/2014/main" id="{49A289DF-EA30-4596-ACD1-AA982BC6D138}"/>
              </a:ext>
            </a:extLst>
          </p:cNvPr>
          <p:cNvSpPr/>
          <p:nvPr/>
        </p:nvSpPr>
        <p:spPr>
          <a:xfrm rot="10800000">
            <a:off x="4465067" y="4755962"/>
            <a:ext cx="9540000" cy="648000"/>
          </a:xfrm>
          <a:prstGeom prst="trapezoid">
            <a:avLst/>
          </a:prstGeom>
          <a:solidFill>
            <a:srgbClr val="AF53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DB763DD-FE79-4E03-B085-C22DF4625615}"/>
              </a:ext>
            </a:extLst>
          </p:cNvPr>
          <p:cNvSpPr txBox="1"/>
          <p:nvPr/>
        </p:nvSpPr>
        <p:spPr>
          <a:xfrm>
            <a:off x="6678661" y="4794339"/>
            <a:ext cx="42354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latin typeface="Trebuchet MS" panose="020B0603020202020204" pitchFamily="34" charset="0"/>
              </a:rPr>
              <a:t>Маркетинговые </a:t>
            </a:r>
            <a:r>
              <a:rPr lang="ru-RU" sz="3200" dirty="0" err="1">
                <a:solidFill>
                  <a:schemeClr val="bg1"/>
                </a:solidFill>
                <a:latin typeface="Trebuchet MS" panose="020B0603020202020204" pitchFamily="34" charset="0"/>
              </a:rPr>
              <a:t>лиды</a:t>
            </a:r>
            <a:endParaRPr lang="ru-RU" sz="3200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sp>
        <p:nvSpPr>
          <p:cNvPr id="19" name="Трапеция 18">
            <a:extLst>
              <a:ext uri="{FF2B5EF4-FFF2-40B4-BE49-F238E27FC236}">
                <a16:creationId xmlns:a16="http://schemas.microsoft.com/office/drawing/2014/main" id="{BA26AF76-74B1-424B-908E-FFA9B51EB08E}"/>
              </a:ext>
            </a:extLst>
          </p:cNvPr>
          <p:cNvSpPr/>
          <p:nvPr/>
        </p:nvSpPr>
        <p:spPr>
          <a:xfrm rot="10800000">
            <a:off x="4843067" y="5644002"/>
            <a:ext cx="8784000" cy="648000"/>
          </a:xfrm>
          <a:prstGeom prst="trapezoid">
            <a:avLst/>
          </a:prstGeom>
          <a:solidFill>
            <a:srgbClr val="AF53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DCD798A-2844-4147-9BFF-9E29FE2FFAF1}"/>
              </a:ext>
            </a:extLst>
          </p:cNvPr>
          <p:cNvSpPr txBox="1"/>
          <p:nvPr/>
        </p:nvSpPr>
        <p:spPr>
          <a:xfrm>
            <a:off x="7169340" y="5618614"/>
            <a:ext cx="356700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latin typeface="Trebuchet MS" panose="020B0603020202020204" pitchFamily="34" charset="0"/>
              </a:rPr>
              <a:t>Лиды для продаж</a:t>
            </a:r>
          </a:p>
        </p:txBody>
      </p:sp>
      <p:sp>
        <p:nvSpPr>
          <p:cNvPr id="24" name="Трапеция 23">
            <a:extLst>
              <a:ext uri="{FF2B5EF4-FFF2-40B4-BE49-F238E27FC236}">
                <a16:creationId xmlns:a16="http://schemas.microsoft.com/office/drawing/2014/main" id="{2201D6E9-1005-47CA-8D8C-4118DD26F0EB}"/>
              </a:ext>
            </a:extLst>
          </p:cNvPr>
          <p:cNvSpPr/>
          <p:nvPr/>
        </p:nvSpPr>
        <p:spPr>
          <a:xfrm rot="10800000">
            <a:off x="5230428" y="6546305"/>
            <a:ext cx="8028000" cy="648000"/>
          </a:xfrm>
          <a:prstGeom prst="trapezoid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68C80FF-DE10-42CD-95FF-1BF29B29FBC4}"/>
              </a:ext>
            </a:extLst>
          </p:cNvPr>
          <p:cNvSpPr txBox="1"/>
          <p:nvPr/>
        </p:nvSpPr>
        <p:spPr>
          <a:xfrm>
            <a:off x="5799292" y="6555924"/>
            <a:ext cx="69557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latin typeface="Trebuchet MS" panose="020B0603020202020204" pitchFamily="34" charset="0"/>
              </a:rPr>
              <a:t>Клиент на этапе принятия решения</a:t>
            </a:r>
          </a:p>
        </p:txBody>
      </p:sp>
      <p:sp>
        <p:nvSpPr>
          <p:cNvPr id="26" name="Трапеция 25">
            <a:extLst>
              <a:ext uri="{FF2B5EF4-FFF2-40B4-BE49-F238E27FC236}">
                <a16:creationId xmlns:a16="http://schemas.microsoft.com/office/drawing/2014/main" id="{64946F46-7923-4720-8A6F-C5942C8A38BC}"/>
              </a:ext>
            </a:extLst>
          </p:cNvPr>
          <p:cNvSpPr/>
          <p:nvPr/>
        </p:nvSpPr>
        <p:spPr>
          <a:xfrm rot="10800000">
            <a:off x="5653067" y="7448608"/>
            <a:ext cx="7164000" cy="648000"/>
          </a:xfrm>
          <a:prstGeom prst="trapezoid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F3AFED6-3477-4048-942E-3C59A8F0FBD6}"/>
              </a:ext>
            </a:extLst>
          </p:cNvPr>
          <p:cNvSpPr txBox="1"/>
          <p:nvPr/>
        </p:nvSpPr>
        <p:spPr>
          <a:xfrm>
            <a:off x="6732319" y="7448608"/>
            <a:ext cx="54104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latin typeface="Trebuchet MS" panose="020B0603020202020204" pitchFamily="34" charset="0"/>
              </a:rPr>
              <a:t>Клиент в процессе покупки</a:t>
            </a:r>
          </a:p>
        </p:txBody>
      </p:sp>
      <p:sp>
        <p:nvSpPr>
          <p:cNvPr id="28" name="Трапеция 27">
            <a:extLst>
              <a:ext uri="{FF2B5EF4-FFF2-40B4-BE49-F238E27FC236}">
                <a16:creationId xmlns:a16="http://schemas.microsoft.com/office/drawing/2014/main" id="{B3202A6E-335E-46B5-A0AD-4DA581479A8F}"/>
              </a:ext>
            </a:extLst>
          </p:cNvPr>
          <p:cNvSpPr/>
          <p:nvPr/>
        </p:nvSpPr>
        <p:spPr>
          <a:xfrm rot="10800000">
            <a:off x="6046632" y="8830296"/>
            <a:ext cx="6264000" cy="648000"/>
          </a:xfrm>
          <a:prstGeom prst="trapezoid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C04F67A-0AC3-4EB7-AFC3-F79C1F21A11A}"/>
              </a:ext>
            </a:extLst>
          </p:cNvPr>
          <p:cNvSpPr txBox="1"/>
          <p:nvPr/>
        </p:nvSpPr>
        <p:spPr>
          <a:xfrm>
            <a:off x="7023561" y="8810178"/>
            <a:ext cx="44230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latin typeface="Trebuchet MS" panose="020B0603020202020204" pitchFamily="34" charset="0"/>
              </a:rPr>
              <a:t>Клиент после покупки</a:t>
            </a:r>
          </a:p>
        </p:txBody>
      </p:sp>
      <p:sp>
        <p:nvSpPr>
          <p:cNvPr id="4" name="Стрелка: вправо 3">
            <a:extLst>
              <a:ext uri="{FF2B5EF4-FFF2-40B4-BE49-F238E27FC236}">
                <a16:creationId xmlns:a16="http://schemas.microsoft.com/office/drawing/2014/main" id="{E611B05A-DD99-4BA1-82A5-554C824CE35C}"/>
              </a:ext>
            </a:extLst>
          </p:cNvPr>
          <p:cNvSpPr/>
          <p:nvPr/>
        </p:nvSpPr>
        <p:spPr>
          <a:xfrm>
            <a:off x="12539951" y="8951291"/>
            <a:ext cx="441361" cy="406010"/>
          </a:xfrm>
          <a:prstGeom prst="rightArrow">
            <a:avLst/>
          </a:prstGeom>
          <a:solidFill>
            <a:srgbClr val="D996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456170C-522F-41B1-B282-BD9F1495104F}"/>
              </a:ext>
            </a:extLst>
          </p:cNvPr>
          <p:cNvSpPr txBox="1"/>
          <p:nvPr/>
        </p:nvSpPr>
        <p:spPr>
          <a:xfrm>
            <a:off x="13127854" y="8615687"/>
            <a:ext cx="170591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latin typeface="Trebuchet MS" panose="020B0603020202020204" pitchFamily="34" charset="0"/>
              </a:rPr>
              <a:t>Адвокат</a:t>
            </a:r>
            <a:br>
              <a:rPr lang="ru-RU" sz="3200" dirty="0">
                <a:latin typeface="Trebuchet MS" panose="020B0603020202020204" pitchFamily="34" charset="0"/>
              </a:rPr>
            </a:br>
            <a:r>
              <a:rPr lang="ru-RU" sz="3200" dirty="0">
                <a:latin typeface="Trebuchet MS" panose="020B0603020202020204" pitchFamily="34" charset="0"/>
              </a:rPr>
              <a:t>бренда</a:t>
            </a:r>
          </a:p>
        </p:txBody>
      </p:sp>
      <p:sp>
        <p:nvSpPr>
          <p:cNvPr id="6" name="Блок-схема: ссылка на другую страницу 5">
            <a:extLst>
              <a:ext uri="{FF2B5EF4-FFF2-40B4-BE49-F238E27FC236}">
                <a16:creationId xmlns:a16="http://schemas.microsoft.com/office/drawing/2014/main" id="{92AF4020-6008-4EB9-B7C3-2408ED1621E0}"/>
              </a:ext>
            </a:extLst>
          </p:cNvPr>
          <p:cNvSpPr/>
          <p:nvPr/>
        </p:nvSpPr>
        <p:spPr>
          <a:xfrm rot="16200000">
            <a:off x="1563453" y="2707236"/>
            <a:ext cx="1562101" cy="2216740"/>
          </a:xfrm>
          <a:prstGeom prst="flowChartOffpageConnector">
            <a:avLst/>
          </a:prstGeom>
          <a:solidFill>
            <a:srgbClr val="604A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5CA8B03-35DD-4DC9-8FD2-391DDB874169}"/>
              </a:ext>
            </a:extLst>
          </p:cNvPr>
          <p:cNvSpPr txBox="1"/>
          <p:nvPr/>
        </p:nvSpPr>
        <p:spPr>
          <a:xfrm>
            <a:off x="1405285" y="3290925"/>
            <a:ext cx="151515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latin typeface="Trebuchet MS" panose="020B0603020202020204" pitchFamily="34" charset="0"/>
              </a:rPr>
              <a:t>Марке-</a:t>
            </a:r>
            <a:br>
              <a:rPr lang="ru-RU" sz="3200" dirty="0">
                <a:solidFill>
                  <a:schemeClr val="bg1"/>
                </a:solidFill>
                <a:latin typeface="Trebuchet MS" panose="020B0603020202020204" pitchFamily="34" charset="0"/>
              </a:rPr>
            </a:br>
            <a:r>
              <a:rPr lang="ru-RU" sz="3200" dirty="0" err="1">
                <a:solidFill>
                  <a:schemeClr val="bg1"/>
                </a:solidFill>
                <a:latin typeface="Trebuchet MS" panose="020B0603020202020204" pitchFamily="34" charset="0"/>
              </a:rPr>
              <a:t>тинг</a:t>
            </a:r>
            <a:endParaRPr lang="ru-RU" sz="3200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sp>
        <p:nvSpPr>
          <p:cNvPr id="36" name="Блок-схема: ссылка на другую страницу 35">
            <a:extLst>
              <a:ext uri="{FF2B5EF4-FFF2-40B4-BE49-F238E27FC236}">
                <a16:creationId xmlns:a16="http://schemas.microsoft.com/office/drawing/2014/main" id="{AF218941-AEE5-4884-9D6D-41A410D0D8C6}"/>
              </a:ext>
            </a:extLst>
          </p:cNvPr>
          <p:cNvSpPr/>
          <p:nvPr/>
        </p:nvSpPr>
        <p:spPr>
          <a:xfrm rot="16200000">
            <a:off x="1563452" y="4467019"/>
            <a:ext cx="1562101" cy="2216740"/>
          </a:xfrm>
          <a:prstGeom prst="flowChartOffpageConnector">
            <a:avLst/>
          </a:prstGeom>
          <a:solidFill>
            <a:srgbClr val="AF53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6FCBC2A-71E3-41EE-BBE3-4CD39261989C}"/>
              </a:ext>
            </a:extLst>
          </p:cNvPr>
          <p:cNvSpPr txBox="1"/>
          <p:nvPr/>
        </p:nvSpPr>
        <p:spPr>
          <a:xfrm>
            <a:off x="1295400" y="5036424"/>
            <a:ext cx="322893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latin typeface="Trebuchet MS" panose="020B0603020202020204" pitchFamily="34" charset="0"/>
              </a:rPr>
              <a:t>Марк.+</a:t>
            </a:r>
            <a:br>
              <a:rPr lang="ru-RU" sz="3200" dirty="0">
                <a:solidFill>
                  <a:schemeClr val="bg1"/>
                </a:solidFill>
                <a:latin typeface="Trebuchet MS" panose="020B0603020202020204" pitchFamily="34" charset="0"/>
              </a:rPr>
            </a:br>
            <a:r>
              <a:rPr lang="ru-RU" sz="3200" dirty="0">
                <a:solidFill>
                  <a:schemeClr val="bg1"/>
                </a:solidFill>
                <a:latin typeface="Trebuchet MS" panose="020B0603020202020204" pitchFamily="34" charset="0"/>
              </a:rPr>
              <a:t>Продажи</a:t>
            </a:r>
          </a:p>
        </p:txBody>
      </p:sp>
      <p:sp>
        <p:nvSpPr>
          <p:cNvPr id="38" name="Блок-схема: ссылка на другую страницу 37">
            <a:extLst>
              <a:ext uri="{FF2B5EF4-FFF2-40B4-BE49-F238E27FC236}">
                <a16:creationId xmlns:a16="http://schemas.microsoft.com/office/drawing/2014/main" id="{A7634E86-5489-40B3-BB6B-2078B6C556B9}"/>
              </a:ext>
            </a:extLst>
          </p:cNvPr>
          <p:cNvSpPr/>
          <p:nvPr/>
        </p:nvSpPr>
        <p:spPr>
          <a:xfrm rot="16200000">
            <a:off x="1540568" y="6241675"/>
            <a:ext cx="1562101" cy="2216740"/>
          </a:xfrm>
          <a:prstGeom prst="flowChartOffpageConnector">
            <a:avLst/>
          </a:prstGeom>
          <a:solidFill>
            <a:srgbClr val="B3A2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F47382F-8A9E-49F9-AAD1-B28485408360}"/>
              </a:ext>
            </a:extLst>
          </p:cNvPr>
          <p:cNvSpPr txBox="1"/>
          <p:nvPr/>
        </p:nvSpPr>
        <p:spPr>
          <a:xfrm>
            <a:off x="1360755" y="7050772"/>
            <a:ext cx="32289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latin typeface="Trebuchet MS" panose="020B0603020202020204" pitchFamily="34" charset="0"/>
              </a:rPr>
              <a:t>Продажи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3F140D3-F2CE-4D0B-BC90-6DE7EA1FDFAF}"/>
              </a:ext>
            </a:extLst>
          </p:cNvPr>
          <p:cNvSpPr txBox="1"/>
          <p:nvPr/>
        </p:nvSpPr>
        <p:spPr>
          <a:xfrm>
            <a:off x="15380267" y="3330770"/>
            <a:ext cx="1991251" cy="1077218"/>
          </a:xfrm>
          <a:prstGeom prst="rect">
            <a:avLst/>
          </a:prstGeom>
          <a:solidFill>
            <a:srgbClr val="604A7B"/>
          </a:solidFill>
        </p:spPr>
        <p:txBody>
          <a:bodyPr wrap="none" rtlCol="0">
            <a:spAutoFit/>
          </a:bodyPr>
          <a:lstStyle/>
          <a:p>
            <a:pPr algn="r"/>
            <a:r>
              <a:rPr lang="ru-RU" sz="3200" dirty="0" err="1">
                <a:solidFill>
                  <a:schemeClr val="bg1"/>
                </a:solidFill>
                <a:latin typeface="Trebuchet MS" panose="020B0603020202020204" pitchFamily="34" charset="0"/>
              </a:rPr>
              <a:t>Осведом</a:t>
            </a:r>
            <a:r>
              <a:rPr lang="ru-RU" sz="3200" dirty="0">
                <a:solidFill>
                  <a:schemeClr val="bg1"/>
                </a:solidFill>
                <a:latin typeface="Trebuchet MS" panose="020B0603020202020204" pitchFamily="34" charset="0"/>
              </a:rPr>
              <a:t>-</a:t>
            </a:r>
            <a:br>
              <a:rPr lang="ru-RU" sz="3200" dirty="0">
                <a:solidFill>
                  <a:schemeClr val="bg1"/>
                </a:solidFill>
                <a:latin typeface="Trebuchet MS" panose="020B0603020202020204" pitchFamily="34" charset="0"/>
              </a:rPr>
            </a:br>
            <a:r>
              <a:rPr lang="ru-RU" sz="3200" dirty="0" err="1">
                <a:solidFill>
                  <a:schemeClr val="bg1"/>
                </a:solidFill>
                <a:latin typeface="Trebuchet MS" panose="020B0603020202020204" pitchFamily="34" charset="0"/>
              </a:rPr>
              <a:t>ленность</a:t>
            </a:r>
            <a:endParaRPr lang="ru-RU" sz="3200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ABC1565-ADE6-4EF2-A2D9-5E7A915F79EF}"/>
              </a:ext>
            </a:extLst>
          </p:cNvPr>
          <p:cNvSpPr txBox="1"/>
          <p:nvPr/>
        </p:nvSpPr>
        <p:spPr>
          <a:xfrm>
            <a:off x="15614558" y="5293631"/>
            <a:ext cx="1757212" cy="584775"/>
          </a:xfrm>
          <a:prstGeom prst="rect">
            <a:avLst/>
          </a:prstGeom>
          <a:solidFill>
            <a:srgbClr val="AF5386"/>
          </a:solidFill>
        </p:spPr>
        <p:txBody>
          <a:bodyPr wrap="none" rtlCol="0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latin typeface="Trebuchet MS" panose="020B0603020202020204" pitchFamily="34" charset="0"/>
              </a:rPr>
              <a:t>Интерес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36EDBC54-7FA3-401B-96C2-113D11815F7A}"/>
              </a:ext>
            </a:extLst>
          </p:cNvPr>
          <p:cNvSpPr txBox="1"/>
          <p:nvPr/>
        </p:nvSpPr>
        <p:spPr>
          <a:xfrm>
            <a:off x="15533213" y="7140699"/>
            <a:ext cx="1986441" cy="584775"/>
          </a:xfrm>
          <a:prstGeom prst="rect">
            <a:avLst/>
          </a:prstGeom>
          <a:solidFill>
            <a:srgbClr val="B3A2C7"/>
          </a:solidFill>
        </p:spPr>
        <p:txBody>
          <a:bodyPr wrap="none" rtlCol="0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latin typeface="Trebuchet MS" panose="020B0603020202020204" pitchFamily="34" charset="0"/>
              </a:rPr>
              <a:t>Действие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67129ED5-CC3F-48F4-9F3A-701DE47A5F40}"/>
              </a:ext>
            </a:extLst>
          </p:cNvPr>
          <p:cNvSpPr txBox="1"/>
          <p:nvPr/>
        </p:nvSpPr>
        <p:spPr>
          <a:xfrm>
            <a:off x="15135668" y="8792491"/>
            <a:ext cx="2383986" cy="584775"/>
          </a:xfrm>
          <a:prstGeom prst="rect">
            <a:avLst/>
          </a:prstGeom>
          <a:solidFill>
            <a:srgbClr val="D99694"/>
          </a:solidFill>
        </p:spPr>
        <p:txBody>
          <a:bodyPr wrap="none" rtlCol="0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latin typeface="Trebuchet MS" panose="020B0603020202020204" pitchFamily="34" charset="0"/>
              </a:rPr>
              <a:t>Лояльность</a:t>
            </a:r>
          </a:p>
        </p:txBody>
      </p:sp>
      <p:sp>
        <p:nvSpPr>
          <p:cNvPr id="47" name="object 12">
            <a:extLst>
              <a:ext uri="{FF2B5EF4-FFF2-40B4-BE49-F238E27FC236}">
                <a16:creationId xmlns:a16="http://schemas.microsoft.com/office/drawing/2014/main" id="{6897824D-462E-47B1-BFDB-9D65BFA7A886}"/>
              </a:ext>
            </a:extLst>
          </p:cNvPr>
          <p:cNvSpPr txBox="1">
            <a:spLocks/>
          </p:cNvSpPr>
          <p:nvPr/>
        </p:nvSpPr>
        <p:spPr>
          <a:xfrm>
            <a:off x="1180734" y="1504949"/>
            <a:ext cx="16192867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5600" b="1" i="0">
                <a:solidFill>
                  <a:srgbClr val="171616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kern="0" spc="835"/>
              <a:t>Продажи и Маркетинг</a:t>
            </a:r>
            <a:endParaRPr lang="ru-RU" kern="0" spc="710" dirty="0"/>
          </a:p>
        </p:txBody>
      </p:sp>
      <p:sp>
        <p:nvSpPr>
          <p:cNvPr id="48" name="Блок-схема: ссылка на другую страницу 47">
            <a:extLst>
              <a:ext uri="{FF2B5EF4-FFF2-40B4-BE49-F238E27FC236}">
                <a16:creationId xmlns:a16="http://schemas.microsoft.com/office/drawing/2014/main" id="{4BB0AA8B-9C7C-4BFC-8ADF-A24C00F8953B}"/>
              </a:ext>
            </a:extLst>
          </p:cNvPr>
          <p:cNvSpPr/>
          <p:nvPr/>
        </p:nvSpPr>
        <p:spPr>
          <a:xfrm rot="16200000">
            <a:off x="1563451" y="8023592"/>
            <a:ext cx="1562101" cy="2216740"/>
          </a:xfrm>
          <a:prstGeom prst="flowChartOffpageConnector">
            <a:avLst/>
          </a:prstGeom>
          <a:solidFill>
            <a:srgbClr val="D996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AEF3F504-1B28-4C3B-A485-B0F438003411}"/>
              </a:ext>
            </a:extLst>
          </p:cNvPr>
          <p:cNvSpPr txBox="1"/>
          <p:nvPr/>
        </p:nvSpPr>
        <p:spPr>
          <a:xfrm>
            <a:off x="1342670" y="8572677"/>
            <a:ext cx="322893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latin typeface="Trebuchet MS" panose="020B0603020202020204" pitchFamily="34" charset="0"/>
              </a:rPr>
              <a:t>Марк.+</a:t>
            </a:r>
            <a:br>
              <a:rPr lang="ru-RU" sz="3200" dirty="0">
                <a:solidFill>
                  <a:schemeClr val="bg1"/>
                </a:solidFill>
                <a:latin typeface="Trebuchet MS" panose="020B0603020202020204" pitchFamily="34" charset="0"/>
              </a:rPr>
            </a:br>
            <a:r>
              <a:rPr lang="ru-RU" sz="3200" dirty="0">
                <a:solidFill>
                  <a:schemeClr val="bg1"/>
                </a:solidFill>
                <a:latin typeface="Trebuchet MS" panose="020B0603020202020204" pitchFamily="34" charset="0"/>
              </a:rPr>
              <a:t>Продажи</a:t>
            </a:r>
          </a:p>
        </p:txBody>
      </p:sp>
    </p:spTree>
    <p:extLst>
      <p:ext uri="{BB962C8B-B14F-4D97-AF65-F5344CB8AC3E}">
        <p14:creationId xmlns:p14="http://schemas.microsoft.com/office/powerpoint/2010/main" val="27950726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10E7A9-AD82-E8EC-DBE8-E1147D3494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Номер слайда 18">
            <a:extLst>
              <a:ext uri="{FF2B5EF4-FFF2-40B4-BE49-F238E27FC236}">
                <a16:creationId xmlns:a16="http://schemas.microsoft.com/office/drawing/2014/main" id="{47352045-798E-4153-4DC5-2F31F828A802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276999"/>
          </a:xfrm>
        </p:spPr>
        <p:txBody>
          <a:bodyPr/>
          <a:lstStyle/>
          <a:p>
            <a:fld id="{B6F15528-21DE-4FAA-801E-634DDDAF4B2B}" type="slidenum">
              <a:rPr lang="ru-RU" smtClean="0">
                <a:solidFill>
                  <a:schemeClr val="tx1"/>
                </a:solidFill>
                <a:latin typeface="Trebuchet MS" panose="020B0603020202020204" pitchFamily="34" charset="0"/>
              </a:rPr>
              <a:t>50</a:t>
            </a:fld>
            <a:endParaRPr lang="ru-RU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B174EA9D-81E0-D01D-2E39-389616BA2C33}"/>
              </a:ext>
            </a:extLst>
          </p:cNvPr>
          <p:cNvSpPr txBox="1">
            <a:spLocks/>
          </p:cNvSpPr>
          <p:nvPr/>
        </p:nvSpPr>
        <p:spPr>
          <a:xfrm>
            <a:off x="1180734" y="1504949"/>
            <a:ext cx="15751327" cy="173637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5600" b="1" i="0">
                <a:solidFill>
                  <a:srgbClr val="171616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kern="0" spc="835" dirty="0"/>
              <a:t>Как уже сегодня маркетологам помогают </a:t>
            </a:r>
            <a:r>
              <a:rPr lang="en-US" kern="0" spc="835" dirty="0"/>
              <a:t>LLM </a:t>
            </a:r>
            <a:r>
              <a:rPr lang="ru-RU" kern="0" spc="835" dirty="0"/>
              <a:t>и Агенты</a:t>
            </a:r>
            <a:r>
              <a:rPr lang="en-US" kern="0" spc="835" dirty="0"/>
              <a:t> </a:t>
            </a:r>
            <a:endParaRPr lang="en-US" sz="2800" kern="0" spc="835" dirty="0"/>
          </a:p>
        </p:txBody>
      </p:sp>
      <p:sp>
        <p:nvSpPr>
          <p:cNvPr id="7" name="object 15">
            <a:extLst>
              <a:ext uri="{FF2B5EF4-FFF2-40B4-BE49-F238E27FC236}">
                <a16:creationId xmlns:a16="http://schemas.microsoft.com/office/drawing/2014/main" id="{F3707CB2-87FB-E17A-8D82-C1FF79A7A2DA}"/>
              </a:ext>
            </a:extLst>
          </p:cNvPr>
          <p:cNvSpPr txBox="1"/>
          <p:nvPr/>
        </p:nvSpPr>
        <p:spPr>
          <a:xfrm>
            <a:off x="1238865" y="468050"/>
            <a:ext cx="3644265" cy="532197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10"/>
              </a:spcBef>
            </a:pPr>
            <a: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  <a:t>Университет Иннополис</a:t>
            </a:r>
            <a:b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</a:br>
            <a: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  <a:t>Управление на основе данных</a:t>
            </a:r>
            <a:endParaRPr sz="1600" dirty="0">
              <a:latin typeface="Verdana"/>
              <a:cs typeface="Verdan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69A3A40-C8C5-0A7F-DD60-19C83FF664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946" y="3430317"/>
            <a:ext cx="12715702" cy="6391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50548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1B5111-C8B8-8CA2-6B31-8BD65EFD7D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Номер слайда 18">
            <a:extLst>
              <a:ext uri="{FF2B5EF4-FFF2-40B4-BE49-F238E27FC236}">
                <a16:creationId xmlns:a16="http://schemas.microsoft.com/office/drawing/2014/main" id="{D5FC3777-FE0A-7560-16EA-7251323E3A1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276999"/>
          </a:xfrm>
        </p:spPr>
        <p:txBody>
          <a:bodyPr/>
          <a:lstStyle/>
          <a:p>
            <a:fld id="{B6F15528-21DE-4FAA-801E-634DDDAF4B2B}" type="slidenum">
              <a:rPr lang="ru-RU" smtClean="0">
                <a:solidFill>
                  <a:schemeClr val="tx1"/>
                </a:solidFill>
                <a:latin typeface="Trebuchet MS" panose="020B0603020202020204" pitchFamily="34" charset="0"/>
              </a:rPr>
              <a:t>51</a:t>
            </a:fld>
            <a:endParaRPr lang="ru-RU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478A2067-7436-F439-C7E9-F20D3C12E896}"/>
              </a:ext>
            </a:extLst>
          </p:cNvPr>
          <p:cNvSpPr txBox="1">
            <a:spLocks/>
          </p:cNvSpPr>
          <p:nvPr/>
        </p:nvSpPr>
        <p:spPr>
          <a:xfrm>
            <a:off x="1180734" y="1504949"/>
            <a:ext cx="15751327" cy="173637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5600" b="1" i="0">
                <a:solidFill>
                  <a:srgbClr val="171616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kern="0" spc="835" dirty="0"/>
              <a:t>Как уже сегодня маркетологам помогают </a:t>
            </a:r>
            <a:r>
              <a:rPr lang="en-US" kern="0" spc="835" dirty="0"/>
              <a:t>LLM </a:t>
            </a:r>
            <a:r>
              <a:rPr lang="ru-RU" kern="0" spc="835" dirty="0"/>
              <a:t>и Агенты</a:t>
            </a:r>
            <a:r>
              <a:rPr lang="en-US" kern="0" spc="835" dirty="0"/>
              <a:t> </a:t>
            </a:r>
            <a:endParaRPr lang="en-US" sz="8000" kern="0" spc="835" dirty="0"/>
          </a:p>
        </p:txBody>
      </p:sp>
      <p:sp>
        <p:nvSpPr>
          <p:cNvPr id="7" name="object 15">
            <a:extLst>
              <a:ext uri="{FF2B5EF4-FFF2-40B4-BE49-F238E27FC236}">
                <a16:creationId xmlns:a16="http://schemas.microsoft.com/office/drawing/2014/main" id="{D06D3BD2-1A1A-BAFE-C505-AF7F5B120C0C}"/>
              </a:ext>
            </a:extLst>
          </p:cNvPr>
          <p:cNvSpPr txBox="1"/>
          <p:nvPr/>
        </p:nvSpPr>
        <p:spPr>
          <a:xfrm>
            <a:off x="1238865" y="468050"/>
            <a:ext cx="3644265" cy="532197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10"/>
              </a:spcBef>
            </a:pPr>
            <a: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  <a:t>Университет Иннополис</a:t>
            </a:r>
            <a:b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</a:br>
            <a: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  <a:t>Управление на основе данных</a:t>
            </a:r>
            <a:endParaRPr sz="1600" dirty="0">
              <a:latin typeface="Verdana"/>
              <a:cs typeface="Verdana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5E746BF-E641-08FB-5E92-AB2D8838A8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3585684"/>
            <a:ext cx="9841203" cy="563686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2C846D1-C1E0-7F80-AD25-971C430F105F}"/>
              </a:ext>
            </a:extLst>
          </p:cNvPr>
          <p:cNvSpPr/>
          <p:nvPr/>
        </p:nvSpPr>
        <p:spPr>
          <a:xfrm>
            <a:off x="13639800" y="3585684"/>
            <a:ext cx="1630681" cy="4148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85073265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1BDAFA-EE9E-2D13-CD34-7D0AD53D3E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Номер слайда 18">
            <a:extLst>
              <a:ext uri="{FF2B5EF4-FFF2-40B4-BE49-F238E27FC236}">
                <a16:creationId xmlns:a16="http://schemas.microsoft.com/office/drawing/2014/main" id="{316A659E-1251-F535-34FA-3656E1E01712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276999"/>
          </a:xfrm>
        </p:spPr>
        <p:txBody>
          <a:bodyPr/>
          <a:lstStyle/>
          <a:p>
            <a:fld id="{B6F15528-21DE-4FAA-801E-634DDDAF4B2B}" type="slidenum">
              <a:rPr lang="ru-RU" smtClean="0">
                <a:solidFill>
                  <a:schemeClr val="tx1"/>
                </a:solidFill>
                <a:latin typeface="Trebuchet MS" panose="020B0603020202020204" pitchFamily="34" charset="0"/>
              </a:rPr>
              <a:t>52</a:t>
            </a:fld>
            <a:endParaRPr lang="ru-RU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C7FE5B53-D3D3-E716-6B57-6C7BC4180E00}"/>
              </a:ext>
            </a:extLst>
          </p:cNvPr>
          <p:cNvSpPr txBox="1">
            <a:spLocks/>
          </p:cNvSpPr>
          <p:nvPr/>
        </p:nvSpPr>
        <p:spPr>
          <a:xfrm>
            <a:off x="1180734" y="1504949"/>
            <a:ext cx="15751327" cy="173637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5600" b="1" i="0">
                <a:solidFill>
                  <a:srgbClr val="171616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kern="0" spc="835" dirty="0"/>
              <a:t>Как уже сегодня маркетологам помогают </a:t>
            </a:r>
            <a:r>
              <a:rPr lang="en-US" kern="0" spc="835" dirty="0"/>
              <a:t>LLM </a:t>
            </a:r>
            <a:r>
              <a:rPr lang="ru-RU" kern="0" spc="835" dirty="0"/>
              <a:t>и Агенты</a:t>
            </a:r>
            <a:r>
              <a:rPr lang="en-US" kern="0" spc="835" dirty="0"/>
              <a:t> </a:t>
            </a:r>
            <a:endParaRPr lang="en-US" sz="8000" kern="0" spc="835" dirty="0"/>
          </a:p>
        </p:txBody>
      </p:sp>
      <p:sp>
        <p:nvSpPr>
          <p:cNvPr id="7" name="object 15">
            <a:extLst>
              <a:ext uri="{FF2B5EF4-FFF2-40B4-BE49-F238E27FC236}">
                <a16:creationId xmlns:a16="http://schemas.microsoft.com/office/drawing/2014/main" id="{C57E5B77-9299-47FC-EE82-CFC1A7D5765B}"/>
              </a:ext>
            </a:extLst>
          </p:cNvPr>
          <p:cNvSpPr txBox="1"/>
          <p:nvPr/>
        </p:nvSpPr>
        <p:spPr>
          <a:xfrm>
            <a:off x="1238865" y="468050"/>
            <a:ext cx="3644265" cy="532197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10"/>
              </a:spcBef>
            </a:pPr>
            <a: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  <a:t>Университет Иннополис</a:t>
            </a:r>
            <a:b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</a:br>
            <a: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  <a:t>Управление на основе данных</a:t>
            </a:r>
            <a:endParaRPr sz="1600" dirty="0">
              <a:latin typeface="Verdana"/>
              <a:cs typeface="Verdana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3A7E907-0446-14FE-437E-47B2523A5143}"/>
              </a:ext>
            </a:extLst>
          </p:cNvPr>
          <p:cNvSpPr/>
          <p:nvPr/>
        </p:nvSpPr>
        <p:spPr>
          <a:xfrm>
            <a:off x="13639800" y="3585684"/>
            <a:ext cx="1630681" cy="4148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C5803E7-CEDD-E3F2-2EFF-7273F06174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9245" y="3493984"/>
            <a:ext cx="14789510" cy="6072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9266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C4A0FD-1C45-D547-BB1B-AD9AA25302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Номер слайда 18">
            <a:extLst>
              <a:ext uri="{FF2B5EF4-FFF2-40B4-BE49-F238E27FC236}">
                <a16:creationId xmlns:a16="http://schemas.microsoft.com/office/drawing/2014/main" id="{B99A5124-3965-3563-57AC-3044F82E153D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276999"/>
          </a:xfrm>
        </p:spPr>
        <p:txBody>
          <a:bodyPr/>
          <a:lstStyle/>
          <a:p>
            <a:fld id="{B6F15528-21DE-4FAA-801E-634DDDAF4B2B}" type="slidenum">
              <a:rPr lang="ru-RU" smtClean="0">
                <a:solidFill>
                  <a:schemeClr val="tx1"/>
                </a:solidFill>
                <a:latin typeface="Trebuchet MS" panose="020B0603020202020204" pitchFamily="34" charset="0"/>
              </a:rPr>
              <a:t>53</a:t>
            </a:fld>
            <a:endParaRPr lang="ru-RU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CA3947E6-F855-47DF-DC5E-B47B98A955CA}"/>
              </a:ext>
            </a:extLst>
          </p:cNvPr>
          <p:cNvSpPr txBox="1">
            <a:spLocks/>
          </p:cNvSpPr>
          <p:nvPr/>
        </p:nvSpPr>
        <p:spPr>
          <a:xfrm>
            <a:off x="1180734" y="1504949"/>
            <a:ext cx="15751327" cy="173637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5600" b="1" i="0">
                <a:solidFill>
                  <a:srgbClr val="171616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kern="0" spc="835" dirty="0"/>
              <a:t>Как уже сегодня маркетологам помогают </a:t>
            </a:r>
            <a:r>
              <a:rPr lang="en-US" kern="0" spc="835" dirty="0"/>
              <a:t>LLM </a:t>
            </a:r>
            <a:r>
              <a:rPr lang="ru-RU" kern="0" spc="835" dirty="0"/>
              <a:t>и Агенты</a:t>
            </a:r>
            <a:r>
              <a:rPr lang="en-US" kern="0" spc="835" dirty="0"/>
              <a:t> </a:t>
            </a:r>
            <a:endParaRPr lang="en-US" sz="2800" kern="0" spc="835" dirty="0"/>
          </a:p>
        </p:txBody>
      </p:sp>
      <p:sp>
        <p:nvSpPr>
          <p:cNvPr id="7" name="object 15">
            <a:extLst>
              <a:ext uri="{FF2B5EF4-FFF2-40B4-BE49-F238E27FC236}">
                <a16:creationId xmlns:a16="http://schemas.microsoft.com/office/drawing/2014/main" id="{7EAA03F7-0EE7-F3F7-6989-B452BF38E073}"/>
              </a:ext>
            </a:extLst>
          </p:cNvPr>
          <p:cNvSpPr txBox="1"/>
          <p:nvPr/>
        </p:nvSpPr>
        <p:spPr>
          <a:xfrm>
            <a:off x="1238865" y="468050"/>
            <a:ext cx="3644265" cy="532197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10"/>
              </a:spcBef>
            </a:pPr>
            <a: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  <a:t>Университет Иннополис</a:t>
            </a:r>
            <a:b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</a:br>
            <a: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  <a:t>Управление на основе данных</a:t>
            </a:r>
            <a:endParaRPr sz="1600" dirty="0">
              <a:latin typeface="Verdana"/>
              <a:cs typeface="Verdana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3048094-F9E5-B033-16B5-39ED4C27EA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3221233"/>
            <a:ext cx="15834585" cy="6093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40602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2D2C2E-D97F-8B10-635F-5B63C55A49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Номер слайда 18">
            <a:extLst>
              <a:ext uri="{FF2B5EF4-FFF2-40B4-BE49-F238E27FC236}">
                <a16:creationId xmlns:a16="http://schemas.microsoft.com/office/drawing/2014/main" id="{E2523523-87C2-A08F-6CC2-9AACAC5BBBE3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276999"/>
          </a:xfrm>
        </p:spPr>
        <p:txBody>
          <a:bodyPr/>
          <a:lstStyle/>
          <a:p>
            <a:fld id="{B6F15528-21DE-4FAA-801E-634DDDAF4B2B}" type="slidenum">
              <a:rPr lang="ru-RU" smtClean="0">
                <a:solidFill>
                  <a:schemeClr val="tx1"/>
                </a:solidFill>
                <a:latin typeface="Trebuchet MS" panose="020B0603020202020204" pitchFamily="34" charset="0"/>
              </a:rPr>
              <a:t>54</a:t>
            </a:fld>
            <a:endParaRPr lang="ru-RU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4BC8CFA2-C3F8-9FD4-52F2-C4FFE7CC3721}"/>
              </a:ext>
            </a:extLst>
          </p:cNvPr>
          <p:cNvSpPr txBox="1">
            <a:spLocks/>
          </p:cNvSpPr>
          <p:nvPr/>
        </p:nvSpPr>
        <p:spPr>
          <a:xfrm>
            <a:off x="1180734" y="1504949"/>
            <a:ext cx="15751327" cy="173637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5600" b="1" i="0">
                <a:solidFill>
                  <a:srgbClr val="171616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kern="0" spc="835" dirty="0"/>
              <a:t>Как уже сегодня маркетологам помогают </a:t>
            </a:r>
            <a:r>
              <a:rPr lang="en-US" kern="0" spc="835" dirty="0"/>
              <a:t>LLM </a:t>
            </a:r>
            <a:r>
              <a:rPr lang="ru-RU" kern="0" spc="835" dirty="0"/>
              <a:t>и Агенты</a:t>
            </a:r>
            <a:r>
              <a:rPr lang="en-US" kern="0" spc="835" dirty="0"/>
              <a:t> </a:t>
            </a:r>
            <a:endParaRPr lang="en-US" sz="2800" kern="0" spc="835" dirty="0"/>
          </a:p>
        </p:txBody>
      </p:sp>
      <p:sp>
        <p:nvSpPr>
          <p:cNvPr id="7" name="object 15">
            <a:extLst>
              <a:ext uri="{FF2B5EF4-FFF2-40B4-BE49-F238E27FC236}">
                <a16:creationId xmlns:a16="http://schemas.microsoft.com/office/drawing/2014/main" id="{4758AF5A-08B4-2170-176D-A175B8BD74AE}"/>
              </a:ext>
            </a:extLst>
          </p:cNvPr>
          <p:cNvSpPr txBox="1"/>
          <p:nvPr/>
        </p:nvSpPr>
        <p:spPr>
          <a:xfrm>
            <a:off x="1238865" y="468050"/>
            <a:ext cx="3644265" cy="532197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10"/>
              </a:spcBef>
            </a:pPr>
            <a: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  <a:t>Университет Иннополис</a:t>
            </a:r>
            <a:b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</a:br>
            <a: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  <a:t>Управление на основе данных</a:t>
            </a:r>
            <a:endParaRPr sz="1600" dirty="0">
              <a:latin typeface="Verdana"/>
              <a:cs typeface="Verdana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D5DACC8-E352-911C-829D-14F0333701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390900"/>
            <a:ext cx="9982200" cy="6702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62831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3080C-EDE9-7137-2116-97C9EDEEEB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Номер слайда 18">
            <a:extLst>
              <a:ext uri="{FF2B5EF4-FFF2-40B4-BE49-F238E27FC236}">
                <a16:creationId xmlns:a16="http://schemas.microsoft.com/office/drawing/2014/main" id="{0D93AD0D-3EDF-2290-A503-29DC169487FF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276999"/>
          </a:xfrm>
        </p:spPr>
        <p:txBody>
          <a:bodyPr/>
          <a:lstStyle/>
          <a:p>
            <a:fld id="{B6F15528-21DE-4FAA-801E-634DDDAF4B2B}" type="slidenum">
              <a:rPr lang="ru-RU" smtClean="0">
                <a:solidFill>
                  <a:schemeClr val="tx1"/>
                </a:solidFill>
                <a:latin typeface="Trebuchet MS" panose="020B0603020202020204" pitchFamily="34" charset="0"/>
              </a:rPr>
              <a:t>55</a:t>
            </a:fld>
            <a:endParaRPr lang="ru-RU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807F0F10-8115-940E-6CE6-77B22DB01156}"/>
              </a:ext>
            </a:extLst>
          </p:cNvPr>
          <p:cNvSpPr txBox="1">
            <a:spLocks/>
          </p:cNvSpPr>
          <p:nvPr/>
        </p:nvSpPr>
        <p:spPr>
          <a:xfrm>
            <a:off x="1238865" y="1257300"/>
            <a:ext cx="15751327" cy="173637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5600" b="1" i="0">
                <a:solidFill>
                  <a:srgbClr val="171616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n-US" kern="0" spc="835" dirty="0"/>
              <a:t>B2C </a:t>
            </a:r>
            <a:r>
              <a:rPr lang="ru-RU" kern="0" spc="835" dirty="0"/>
              <a:t>маркетинговая аналитика тоже не стоит на месте</a:t>
            </a:r>
            <a:endParaRPr lang="en-US" sz="2800" kern="0" spc="835" dirty="0"/>
          </a:p>
        </p:txBody>
      </p:sp>
      <p:sp>
        <p:nvSpPr>
          <p:cNvPr id="7" name="object 15">
            <a:extLst>
              <a:ext uri="{FF2B5EF4-FFF2-40B4-BE49-F238E27FC236}">
                <a16:creationId xmlns:a16="http://schemas.microsoft.com/office/drawing/2014/main" id="{5B748F86-201B-A50C-B8C1-67D6533C1FCD}"/>
              </a:ext>
            </a:extLst>
          </p:cNvPr>
          <p:cNvSpPr txBox="1"/>
          <p:nvPr/>
        </p:nvSpPr>
        <p:spPr>
          <a:xfrm>
            <a:off x="1238865" y="468050"/>
            <a:ext cx="3644265" cy="532197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10"/>
              </a:spcBef>
            </a:pPr>
            <a: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  <a:t>Университет Иннополис</a:t>
            </a:r>
            <a:b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</a:br>
            <a: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  <a:t>Управление на основе данных</a:t>
            </a:r>
            <a:endParaRPr sz="1600" dirty="0">
              <a:latin typeface="Verdana"/>
              <a:cs typeface="Verdana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CFADC495-27D7-371C-68E6-F2C0A64CABF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56764848"/>
              </p:ext>
            </p:extLst>
          </p:nvPr>
        </p:nvGraphicFramePr>
        <p:xfrm>
          <a:off x="2057400" y="2781300"/>
          <a:ext cx="15316201" cy="812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0224376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90EEDD-BB7D-1C3D-6F6A-021B324844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Номер слайда 18">
            <a:extLst>
              <a:ext uri="{FF2B5EF4-FFF2-40B4-BE49-F238E27FC236}">
                <a16:creationId xmlns:a16="http://schemas.microsoft.com/office/drawing/2014/main" id="{00DC3BD1-CBF1-8C92-0DDF-B70B20DDB0E2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276999"/>
          </a:xfrm>
        </p:spPr>
        <p:txBody>
          <a:bodyPr/>
          <a:lstStyle/>
          <a:p>
            <a:fld id="{B6F15528-21DE-4FAA-801E-634DDDAF4B2B}" type="slidenum">
              <a:rPr lang="ru-RU" smtClean="0">
                <a:solidFill>
                  <a:schemeClr val="tx1"/>
                </a:solidFill>
                <a:latin typeface="Trebuchet MS" panose="020B0603020202020204" pitchFamily="34" charset="0"/>
              </a:rPr>
              <a:t>56</a:t>
            </a:fld>
            <a:endParaRPr lang="ru-RU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CB5210FD-B541-7BA9-C074-EFFB3275AC50}"/>
              </a:ext>
            </a:extLst>
          </p:cNvPr>
          <p:cNvSpPr txBox="1">
            <a:spLocks/>
          </p:cNvSpPr>
          <p:nvPr/>
        </p:nvSpPr>
        <p:spPr>
          <a:xfrm>
            <a:off x="1238865" y="1257300"/>
            <a:ext cx="15751327" cy="173637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5600" b="1" i="0">
                <a:solidFill>
                  <a:srgbClr val="171616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kern="0" spc="835" dirty="0"/>
              <a:t>Автоматизируем бенчмаркинг</a:t>
            </a:r>
            <a:br>
              <a:rPr lang="ru-RU" kern="0" spc="835" dirty="0"/>
            </a:br>
            <a:r>
              <a:rPr lang="ru-RU" kern="0" spc="835" dirty="0"/>
              <a:t>с помощью </a:t>
            </a:r>
            <a:r>
              <a:rPr lang="en-US" kern="0" spc="835" dirty="0"/>
              <a:t>N8N</a:t>
            </a:r>
            <a:endParaRPr lang="en-US" sz="2800" kern="0" spc="835" dirty="0"/>
          </a:p>
        </p:txBody>
      </p:sp>
      <p:sp>
        <p:nvSpPr>
          <p:cNvPr id="7" name="object 15">
            <a:extLst>
              <a:ext uri="{FF2B5EF4-FFF2-40B4-BE49-F238E27FC236}">
                <a16:creationId xmlns:a16="http://schemas.microsoft.com/office/drawing/2014/main" id="{71313A58-23E5-10DA-0107-B595F9796958}"/>
              </a:ext>
            </a:extLst>
          </p:cNvPr>
          <p:cNvSpPr txBox="1"/>
          <p:nvPr/>
        </p:nvSpPr>
        <p:spPr>
          <a:xfrm>
            <a:off x="1238865" y="468050"/>
            <a:ext cx="3644265" cy="532197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10"/>
              </a:spcBef>
            </a:pPr>
            <a: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  <a:t>Университет Иннополис</a:t>
            </a:r>
            <a:b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</a:br>
            <a: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  <a:t>Управление на основе данных</a:t>
            </a:r>
            <a:endParaRPr sz="1600" dirty="0">
              <a:latin typeface="Verdana"/>
              <a:cs typeface="Verdan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9DE18EF-BDF5-984A-B4DE-DDB36478DF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348" y="3771900"/>
            <a:ext cx="18308696" cy="455718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8076B36-AE5D-3B4A-CDA3-205086C9B270}"/>
              </a:ext>
            </a:extLst>
          </p:cNvPr>
          <p:cNvSpPr txBox="1"/>
          <p:nvPr/>
        </p:nvSpPr>
        <p:spPr>
          <a:xfrm>
            <a:off x="762000" y="8845034"/>
            <a:ext cx="91606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RU" dirty="0"/>
              <a:t> </a:t>
            </a:r>
            <a:r>
              <a:rPr lang="en-RU" dirty="0">
                <a:hlinkClick r:id="rId4"/>
              </a:rPr>
              <a:t>https://www.browseract.com/blog/best-n8n-workflows-for-ecommerce-marketing-automation</a:t>
            </a:r>
            <a:r>
              <a:rPr lang="en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3309064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58385A-0E0C-BA28-CFCC-9010D25F5C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Номер слайда 18">
            <a:extLst>
              <a:ext uri="{FF2B5EF4-FFF2-40B4-BE49-F238E27FC236}">
                <a16:creationId xmlns:a16="http://schemas.microsoft.com/office/drawing/2014/main" id="{5F06BAFD-17AB-F829-BE34-6898AF5240F8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276999"/>
          </a:xfrm>
        </p:spPr>
        <p:txBody>
          <a:bodyPr/>
          <a:lstStyle/>
          <a:p>
            <a:fld id="{B6F15528-21DE-4FAA-801E-634DDDAF4B2B}" type="slidenum">
              <a:rPr lang="ru-RU" smtClean="0">
                <a:solidFill>
                  <a:schemeClr val="tx1"/>
                </a:solidFill>
                <a:latin typeface="Trebuchet MS" panose="020B0603020202020204" pitchFamily="34" charset="0"/>
              </a:rPr>
              <a:t>57</a:t>
            </a:fld>
            <a:endParaRPr lang="ru-RU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B72C5472-EFA9-F17A-140E-071451290D8F}"/>
              </a:ext>
            </a:extLst>
          </p:cNvPr>
          <p:cNvSpPr txBox="1">
            <a:spLocks/>
          </p:cNvSpPr>
          <p:nvPr/>
        </p:nvSpPr>
        <p:spPr>
          <a:xfrm>
            <a:off x="1238865" y="1257300"/>
            <a:ext cx="15751327" cy="173637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5600" b="1" i="0">
                <a:solidFill>
                  <a:srgbClr val="171616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kern="0" spc="835" dirty="0"/>
              <a:t>Автоматизируем бенчмаркинг</a:t>
            </a:r>
            <a:br>
              <a:rPr lang="ru-RU" kern="0" spc="835" dirty="0"/>
            </a:br>
            <a:r>
              <a:rPr lang="ru-RU" kern="0" spc="835" dirty="0"/>
              <a:t>с помощью </a:t>
            </a:r>
            <a:r>
              <a:rPr lang="en-US" kern="0" spc="835" dirty="0"/>
              <a:t>N8N</a:t>
            </a:r>
            <a:endParaRPr lang="en-US" sz="2800" kern="0" spc="835" dirty="0"/>
          </a:p>
        </p:txBody>
      </p:sp>
      <p:sp>
        <p:nvSpPr>
          <p:cNvPr id="7" name="object 15">
            <a:extLst>
              <a:ext uri="{FF2B5EF4-FFF2-40B4-BE49-F238E27FC236}">
                <a16:creationId xmlns:a16="http://schemas.microsoft.com/office/drawing/2014/main" id="{AEF6F76B-CA5B-63FC-74E6-15EDDB141C42}"/>
              </a:ext>
            </a:extLst>
          </p:cNvPr>
          <p:cNvSpPr txBox="1"/>
          <p:nvPr/>
        </p:nvSpPr>
        <p:spPr>
          <a:xfrm>
            <a:off x="1238865" y="468050"/>
            <a:ext cx="3644265" cy="532197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10"/>
              </a:spcBef>
            </a:pPr>
            <a: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  <a:t>Университет Иннополис</a:t>
            </a:r>
            <a:b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</a:br>
            <a: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  <a:t>Управление на основе данных</a:t>
            </a:r>
            <a:endParaRPr sz="1600" dirty="0">
              <a:latin typeface="Verdana"/>
              <a:cs typeface="Verdana"/>
            </a:endParaRPr>
          </a:p>
        </p:txBody>
      </p:sp>
      <p:pic>
        <p:nvPicPr>
          <p:cNvPr id="2" name="Picture 1" descr="n8n templates for ecommerce marketing automation">
            <a:extLst>
              <a:ext uri="{FF2B5EF4-FFF2-40B4-BE49-F238E27FC236}">
                <a16:creationId xmlns:a16="http://schemas.microsoft.com/office/drawing/2014/main" id="{E8E83DA5-C53B-8896-EA34-24170AC269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6085" y="4160430"/>
            <a:ext cx="15396885" cy="423972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624999A-4A12-78AF-A94D-49A5D61CDF4A}"/>
              </a:ext>
            </a:extLst>
          </p:cNvPr>
          <p:cNvSpPr txBox="1"/>
          <p:nvPr/>
        </p:nvSpPr>
        <p:spPr>
          <a:xfrm>
            <a:off x="1381449" y="8845034"/>
            <a:ext cx="91606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RU" dirty="0"/>
              <a:t> </a:t>
            </a:r>
            <a:r>
              <a:rPr lang="en-RU" dirty="0">
                <a:hlinkClick r:id="rId4"/>
              </a:rPr>
              <a:t>https://www.browseract.com/blog/best-n8n-workflows-for-ecommerce-marketing-automation</a:t>
            </a:r>
            <a:r>
              <a:rPr lang="en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6310699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1180734" y="1504949"/>
            <a:ext cx="16192867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pc="835" dirty="0"/>
              <a:t>Генерация </a:t>
            </a:r>
            <a:r>
              <a:rPr lang="ru-RU" spc="835" dirty="0" err="1"/>
              <a:t>лидов</a:t>
            </a:r>
            <a:r>
              <a:rPr lang="ru-RU" spc="835" dirty="0"/>
              <a:t> в </a:t>
            </a:r>
            <a:r>
              <a:rPr lang="en-US" spc="835" dirty="0"/>
              <a:t>B2B</a:t>
            </a:r>
          </a:p>
        </p:txBody>
      </p:sp>
      <p:sp>
        <p:nvSpPr>
          <p:cNvPr id="20" name="Номер слайда 19">
            <a:extLst>
              <a:ext uri="{FF2B5EF4-FFF2-40B4-BE49-F238E27FC236}">
                <a16:creationId xmlns:a16="http://schemas.microsoft.com/office/drawing/2014/main" id="{646912D0-62DE-43A1-A5AB-FB9039499B9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276999"/>
          </a:xfrm>
        </p:spPr>
        <p:txBody>
          <a:bodyPr/>
          <a:lstStyle/>
          <a:p>
            <a:fld id="{B6F15528-21DE-4FAA-801E-634DDDAF4B2B}" type="slidenum">
              <a:rPr lang="ru-RU" smtClean="0">
                <a:solidFill>
                  <a:schemeClr val="tx1"/>
                </a:solidFill>
                <a:latin typeface="Trebuchet MS" panose="020B0603020202020204" pitchFamily="34" charset="0"/>
              </a:rPr>
              <a:t>58</a:t>
            </a:fld>
            <a:endParaRPr lang="ru-RU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8" name="Google Shape;293;p49">
            <a:extLst>
              <a:ext uri="{FF2B5EF4-FFF2-40B4-BE49-F238E27FC236}">
                <a16:creationId xmlns:a16="http://schemas.microsoft.com/office/drawing/2014/main" id="{D995066C-B002-4AC3-BE1E-FFC66781D21A}"/>
              </a:ext>
            </a:extLst>
          </p:cNvPr>
          <p:cNvSpPr txBox="1">
            <a:spLocks/>
          </p:cNvSpPr>
          <p:nvPr/>
        </p:nvSpPr>
        <p:spPr>
          <a:xfrm>
            <a:off x="7486880" y="4031993"/>
            <a:ext cx="9277120" cy="68328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rmAutofit/>
          </a:bodyPr>
          <a:lstStyle>
            <a:lvl1pPr marL="231510" marR="0" indent="-231510" algn="l" defTabSz="308074" rtl="0" latinLnBrk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1875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Light"/>
              </a:defRPr>
            </a:lvl1pPr>
            <a:lvl2pPr marL="398198" marR="0" indent="-231510" algn="l" defTabSz="308074" rtl="0" latinLnBrk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1875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Light"/>
              </a:defRPr>
            </a:lvl2pPr>
            <a:lvl3pPr marL="564885" marR="0" indent="-231510" algn="l" defTabSz="308074" rtl="0" latinLnBrk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1875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Light"/>
              </a:defRPr>
            </a:lvl3pPr>
            <a:lvl4pPr marL="731573" marR="0" indent="-231510" algn="l" defTabSz="308074" rtl="0" latinLnBrk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1875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Light"/>
              </a:defRPr>
            </a:lvl4pPr>
            <a:lvl5pPr marL="898260" marR="0" indent="-231510" algn="l" defTabSz="308074" rtl="0" latinLnBrk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1875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Light"/>
              </a:defRPr>
            </a:lvl5pPr>
            <a:lvl6pPr marL="1064948" marR="0" indent="-231510" algn="l" defTabSz="308074" rtl="0" latinLnBrk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1875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Light"/>
              </a:defRPr>
            </a:lvl6pPr>
            <a:lvl7pPr marL="1231635" marR="0" indent="-231510" algn="l" defTabSz="308074" rtl="0" latinLnBrk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1875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Light"/>
              </a:defRPr>
            </a:lvl7pPr>
            <a:lvl8pPr marL="1398323" marR="0" indent="-231510" algn="l" defTabSz="308074" rtl="0" latinLnBrk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1875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Light"/>
              </a:defRPr>
            </a:lvl8pPr>
            <a:lvl9pPr marL="1565010" marR="0" indent="-231510" algn="l" defTabSz="308074" rtl="0" latinLnBrk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1875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Light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Arial" panose="020B0604020202020204" pitchFamily="34" charset="0"/>
                <a:sym typeface="Arial"/>
              </a:rPr>
              <a:t>Проблема: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Arial" panose="020B0604020202020204" pitchFamily="34" charset="0"/>
                <a:sym typeface="Arial"/>
              </a:rPr>
              <a:t>Остаток на складе, снижение размера рынка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Arial" panose="020B0604020202020204" pitchFamily="34" charset="0"/>
                <a:sym typeface="Arial"/>
              </a:rPr>
              <a:t>Отсутствие традиционных способов поиска новых клиентов (нет мероприятий, нет конференций)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Arial" panose="020B0604020202020204" pitchFamily="34" charset="0"/>
                <a:sym typeface="Arial"/>
              </a:rPr>
              <a:t>Аналитические отчеты о рынке недостаточно подробны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2400" dirty="0">
              <a:solidFill>
                <a:schemeClr val="tx1"/>
              </a:solidFill>
              <a:latin typeface="Trebuchet MS" panose="020B0603020202020204" pitchFamily="34" charset="0"/>
              <a:ea typeface="+mn-ea"/>
              <a:cs typeface="Arial" panose="020B0604020202020204" pitchFamily="34" charset="0"/>
              <a:sym typeface="Arial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Arial" panose="020B0604020202020204" pitchFamily="34" charset="0"/>
                <a:sym typeface="Arial"/>
              </a:rPr>
              <a:t>Решение: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Arial" panose="020B0604020202020204" pitchFamily="34" charset="0"/>
                <a:sym typeface="Arial"/>
              </a:rPr>
              <a:t>Внедрить технологию </a:t>
            </a:r>
            <a:r>
              <a:rPr lang="ru-RU" sz="2400" dirty="0" err="1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Arial" panose="020B0604020202020204" pitchFamily="34" charset="0"/>
                <a:sym typeface="Arial"/>
              </a:rPr>
              <a:t>Big</a:t>
            </a:r>
            <a:r>
              <a:rPr lang="ru-RU" sz="2400" dirty="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Arial" panose="020B0604020202020204" pitchFamily="34" charset="0"/>
                <a:sym typeface="Arial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Arial" panose="020B0604020202020204" pitchFamily="34" charset="0"/>
                <a:sym typeface="Arial"/>
              </a:rPr>
              <a:t>Data</a:t>
            </a:r>
            <a:r>
              <a:rPr lang="ru-RU" sz="2400" dirty="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Arial" panose="020B0604020202020204" pitchFamily="34" charset="0"/>
                <a:sym typeface="Arial"/>
              </a:rPr>
              <a:t> в процесс генерации </a:t>
            </a:r>
            <a:r>
              <a:rPr lang="ru-RU" sz="2400" dirty="0" err="1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Arial" panose="020B0604020202020204" pitchFamily="34" charset="0"/>
                <a:sym typeface="Arial"/>
              </a:rPr>
              <a:t>лидов</a:t>
            </a:r>
            <a:r>
              <a:rPr lang="ru-RU" sz="2400" dirty="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Arial" panose="020B0604020202020204" pitchFamily="34" charset="0"/>
                <a:sym typeface="Arial"/>
              </a:rPr>
              <a:t> (поиск потенциальных клиентов)</a:t>
            </a:r>
            <a:endParaRPr lang="en-US" sz="2400" dirty="0">
              <a:solidFill>
                <a:schemeClr val="tx1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Google Shape;294;p49">
            <a:extLst>
              <a:ext uri="{FF2B5EF4-FFF2-40B4-BE49-F238E27FC236}">
                <a16:creationId xmlns:a16="http://schemas.microsoft.com/office/drawing/2014/main" id="{104C52DB-80C7-451B-B1AA-E2BB31BDE6A4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241629" y="4031973"/>
            <a:ext cx="3167908" cy="1145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0665035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1180734" y="1504949"/>
            <a:ext cx="16192867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pc="835" dirty="0"/>
              <a:t>SIBUR</a:t>
            </a:r>
            <a:r>
              <a:rPr lang="ru-RU" spc="835" dirty="0"/>
              <a:t>. Генерация </a:t>
            </a:r>
            <a:r>
              <a:rPr lang="ru-RU" spc="835" dirty="0" err="1"/>
              <a:t>лидов</a:t>
            </a:r>
            <a:endParaRPr lang="en-US" spc="835" dirty="0"/>
          </a:p>
        </p:txBody>
      </p:sp>
      <p:sp>
        <p:nvSpPr>
          <p:cNvPr id="20" name="Номер слайда 19">
            <a:extLst>
              <a:ext uri="{FF2B5EF4-FFF2-40B4-BE49-F238E27FC236}">
                <a16:creationId xmlns:a16="http://schemas.microsoft.com/office/drawing/2014/main" id="{646912D0-62DE-43A1-A5AB-FB9039499B9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276999"/>
          </a:xfrm>
        </p:spPr>
        <p:txBody>
          <a:bodyPr/>
          <a:lstStyle/>
          <a:p>
            <a:fld id="{B6F15528-21DE-4FAA-801E-634DDDAF4B2B}" type="slidenum">
              <a:rPr lang="ru-RU" smtClean="0">
                <a:solidFill>
                  <a:schemeClr val="tx1"/>
                </a:solidFill>
                <a:latin typeface="Trebuchet MS" panose="020B0603020202020204" pitchFamily="34" charset="0"/>
              </a:rPr>
              <a:t>59</a:t>
            </a:fld>
            <a:endParaRPr lang="ru-RU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14" name="Arc 6">
            <a:extLst>
              <a:ext uri="{FF2B5EF4-FFF2-40B4-BE49-F238E27FC236}">
                <a16:creationId xmlns:a16="http://schemas.microsoft.com/office/drawing/2014/main" id="{7C0C189E-BD15-462C-8F85-BDA57C7EAF9F}"/>
              </a:ext>
            </a:extLst>
          </p:cNvPr>
          <p:cNvSpPr/>
          <p:nvPr/>
        </p:nvSpPr>
        <p:spPr>
          <a:xfrm>
            <a:off x="7451267" y="4116548"/>
            <a:ext cx="2485446" cy="2485450"/>
          </a:xfrm>
          <a:prstGeom prst="arc">
            <a:avLst>
              <a:gd name="adj1" fmla="val 7914138"/>
              <a:gd name="adj2" fmla="val 2868450"/>
            </a:avLst>
          </a:prstGeom>
          <a:noFill/>
          <a:ln w="88900" cap="flat" cmpd="sng" algn="ctr">
            <a:solidFill>
              <a:srgbClr val="1D6E9B"/>
            </a:solidFill>
            <a:prstDash val="solid"/>
          </a:ln>
          <a:effectLst/>
        </p:spPr>
        <p:txBody>
          <a:bodyPr rtlCol="0" anchor="ctr"/>
          <a:lstStyle/>
          <a:p>
            <a:pPr algn="ctr" defTabSz="2438340">
              <a:defRPr/>
            </a:pPr>
            <a:endParaRPr lang="en-US" sz="6400">
              <a:solidFill>
                <a:srgbClr val="57565A"/>
              </a:solidFill>
              <a:latin typeface="Open Sans Light"/>
            </a:endParaRPr>
          </a:p>
        </p:txBody>
      </p:sp>
      <p:sp>
        <p:nvSpPr>
          <p:cNvPr id="15" name="Arc 12">
            <a:extLst>
              <a:ext uri="{FF2B5EF4-FFF2-40B4-BE49-F238E27FC236}">
                <a16:creationId xmlns:a16="http://schemas.microsoft.com/office/drawing/2014/main" id="{93DF302B-7D8F-45BC-BF83-B24E9282B393}"/>
              </a:ext>
            </a:extLst>
          </p:cNvPr>
          <p:cNvSpPr/>
          <p:nvPr/>
        </p:nvSpPr>
        <p:spPr>
          <a:xfrm rot="10800000">
            <a:off x="9138987" y="5949426"/>
            <a:ext cx="2485446" cy="2485450"/>
          </a:xfrm>
          <a:prstGeom prst="arc">
            <a:avLst>
              <a:gd name="adj1" fmla="val 7914138"/>
              <a:gd name="adj2" fmla="val 2868450"/>
            </a:avLst>
          </a:prstGeom>
          <a:noFill/>
          <a:ln w="88900" cap="flat" cmpd="sng" algn="ctr">
            <a:solidFill>
              <a:srgbClr val="6850B4"/>
            </a:solidFill>
            <a:prstDash val="solid"/>
          </a:ln>
          <a:effectLst/>
        </p:spPr>
        <p:txBody>
          <a:bodyPr rtlCol="0" anchor="ctr"/>
          <a:lstStyle/>
          <a:p>
            <a:pPr algn="ctr" defTabSz="2438340">
              <a:defRPr/>
            </a:pPr>
            <a:endParaRPr lang="en-US" sz="6400">
              <a:solidFill>
                <a:srgbClr val="57565A"/>
              </a:solidFill>
              <a:latin typeface="Open Sans Light"/>
            </a:endParaRPr>
          </a:p>
        </p:txBody>
      </p:sp>
      <p:sp>
        <p:nvSpPr>
          <p:cNvPr id="16" name="Arc 13">
            <a:extLst>
              <a:ext uri="{FF2B5EF4-FFF2-40B4-BE49-F238E27FC236}">
                <a16:creationId xmlns:a16="http://schemas.microsoft.com/office/drawing/2014/main" id="{13A87B3A-6D96-46C8-8621-624D27BC4278}"/>
              </a:ext>
            </a:extLst>
          </p:cNvPr>
          <p:cNvSpPr/>
          <p:nvPr/>
        </p:nvSpPr>
        <p:spPr>
          <a:xfrm rot="10800000">
            <a:off x="5790243" y="5949424"/>
            <a:ext cx="2485446" cy="2485450"/>
          </a:xfrm>
          <a:prstGeom prst="arc">
            <a:avLst>
              <a:gd name="adj1" fmla="val 7914138"/>
              <a:gd name="adj2" fmla="val 2868450"/>
            </a:avLst>
          </a:prstGeom>
          <a:noFill/>
          <a:ln w="88900" cap="flat" cmpd="sng" algn="ctr">
            <a:solidFill>
              <a:srgbClr val="F49D00"/>
            </a:solidFill>
            <a:prstDash val="solid"/>
          </a:ln>
          <a:effectLst/>
        </p:spPr>
        <p:txBody>
          <a:bodyPr rtlCol="0" anchor="ctr"/>
          <a:lstStyle/>
          <a:p>
            <a:pPr algn="ctr" defTabSz="2438340">
              <a:defRPr/>
            </a:pPr>
            <a:endParaRPr lang="en-US" sz="6400">
              <a:solidFill>
                <a:srgbClr val="57565A"/>
              </a:solidFill>
              <a:latin typeface="Open Sans Light"/>
            </a:endParaRPr>
          </a:p>
        </p:txBody>
      </p:sp>
      <p:sp>
        <p:nvSpPr>
          <p:cNvPr id="17" name="Arc 14">
            <a:extLst>
              <a:ext uri="{FF2B5EF4-FFF2-40B4-BE49-F238E27FC236}">
                <a16:creationId xmlns:a16="http://schemas.microsoft.com/office/drawing/2014/main" id="{247B1652-3D13-4C7F-AF05-804AE5F58BAB}"/>
              </a:ext>
            </a:extLst>
          </p:cNvPr>
          <p:cNvSpPr/>
          <p:nvPr/>
        </p:nvSpPr>
        <p:spPr>
          <a:xfrm>
            <a:off x="4129217" y="4116548"/>
            <a:ext cx="2485446" cy="2485450"/>
          </a:xfrm>
          <a:prstGeom prst="arc">
            <a:avLst>
              <a:gd name="adj1" fmla="val 7914138"/>
              <a:gd name="adj2" fmla="val 2868450"/>
            </a:avLst>
          </a:prstGeom>
          <a:noFill/>
          <a:ln w="88900" cap="flat" cmpd="sng" algn="ctr">
            <a:solidFill>
              <a:srgbClr val="4DB3C7"/>
            </a:solidFill>
            <a:prstDash val="solid"/>
          </a:ln>
          <a:effectLst/>
        </p:spPr>
        <p:txBody>
          <a:bodyPr rtlCol="0" anchor="ctr"/>
          <a:lstStyle/>
          <a:p>
            <a:pPr algn="ctr" defTabSz="2438340">
              <a:defRPr/>
            </a:pPr>
            <a:endParaRPr lang="en-US" sz="6400">
              <a:solidFill>
                <a:srgbClr val="57565A"/>
              </a:solidFill>
              <a:latin typeface="Open Sans Light"/>
            </a:endParaRPr>
          </a:p>
        </p:txBody>
      </p:sp>
      <p:sp>
        <p:nvSpPr>
          <p:cNvPr id="18" name="Arc 15">
            <a:extLst>
              <a:ext uri="{FF2B5EF4-FFF2-40B4-BE49-F238E27FC236}">
                <a16:creationId xmlns:a16="http://schemas.microsoft.com/office/drawing/2014/main" id="{7B3D4448-9DBD-4403-8F57-2A12580575AC}"/>
              </a:ext>
            </a:extLst>
          </p:cNvPr>
          <p:cNvSpPr/>
          <p:nvPr/>
        </p:nvSpPr>
        <p:spPr>
          <a:xfrm>
            <a:off x="10799551" y="4116548"/>
            <a:ext cx="2485446" cy="2485450"/>
          </a:xfrm>
          <a:prstGeom prst="arc">
            <a:avLst>
              <a:gd name="adj1" fmla="val 7914138"/>
              <a:gd name="adj2" fmla="val 2868450"/>
            </a:avLst>
          </a:prstGeom>
          <a:noFill/>
          <a:ln w="88900" cap="flat" cmpd="sng" algn="ctr">
            <a:solidFill>
              <a:srgbClr val="21B169"/>
            </a:solidFill>
            <a:prstDash val="solid"/>
          </a:ln>
          <a:effectLst/>
        </p:spPr>
        <p:txBody>
          <a:bodyPr rtlCol="0" anchor="ctr"/>
          <a:lstStyle/>
          <a:p>
            <a:pPr algn="ctr" defTabSz="2438340">
              <a:defRPr/>
            </a:pPr>
            <a:endParaRPr lang="en-US" sz="6400">
              <a:solidFill>
                <a:srgbClr val="57565A"/>
              </a:solidFill>
              <a:latin typeface="Open Sans Light"/>
            </a:endParaRPr>
          </a:p>
        </p:txBody>
      </p:sp>
      <p:sp>
        <p:nvSpPr>
          <p:cNvPr id="19" name="Rectangle 16">
            <a:extLst>
              <a:ext uri="{FF2B5EF4-FFF2-40B4-BE49-F238E27FC236}">
                <a16:creationId xmlns:a16="http://schemas.microsoft.com/office/drawing/2014/main" id="{044F1C8A-07D3-49AE-99CC-510652749A0F}"/>
              </a:ext>
            </a:extLst>
          </p:cNvPr>
          <p:cNvSpPr/>
          <p:nvPr/>
        </p:nvSpPr>
        <p:spPr>
          <a:xfrm>
            <a:off x="-300521" y="4096761"/>
            <a:ext cx="3887017" cy="1264898"/>
          </a:xfrm>
          <a:prstGeom prst="rect">
            <a:avLst/>
          </a:prstGeom>
        </p:spPr>
        <p:txBody>
          <a:bodyPr wrap="square" lIns="243840" rIns="243840" bIns="121920">
            <a:spAutoFit/>
          </a:bodyPr>
          <a:lstStyle/>
          <a:p>
            <a:pPr algn="r" defTabSz="2438340">
              <a:lnSpc>
                <a:spcPct val="89000"/>
              </a:lnSpc>
            </a:pPr>
            <a:r>
              <a:rPr lang="ru-RU" sz="3200" b="1" dirty="0">
                <a:latin typeface="Trebuchet MS" panose="020B0603020202020204" pitchFamily="34" charset="0"/>
                <a:sym typeface="Helvetica Light"/>
              </a:rPr>
              <a:t>Проблема</a:t>
            </a:r>
            <a:endParaRPr lang="en-US" sz="3200" b="1" dirty="0">
              <a:latin typeface="Trebuchet MS" panose="020B0603020202020204" pitchFamily="34" charset="0"/>
              <a:sym typeface="Helvetica Light"/>
            </a:endParaRPr>
          </a:p>
          <a:p>
            <a:pPr algn="r" defTabSz="2438340">
              <a:lnSpc>
                <a:spcPct val="89000"/>
              </a:lnSpc>
            </a:pPr>
            <a:r>
              <a:rPr lang="ru-RU" sz="2400" dirty="0">
                <a:latin typeface="Trebuchet MS" panose="020B0603020202020204" pitchFamily="34" charset="0"/>
                <a:sym typeface="Helvetica Light"/>
              </a:rPr>
              <a:t>Поиск новых </a:t>
            </a:r>
            <a:br>
              <a:rPr lang="ru-RU" sz="2400" dirty="0">
                <a:latin typeface="Trebuchet MS" panose="020B0603020202020204" pitchFamily="34" charset="0"/>
                <a:sym typeface="Helvetica Light"/>
              </a:rPr>
            </a:br>
            <a:r>
              <a:rPr lang="ru-RU" sz="2400" dirty="0">
                <a:latin typeface="Trebuchet MS" panose="020B0603020202020204" pitchFamily="34" charset="0"/>
                <a:sym typeface="Helvetica Light"/>
              </a:rPr>
              <a:t>клиентов</a:t>
            </a:r>
            <a:endParaRPr lang="en-US" sz="2400" dirty="0">
              <a:latin typeface="Trebuchet MS" panose="020B0603020202020204" pitchFamily="34" charset="0"/>
              <a:sym typeface="Helvetica Light"/>
            </a:endParaRPr>
          </a:p>
        </p:txBody>
      </p:sp>
      <p:grpSp>
        <p:nvGrpSpPr>
          <p:cNvPr id="23" name="Group 4">
            <a:extLst>
              <a:ext uri="{FF2B5EF4-FFF2-40B4-BE49-F238E27FC236}">
                <a16:creationId xmlns:a16="http://schemas.microsoft.com/office/drawing/2014/main" id="{456EDCFE-F9E4-4D8F-BE7A-67AFADC1C67C}"/>
              </a:ext>
            </a:extLst>
          </p:cNvPr>
          <p:cNvGrpSpPr/>
          <p:nvPr/>
        </p:nvGrpSpPr>
        <p:grpSpPr>
          <a:xfrm>
            <a:off x="6553429" y="8201212"/>
            <a:ext cx="959070" cy="959070"/>
            <a:chOff x="4753596" y="4704312"/>
            <a:chExt cx="609600" cy="609600"/>
          </a:xfrm>
        </p:grpSpPr>
        <p:sp>
          <p:nvSpPr>
            <p:cNvPr id="24" name="Oval 21">
              <a:extLst>
                <a:ext uri="{FF2B5EF4-FFF2-40B4-BE49-F238E27FC236}">
                  <a16:creationId xmlns:a16="http://schemas.microsoft.com/office/drawing/2014/main" id="{28E8FC60-6719-49F4-A23C-84CE944EB8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3596" y="4704312"/>
              <a:ext cx="609600" cy="609600"/>
            </a:xfrm>
            <a:prstGeom prst="ellipse">
              <a:avLst/>
            </a:prstGeom>
            <a:solidFill>
              <a:srgbClr val="F49D00"/>
            </a:solidFill>
            <a:ln w="19050" cap="rnd" cmpd="sng">
              <a:noFill/>
              <a:prstDash val="solid"/>
              <a:round/>
              <a:headEnd/>
              <a:tailEnd/>
            </a:ln>
          </p:spPr>
          <p:txBody>
            <a:bodyPr vert="horz" wrap="square" lIns="243840" tIns="121920" rIns="243840" bIns="121920" numCol="1" anchor="t" anchorCtr="0" compatLnSpc="1">
              <a:prstTxWarp prst="textNoShape">
                <a:avLst/>
              </a:prstTxWarp>
            </a:bodyPr>
            <a:lstStyle/>
            <a:p>
              <a:pPr defTabSz="2438340">
                <a:defRPr/>
              </a:pPr>
              <a:endParaRPr lang="en-US" sz="6400">
                <a:solidFill>
                  <a:srgbClr val="57565A"/>
                </a:solidFill>
                <a:latin typeface="Open Sans Light"/>
              </a:endParaRPr>
            </a:p>
          </p:txBody>
        </p:sp>
        <p:grpSp>
          <p:nvGrpSpPr>
            <p:cNvPr id="25" name="Group 38">
              <a:extLst>
                <a:ext uri="{FF2B5EF4-FFF2-40B4-BE49-F238E27FC236}">
                  <a16:creationId xmlns:a16="http://schemas.microsoft.com/office/drawing/2014/main" id="{DDE8572A-E37B-4D91-B551-1A922030D9E9}"/>
                </a:ext>
              </a:extLst>
            </p:cNvPr>
            <p:cNvGrpSpPr/>
            <p:nvPr/>
          </p:nvGrpSpPr>
          <p:grpSpPr>
            <a:xfrm>
              <a:off x="4946197" y="4781240"/>
              <a:ext cx="223865" cy="456277"/>
              <a:chOff x="3973513" y="2216150"/>
              <a:chExt cx="1192212" cy="2428875"/>
            </a:xfrm>
          </p:grpSpPr>
          <p:sp>
            <p:nvSpPr>
              <p:cNvPr id="26" name="Oval 22">
                <a:extLst>
                  <a:ext uri="{FF2B5EF4-FFF2-40B4-BE49-F238E27FC236}">
                    <a16:creationId xmlns:a16="http://schemas.microsoft.com/office/drawing/2014/main" id="{BD8BC24D-AF3C-4EF5-B771-C9A6A48279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59275" y="2216150"/>
                <a:ext cx="420687" cy="419100"/>
              </a:xfrm>
              <a:prstGeom prst="ellipse">
                <a:avLst/>
              </a:prstGeom>
              <a:noFill/>
              <a:ln w="15875" cap="rnd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243840" tIns="121920" rIns="243840" bIns="121920" numCol="1" anchor="t" anchorCtr="0" compatLnSpc="1">
                <a:prstTxWarp prst="textNoShape">
                  <a:avLst/>
                </a:prstTxWarp>
              </a:bodyPr>
              <a:lstStyle/>
              <a:p>
                <a:pPr defTabSz="2438340">
                  <a:defRPr/>
                </a:pPr>
                <a:endParaRPr lang="en-US" sz="6400">
                  <a:solidFill>
                    <a:srgbClr val="57565A"/>
                  </a:solidFill>
                  <a:latin typeface="Open Sans Light"/>
                </a:endParaRPr>
              </a:p>
            </p:txBody>
          </p:sp>
          <p:sp>
            <p:nvSpPr>
              <p:cNvPr id="27" name="Freeform 23">
                <a:extLst>
                  <a:ext uri="{FF2B5EF4-FFF2-40B4-BE49-F238E27FC236}">
                    <a16:creationId xmlns:a16="http://schemas.microsoft.com/office/drawing/2014/main" id="{A80C9B95-977F-4C2F-ABBB-095DD73AE5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73513" y="2736850"/>
                <a:ext cx="1192212" cy="1908175"/>
              </a:xfrm>
              <a:custGeom>
                <a:avLst/>
                <a:gdLst>
                  <a:gd name="T0" fmla="*/ 159 w 318"/>
                  <a:gd name="T1" fmla="*/ 0 h 509"/>
                  <a:gd name="T2" fmla="*/ 67 w 318"/>
                  <a:gd name="T3" fmla="*/ 37 h 509"/>
                  <a:gd name="T4" fmla="*/ 2 w 318"/>
                  <a:gd name="T5" fmla="*/ 227 h 509"/>
                  <a:gd name="T6" fmla="*/ 15 w 318"/>
                  <a:gd name="T7" fmla="*/ 247 h 509"/>
                  <a:gd name="T8" fmla="*/ 37 w 318"/>
                  <a:gd name="T9" fmla="*/ 239 h 509"/>
                  <a:gd name="T10" fmla="*/ 95 w 318"/>
                  <a:gd name="T11" fmla="*/ 110 h 509"/>
                  <a:gd name="T12" fmla="*/ 86 w 318"/>
                  <a:gd name="T13" fmla="*/ 490 h 509"/>
                  <a:gd name="T14" fmla="*/ 109 w 318"/>
                  <a:gd name="T15" fmla="*/ 509 h 509"/>
                  <a:gd name="T16" fmla="*/ 133 w 318"/>
                  <a:gd name="T17" fmla="*/ 490 h 509"/>
                  <a:gd name="T18" fmla="*/ 159 w 318"/>
                  <a:gd name="T19" fmla="*/ 267 h 509"/>
                  <a:gd name="T20" fmla="*/ 185 w 318"/>
                  <a:gd name="T21" fmla="*/ 490 h 509"/>
                  <a:gd name="T22" fmla="*/ 209 w 318"/>
                  <a:gd name="T23" fmla="*/ 509 h 509"/>
                  <a:gd name="T24" fmla="*/ 233 w 318"/>
                  <a:gd name="T25" fmla="*/ 490 h 509"/>
                  <a:gd name="T26" fmla="*/ 223 w 318"/>
                  <a:gd name="T27" fmla="*/ 110 h 509"/>
                  <a:gd name="T28" fmla="*/ 281 w 318"/>
                  <a:gd name="T29" fmla="*/ 239 h 509"/>
                  <a:gd name="T30" fmla="*/ 304 w 318"/>
                  <a:gd name="T31" fmla="*/ 247 h 509"/>
                  <a:gd name="T32" fmla="*/ 316 w 318"/>
                  <a:gd name="T33" fmla="*/ 227 h 509"/>
                  <a:gd name="T34" fmla="*/ 252 w 318"/>
                  <a:gd name="T35" fmla="*/ 37 h 509"/>
                  <a:gd name="T36" fmla="*/ 159 w 318"/>
                  <a:gd name="T37" fmla="*/ 0 h 5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18" h="509">
                    <a:moveTo>
                      <a:pt x="159" y="0"/>
                    </a:moveTo>
                    <a:cubicBezTo>
                      <a:pt x="104" y="0"/>
                      <a:pt x="79" y="13"/>
                      <a:pt x="67" y="37"/>
                    </a:cubicBezTo>
                    <a:cubicBezTo>
                      <a:pt x="56" y="60"/>
                      <a:pt x="3" y="227"/>
                      <a:pt x="2" y="227"/>
                    </a:cubicBezTo>
                    <a:cubicBezTo>
                      <a:pt x="0" y="235"/>
                      <a:pt x="6" y="244"/>
                      <a:pt x="15" y="247"/>
                    </a:cubicBezTo>
                    <a:cubicBezTo>
                      <a:pt x="24" y="250"/>
                      <a:pt x="34" y="246"/>
                      <a:pt x="37" y="239"/>
                    </a:cubicBezTo>
                    <a:cubicBezTo>
                      <a:pt x="95" y="110"/>
                      <a:pt x="95" y="110"/>
                      <a:pt x="95" y="110"/>
                    </a:cubicBezTo>
                    <a:cubicBezTo>
                      <a:pt x="95" y="110"/>
                      <a:pt x="86" y="490"/>
                      <a:pt x="86" y="490"/>
                    </a:cubicBezTo>
                    <a:cubicBezTo>
                      <a:pt x="87" y="501"/>
                      <a:pt x="97" y="509"/>
                      <a:pt x="109" y="509"/>
                    </a:cubicBezTo>
                    <a:cubicBezTo>
                      <a:pt x="121" y="509"/>
                      <a:pt x="132" y="501"/>
                      <a:pt x="133" y="490"/>
                    </a:cubicBezTo>
                    <a:cubicBezTo>
                      <a:pt x="159" y="267"/>
                      <a:pt x="159" y="267"/>
                      <a:pt x="159" y="267"/>
                    </a:cubicBezTo>
                    <a:cubicBezTo>
                      <a:pt x="185" y="490"/>
                      <a:pt x="185" y="490"/>
                      <a:pt x="185" y="490"/>
                    </a:cubicBezTo>
                    <a:cubicBezTo>
                      <a:pt x="186" y="501"/>
                      <a:pt x="197" y="509"/>
                      <a:pt x="209" y="509"/>
                    </a:cubicBezTo>
                    <a:cubicBezTo>
                      <a:pt x="221" y="509"/>
                      <a:pt x="232" y="501"/>
                      <a:pt x="233" y="490"/>
                    </a:cubicBezTo>
                    <a:cubicBezTo>
                      <a:pt x="232" y="490"/>
                      <a:pt x="223" y="110"/>
                      <a:pt x="223" y="110"/>
                    </a:cubicBezTo>
                    <a:cubicBezTo>
                      <a:pt x="281" y="239"/>
                      <a:pt x="281" y="239"/>
                      <a:pt x="281" y="239"/>
                    </a:cubicBezTo>
                    <a:cubicBezTo>
                      <a:pt x="285" y="246"/>
                      <a:pt x="295" y="250"/>
                      <a:pt x="304" y="247"/>
                    </a:cubicBezTo>
                    <a:cubicBezTo>
                      <a:pt x="312" y="244"/>
                      <a:pt x="318" y="235"/>
                      <a:pt x="316" y="227"/>
                    </a:cubicBezTo>
                    <a:cubicBezTo>
                      <a:pt x="316" y="227"/>
                      <a:pt x="262" y="60"/>
                      <a:pt x="252" y="37"/>
                    </a:cubicBezTo>
                    <a:cubicBezTo>
                      <a:pt x="240" y="13"/>
                      <a:pt x="215" y="0"/>
                      <a:pt x="159" y="0"/>
                    </a:cubicBezTo>
                    <a:close/>
                  </a:path>
                </a:pathLst>
              </a:custGeom>
              <a:noFill/>
              <a:ln w="15875" cap="rnd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243840" tIns="121920" rIns="243840" bIns="121920" numCol="1" anchor="t" anchorCtr="0" compatLnSpc="1">
                <a:prstTxWarp prst="textNoShape">
                  <a:avLst/>
                </a:prstTxWarp>
              </a:bodyPr>
              <a:lstStyle/>
              <a:p>
                <a:pPr defTabSz="2438340">
                  <a:defRPr/>
                </a:pPr>
                <a:endParaRPr lang="en-US" sz="6400">
                  <a:solidFill>
                    <a:srgbClr val="57565A"/>
                  </a:solidFill>
                  <a:latin typeface="Open Sans Light"/>
                </a:endParaRPr>
              </a:p>
            </p:txBody>
          </p:sp>
        </p:grpSp>
      </p:grpSp>
      <p:grpSp>
        <p:nvGrpSpPr>
          <p:cNvPr id="28" name="Group 2">
            <a:extLst>
              <a:ext uri="{FF2B5EF4-FFF2-40B4-BE49-F238E27FC236}">
                <a16:creationId xmlns:a16="http://schemas.microsoft.com/office/drawing/2014/main" id="{3A6B6BB8-78C8-41FA-85F1-843E98A23DCC}"/>
              </a:ext>
            </a:extLst>
          </p:cNvPr>
          <p:cNvGrpSpPr/>
          <p:nvPr/>
        </p:nvGrpSpPr>
        <p:grpSpPr>
          <a:xfrm>
            <a:off x="4892403" y="3539752"/>
            <a:ext cx="959070" cy="959070"/>
            <a:chOff x="3683177" y="2051161"/>
            <a:chExt cx="609600" cy="609600"/>
          </a:xfrm>
        </p:grpSpPr>
        <p:sp>
          <p:nvSpPr>
            <p:cNvPr id="29" name="Oval 6">
              <a:extLst>
                <a:ext uri="{FF2B5EF4-FFF2-40B4-BE49-F238E27FC236}">
                  <a16:creationId xmlns:a16="http://schemas.microsoft.com/office/drawing/2014/main" id="{685D9A3E-5061-4475-A5E7-F7E448B1AD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83177" y="2051161"/>
              <a:ext cx="609600" cy="609600"/>
            </a:xfrm>
            <a:prstGeom prst="ellipse">
              <a:avLst/>
            </a:prstGeom>
            <a:solidFill>
              <a:srgbClr val="4DB3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243840" tIns="121920" rIns="243840" bIns="121920" numCol="1" anchor="t" anchorCtr="0" compatLnSpc="1">
              <a:prstTxWarp prst="textNoShape">
                <a:avLst/>
              </a:prstTxWarp>
            </a:bodyPr>
            <a:lstStyle/>
            <a:p>
              <a:pPr defTabSz="2438340">
                <a:defRPr/>
              </a:pPr>
              <a:endParaRPr lang="en-US" sz="6400">
                <a:solidFill>
                  <a:srgbClr val="57565A"/>
                </a:solidFill>
                <a:latin typeface="Open Sans Light"/>
              </a:endParaRPr>
            </a:p>
          </p:txBody>
        </p:sp>
        <p:grpSp>
          <p:nvGrpSpPr>
            <p:cNvPr id="30" name="Group 22">
              <a:extLst>
                <a:ext uri="{FF2B5EF4-FFF2-40B4-BE49-F238E27FC236}">
                  <a16:creationId xmlns:a16="http://schemas.microsoft.com/office/drawing/2014/main" id="{2B65AB4D-2440-4BA2-9AA8-9ADAEDE67828}"/>
                </a:ext>
              </a:extLst>
            </p:cNvPr>
            <p:cNvGrpSpPr/>
            <p:nvPr/>
          </p:nvGrpSpPr>
          <p:grpSpPr>
            <a:xfrm>
              <a:off x="3810700" y="2149605"/>
              <a:ext cx="354821" cy="398841"/>
              <a:chOff x="2776765" y="2933860"/>
              <a:chExt cx="837724" cy="941652"/>
            </a:xfrm>
          </p:grpSpPr>
          <p:sp>
            <p:nvSpPr>
              <p:cNvPr id="31" name="Freeform 11">
                <a:extLst>
                  <a:ext uri="{FF2B5EF4-FFF2-40B4-BE49-F238E27FC236}">
                    <a16:creationId xmlns:a16="http://schemas.microsoft.com/office/drawing/2014/main" id="{387DE6C5-6C60-454A-9FC2-1DAB02A7C8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68394" y="3386105"/>
                <a:ext cx="228642" cy="361544"/>
              </a:xfrm>
              <a:custGeom>
                <a:avLst/>
                <a:gdLst>
                  <a:gd name="T0" fmla="*/ 154 w 154"/>
                  <a:gd name="T1" fmla="*/ 38 h 243"/>
                  <a:gd name="T2" fmla="*/ 89 w 154"/>
                  <a:gd name="T3" fmla="*/ 0 h 243"/>
                  <a:gd name="T4" fmla="*/ 0 w 154"/>
                  <a:gd name="T5" fmla="*/ 121 h 243"/>
                  <a:gd name="T6" fmla="*/ 89 w 154"/>
                  <a:gd name="T7" fmla="*/ 243 h 243"/>
                  <a:gd name="T8" fmla="*/ 154 w 154"/>
                  <a:gd name="T9" fmla="*/ 204 h 2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4" h="243">
                    <a:moveTo>
                      <a:pt x="154" y="38"/>
                    </a:moveTo>
                    <a:cubicBezTo>
                      <a:pt x="138" y="15"/>
                      <a:pt x="118" y="0"/>
                      <a:pt x="89" y="0"/>
                    </a:cubicBezTo>
                    <a:cubicBezTo>
                      <a:pt x="34" y="0"/>
                      <a:pt x="0" y="48"/>
                      <a:pt x="0" y="121"/>
                    </a:cubicBezTo>
                    <a:cubicBezTo>
                      <a:pt x="0" y="194"/>
                      <a:pt x="34" y="243"/>
                      <a:pt x="89" y="243"/>
                    </a:cubicBezTo>
                    <a:cubicBezTo>
                      <a:pt x="118" y="243"/>
                      <a:pt x="138" y="228"/>
                      <a:pt x="154" y="204"/>
                    </a:cubicBezTo>
                  </a:path>
                </a:pathLst>
              </a:custGeom>
              <a:noFill/>
              <a:ln w="15875" cap="rnd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243840" tIns="121920" rIns="243840" bIns="121920" numCol="1" anchor="t" anchorCtr="0" compatLnSpc="1">
                <a:prstTxWarp prst="textNoShape">
                  <a:avLst/>
                </a:prstTxWarp>
              </a:bodyPr>
              <a:lstStyle/>
              <a:p>
                <a:pPr defTabSz="2438340">
                  <a:defRPr/>
                </a:pPr>
                <a:endParaRPr lang="en-US" sz="6400">
                  <a:solidFill>
                    <a:srgbClr val="57565A"/>
                  </a:solidFill>
                  <a:latin typeface="Open Sans Light"/>
                </a:endParaRPr>
              </a:p>
            </p:txBody>
          </p:sp>
          <p:sp>
            <p:nvSpPr>
              <p:cNvPr id="32" name="Line 12">
                <a:extLst>
                  <a:ext uri="{FF2B5EF4-FFF2-40B4-BE49-F238E27FC236}">
                    <a16:creationId xmlns:a16="http://schemas.microsoft.com/office/drawing/2014/main" id="{DB504E78-CB64-4999-ABFA-200A6A2245E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17375" y="3527196"/>
                <a:ext cx="183292" cy="0"/>
              </a:xfrm>
              <a:prstGeom prst="line">
                <a:avLst/>
              </a:prstGeom>
              <a:noFill/>
              <a:ln w="15875" cap="rnd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243840" tIns="121920" rIns="243840" bIns="121920" numCol="1" anchor="t" anchorCtr="0" compatLnSpc="1">
                <a:prstTxWarp prst="textNoShape">
                  <a:avLst/>
                </a:prstTxWarp>
              </a:bodyPr>
              <a:lstStyle/>
              <a:p>
                <a:pPr defTabSz="2438340">
                  <a:defRPr/>
                </a:pPr>
                <a:endParaRPr lang="en-US" sz="6400">
                  <a:solidFill>
                    <a:srgbClr val="57565A"/>
                  </a:solidFill>
                  <a:latin typeface="Open Sans Light"/>
                </a:endParaRPr>
              </a:p>
            </p:txBody>
          </p:sp>
          <p:sp>
            <p:nvSpPr>
              <p:cNvPr id="33" name="Line 13">
                <a:extLst>
                  <a:ext uri="{FF2B5EF4-FFF2-40B4-BE49-F238E27FC236}">
                    <a16:creationId xmlns:a16="http://schemas.microsoft.com/office/drawing/2014/main" id="{7CFEEF8B-D4D2-4AD7-809A-6C719939B9B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17375" y="3607819"/>
                <a:ext cx="183292" cy="0"/>
              </a:xfrm>
              <a:prstGeom prst="line">
                <a:avLst/>
              </a:prstGeom>
              <a:noFill/>
              <a:ln w="15875" cap="rnd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243840" tIns="121920" rIns="243840" bIns="121920" numCol="1" anchor="t" anchorCtr="0" compatLnSpc="1">
                <a:prstTxWarp prst="textNoShape">
                  <a:avLst/>
                </a:prstTxWarp>
              </a:bodyPr>
              <a:lstStyle/>
              <a:p>
                <a:pPr defTabSz="2438340">
                  <a:defRPr/>
                </a:pPr>
                <a:endParaRPr lang="en-US" sz="6400">
                  <a:solidFill>
                    <a:srgbClr val="57565A"/>
                  </a:solidFill>
                  <a:latin typeface="Open Sans Light"/>
                </a:endParaRPr>
              </a:p>
            </p:txBody>
          </p:sp>
          <p:sp>
            <p:nvSpPr>
              <p:cNvPr id="34" name="Freeform 26">
                <a:extLst>
                  <a:ext uri="{FF2B5EF4-FFF2-40B4-BE49-F238E27FC236}">
                    <a16:creationId xmlns:a16="http://schemas.microsoft.com/office/drawing/2014/main" id="{334857F7-EBC0-4AE5-8287-E666CF3D00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93589" y="3247534"/>
                <a:ext cx="203447" cy="30234"/>
              </a:xfrm>
              <a:custGeom>
                <a:avLst/>
                <a:gdLst>
                  <a:gd name="T0" fmla="*/ 137 w 137"/>
                  <a:gd name="T1" fmla="*/ 0 h 20"/>
                  <a:gd name="T2" fmla="*/ 69 w 137"/>
                  <a:gd name="T3" fmla="*/ 20 h 20"/>
                  <a:gd name="T4" fmla="*/ 0 w 137"/>
                  <a:gd name="T5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7" h="20">
                    <a:moveTo>
                      <a:pt x="137" y="0"/>
                    </a:moveTo>
                    <a:cubicBezTo>
                      <a:pt x="137" y="0"/>
                      <a:pt x="133" y="20"/>
                      <a:pt x="69" y="20"/>
                    </a:cubicBezTo>
                    <a:cubicBezTo>
                      <a:pt x="4" y="20"/>
                      <a:pt x="0" y="0"/>
                      <a:pt x="0" y="0"/>
                    </a:cubicBezTo>
                  </a:path>
                </a:pathLst>
              </a:custGeom>
              <a:noFill/>
              <a:ln w="15875" cap="rnd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243840" tIns="121920" rIns="243840" bIns="121920" numCol="1" anchor="t" anchorCtr="0" compatLnSpc="1">
                <a:prstTxWarp prst="textNoShape">
                  <a:avLst/>
                </a:prstTxWarp>
              </a:bodyPr>
              <a:lstStyle/>
              <a:p>
                <a:pPr defTabSz="2438340">
                  <a:defRPr/>
                </a:pPr>
                <a:endParaRPr lang="en-US" sz="6400">
                  <a:solidFill>
                    <a:srgbClr val="57565A"/>
                  </a:solidFill>
                  <a:latin typeface="Open Sans Light"/>
                </a:endParaRPr>
              </a:p>
            </p:txBody>
          </p:sp>
          <p:sp>
            <p:nvSpPr>
              <p:cNvPr id="35" name="Freeform 27">
                <a:extLst>
                  <a:ext uri="{FF2B5EF4-FFF2-40B4-BE49-F238E27FC236}">
                    <a16:creationId xmlns:a16="http://schemas.microsoft.com/office/drawing/2014/main" id="{F79B082C-7FF6-40E9-BCF6-8C0FF7E307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76765" y="2933860"/>
                <a:ext cx="837724" cy="941652"/>
              </a:xfrm>
              <a:custGeom>
                <a:avLst/>
                <a:gdLst>
                  <a:gd name="T0" fmla="*/ 282 w 563"/>
                  <a:gd name="T1" fmla="*/ 0 h 633"/>
                  <a:gd name="T2" fmla="*/ 332 w 563"/>
                  <a:gd name="T3" fmla="*/ 29 h 633"/>
                  <a:gd name="T4" fmla="*/ 388 w 563"/>
                  <a:gd name="T5" fmla="*/ 46 h 633"/>
                  <a:gd name="T6" fmla="*/ 435 w 563"/>
                  <a:gd name="T7" fmla="*/ 68 h 633"/>
                  <a:gd name="T8" fmla="*/ 350 w 563"/>
                  <a:gd name="T9" fmla="*/ 211 h 633"/>
                  <a:gd name="T10" fmla="*/ 563 w 563"/>
                  <a:gd name="T11" fmla="*/ 455 h 633"/>
                  <a:gd name="T12" fmla="*/ 282 w 563"/>
                  <a:gd name="T13" fmla="*/ 633 h 633"/>
                  <a:gd name="T14" fmla="*/ 0 w 563"/>
                  <a:gd name="T15" fmla="*/ 455 h 633"/>
                  <a:gd name="T16" fmla="*/ 213 w 563"/>
                  <a:gd name="T17" fmla="*/ 211 h 633"/>
                  <a:gd name="T18" fmla="*/ 128 w 563"/>
                  <a:gd name="T19" fmla="*/ 68 h 633"/>
                  <a:gd name="T20" fmla="*/ 175 w 563"/>
                  <a:gd name="T21" fmla="*/ 46 h 633"/>
                  <a:gd name="T22" fmla="*/ 231 w 563"/>
                  <a:gd name="T23" fmla="*/ 29 h 633"/>
                  <a:gd name="T24" fmla="*/ 282 w 563"/>
                  <a:gd name="T25" fmla="*/ 0 h 6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63" h="633">
                    <a:moveTo>
                      <a:pt x="282" y="0"/>
                    </a:moveTo>
                    <a:cubicBezTo>
                      <a:pt x="306" y="0"/>
                      <a:pt x="319" y="15"/>
                      <a:pt x="332" y="29"/>
                    </a:cubicBezTo>
                    <a:cubicBezTo>
                      <a:pt x="348" y="46"/>
                      <a:pt x="364" y="58"/>
                      <a:pt x="388" y="46"/>
                    </a:cubicBezTo>
                    <a:cubicBezTo>
                      <a:pt x="427" y="28"/>
                      <a:pt x="464" y="41"/>
                      <a:pt x="435" y="68"/>
                    </a:cubicBezTo>
                    <a:cubicBezTo>
                      <a:pt x="430" y="73"/>
                      <a:pt x="350" y="130"/>
                      <a:pt x="350" y="211"/>
                    </a:cubicBezTo>
                    <a:cubicBezTo>
                      <a:pt x="436" y="240"/>
                      <a:pt x="563" y="338"/>
                      <a:pt x="563" y="455"/>
                    </a:cubicBezTo>
                    <a:cubicBezTo>
                      <a:pt x="563" y="572"/>
                      <a:pt x="513" y="633"/>
                      <a:pt x="282" y="633"/>
                    </a:cubicBezTo>
                    <a:cubicBezTo>
                      <a:pt x="50" y="633"/>
                      <a:pt x="0" y="572"/>
                      <a:pt x="0" y="455"/>
                    </a:cubicBezTo>
                    <a:cubicBezTo>
                      <a:pt x="0" y="338"/>
                      <a:pt x="127" y="240"/>
                      <a:pt x="213" y="211"/>
                    </a:cubicBezTo>
                    <a:cubicBezTo>
                      <a:pt x="213" y="130"/>
                      <a:pt x="134" y="73"/>
                      <a:pt x="128" y="68"/>
                    </a:cubicBezTo>
                    <a:cubicBezTo>
                      <a:pt x="99" y="41"/>
                      <a:pt x="136" y="28"/>
                      <a:pt x="175" y="46"/>
                    </a:cubicBezTo>
                    <a:cubicBezTo>
                      <a:pt x="199" y="58"/>
                      <a:pt x="215" y="46"/>
                      <a:pt x="231" y="29"/>
                    </a:cubicBezTo>
                    <a:cubicBezTo>
                      <a:pt x="244" y="15"/>
                      <a:pt x="257" y="0"/>
                      <a:pt x="282" y="0"/>
                    </a:cubicBezTo>
                    <a:close/>
                  </a:path>
                </a:pathLst>
              </a:custGeom>
              <a:noFill/>
              <a:ln w="15875" cap="rnd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243840" tIns="121920" rIns="243840" bIns="121920" numCol="1" anchor="t" anchorCtr="0" compatLnSpc="1">
                <a:prstTxWarp prst="textNoShape">
                  <a:avLst/>
                </a:prstTxWarp>
              </a:bodyPr>
              <a:lstStyle/>
              <a:p>
                <a:pPr defTabSz="2438340">
                  <a:defRPr/>
                </a:pPr>
                <a:endParaRPr lang="en-US" sz="6400">
                  <a:solidFill>
                    <a:srgbClr val="57565A"/>
                  </a:solidFill>
                  <a:latin typeface="Open Sans Light"/>
                </a:endParaRPr>
              </a:p>
            </p:txBody>
          </p:sp>
        </p:grpSp>
      </p:grpSp>
      <p:grpSp>
        <p:nvGrpSpPr>
          <p:cNvPr id="36" name="Group 8">
            <a:extLst>
              <a:ext uri="{FF2B5EF4-FFF2-40B4-BE49-F238E27FC236}">
                <a16:creationId xmlns:a16="http://schemas.microsoft.com/office/drawing/2014/main" id="{5ACE8BBA-7175-4A93-B1EB-19B8AFD360E6}"/>
              </a:ext>
            </a:extLst>
          </p:cNvPr>
          <p:cNvGrpSpPr/>
          <p:nvPr/>
        </p:nvGrpSpPr>
        <p:grpSpPr>
          <a:xfrm>
            <a:off x="8204779" y="3539752"/>
            <a:ext cx="959070" cy="959070"/>
            <a:chOff x="5821680" y="2051161"/>
            <a:chExt cx="609600" cy="609600"/>
          </a:xfrm>
        </p:grpSpPr>
        <p:sp>
          <p:nvSpPr>
            <p:cNvPr id="37" name="Oval 10">
              <a:extLst>
                <a:ext uri="{FF2B5EF4-FFF2-40B4-BE49-F238E27FC236}">
                  <a16:creationId xmlns:a16="http://schemas.microsoft.com/office/drawing/2014/main" id="{FD70111F-5230-41C6-854A-E8143F4A2A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21680" y="2051161"/>
              <a:ext cx="609600" cy="609600"/>
            </a:xfrm>
            <a:prstGeom prst="ellipse">
              <a:avLst/>
            </a:prstGeom>
            <a:solidFill>
              <a:srgbClr val="1D6E9B"/>
            </a:solidFill>
            <a:ln w="9525">
              <a:noFill/>
              <a:round/>
              <a:headEnd/>
              <a:tailEnd/>
            </a:ln>
          </p:spPr>
          <p:txBody>
            <a:bodyPr vert="horz" wrap="square" lIns="243840" tIns="121920" rIns="243840" bIns="121920" numCol="1" anchor="t" anchorCtr="0" compatLnSpc="1">
              <a:prstTxWarp prst="textNoShape">
                <a:avLst/>
              </a:prstTxWarp>
            </a:bodyPr>
            <a:lstStyle/>
            <a:p>
              <a:pPr defTabSz="2438340">
                <a:defRPr/>
              </a:pPr>
              <a:endParaRPr lang="en-US" sz="6400">
                <a:solidFill>
                  <a:srgbClr val="57565A"/>
                </a:solidFill>
                <a:latin typeface="Open Sans Light"/>
              </a:endParaRPr>
            </a:p>
          </p:txBody>
        </p:sp>
        <p:grpSp>
          <p:nvGrpSpPr>
            <p:cNvPr id="38" name="Group 30">
              <a:extLst>
                <a:ext uri="{FF2B5EF4-FFF2-40B4-BE49-F238E27FC236}">
                  <a16:creationId xmlns:a16="http://schemas.microsoft.com/office/drawing/2014/main" id="{FA32A68B-9015-4B53-AF40-C0E895FF332B}"/>
                </a:ext>
              </a:extLst>
            </p:cNvPr>
            <p:cNvGrpSpPr/>
            <p:nvPr/>
          </p:nvGrpSpPr>
          <p:grpSpPr>
            <a:xfrm>
              <a:off x="6000237" y="2181142"/>
              <a:ext cx="257025" cy="348572"/>
              <a:chOff x="5150751" y="1402339"/>
              <a:chExt cx="504790" cy="684585"/>
            </a:xfrm>
          </p:grpSpPr>
          <p:sp>
            <p:nvSpPr>
              <p:cNvPr id="39" name="Freeform 48">
                <a:extLst>
                  <a:ext uri="{FF2B5EF4-FFF2-40B4-BE49-F238E27FC236}">
                    <a16:creationId xmlns:a16="http://schemas.microsoft.com/office/drawing/2014/main" id="{55BEC48A-C7F7-49BF-9FC9-9B6D8AD72D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50751" y="1663383"/>
                <a:ext cx="504790" cy="423541"/>
              </a:xfrm>
              <a:custGeom>
                <a:avLst/>
                <a:gdLst>
                  <a:gd name="T0" fmla="*/ 408 w 408"/>
                  <a:gd name="T1" fmla="*/ 298 h 342"/>
                  <a:gd name="T2" fmla="*/ 365 w 408"/>
                  <a:gd name="T3" fmla="*/ 342 h 342"/>
                  <a:gd name="T4" fmla="*/ 44 w 408"/>
                  <a:gd name="T5" fmla="*/ 342 h 342"/>
                  <a:gd name="T6" fmla="*/ 0 w 408"/>
                  <a:gd name="T7" fmla="*/ 298 h 342"/>
                  <a:gd name="T8" fmla="*/ 0 w 408"/>
                  <a:gd name="T9" fmla="*/ 43 h 342"/>
                  <a:gd name="T10" fmla="*/ 44 w 408"/>
                  <a:gd name="T11" fmla="*/ 0 h 342"/>
                  <a:gd name="T12" fmla="*/ 365 w 408"/>
                  <a:gd name="T13" fmla="*/ 0 h 342"/>
                  <a:gd name="T14" fmla="*/ 408 w 408"/>
                  <a:gd name="T15" fmla="*/ 43 h 342"/>
                  <a:gd name="T16" fmla="*/ 408 w 408"/>
                  <a:gd name="T17" fmla="*/ 298 h 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08" h="342">
                    <a:moveTo>
                      <a:pt x="408" y="298"/>
                    </a:moveTo>
                    <a:cubicBezTo>
                      <a:pt x="408" y="322"/>
                      <a:pt x="389" y="342"/>
                      <a:pt x="365" y="342"/>
                    </a:cubicBezTo>
                    <a:cubicBezTo>
                      <a:pt x="44" y="342"/>
                      <a:pt x="44" y="342"/>
                      <a:pt x="44" y="342"/>
                    </a:cubicBezTo>
                    <a:cubicBezTo>
                      <a:pt x="20" y="342"/>
                      <a:pt x="0" y="322"/>
                      <a:pt x="0" y="298"/>
                    </a:cubicBezTo>
                    <a:cubicBezTo>
                      <a:pt x="0" y="43"/>
                      <a:pt x="0" y="43"/>
                      <a:pt x="0" y="43"/>
                    </a:cubicBezTo>
                    <a:cubicBezTo>
                      <a:pt x="0" y="19"/>
                      <a:pt x="20" y="0"/>
                      <a:pt x="44" y="0"/>
                    </a:cubicBezTo>
                    <a:cubicBezTo>
                      <a:pt x="365" y="0"/>
                      <a:pt x="365" y="0"/>
                      <a:pt x="365" y="0"/>
                    </a:cubicBezTo>
                    <a:cubicBezTo>
                      <a:pt x="389" y="0"/>
                      <a:pt x="408" y="19"/>
                      <a:pt x="408" y="43"/>
                    </a:cubicBezTo>
                    <a:lnTo>
                      <a:pt x="408" y="298"/>
                    </a:lnTo>
                    <a:close/>
                  </a:path>
                </a:pathLst>
              </a:custGeom>
              <a:noFill/>
              <a:ln w="15875" cap="rnd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243840" tIns="121920" rIns="243840" bIns="121920" numCol="1" anchor="t" anchorCtr="0" compatLnSpc="1">
                <a:prstTxWarp prst="textNoShape">
                  <a:avLst/>
                </a:prstTxWarp>
              </a:bodyPr>
              <a:lstStyle/>
              <a:p>
                <a:pPr defTabSz="2438340">
                  <a:defRPr/>
                </a:pPr>
                <a:endParaRPr lang="en-US" sz="6400">
                  <a:solidFill>
                    <a:srgbClr val="57565A"/>
                  </a:solidFill>
                  <a:latin typeface="Open Sans Light"/>
                </a:endParaRPr>
              </a:p>
            </p:txBody>
          </p:sp>
          <p:sp>
            <p:nvSpPr>
              <p:cNvPr id="40" name="Freeform 49">
                <a:extLst>
                  <a:ext uri="{FF2B5EF4-FFF2-40B4-BE49-F238E27FC236}">
                    <a16:creationId xmlns:a16="http://schemas.microsoft.com/office/drawing/2014/main" id="{35A96CAC-8C46-4F1D-A3C7-052C7DE798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37241" y="1402339"/>
                <a:ext cx="331809" cy="261044"/>
              </a:xfrm>
              <a:custGeom>
                <a:avLst/>
                <a:gdLst>
                  <a:gd name="T0" fmla="*/ 0 w 268"/>
                  <a:gd name="T1" fmla="*/ 211 h 211"/>
                  <a:gd name="T2" fmla="*/ 0 w 268"/>
                  <a:gd name="T3" fmla="*/ 134 h 211"/>
                  <a:gd name="T4" fmla="*/ 134 w 268"/>
                  <a:gd name="T5" fmla="*/ 0 h 211"/>
                  <a:gd name="T6" fmla="*/ 268 w 268"/>
                  <a:gd name="T7" fmla="*/ 134 h 211"/>
                  <a:gd name="T8" fmla="*/ 268 w 268"/>
                  <a:gd name="T9" fmla="*/ 211 h 2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8" h="211">
                    <a:moveTo>
                      <a:pt x="0" y="211"/>
                    </a:moveTo>
                    <a:cubicBezTo>
                      <a:pt x="0" y="134"/>
                      <a:pt x="0" y="134"/>
                      <a:pt x="0" y="134"/>
                    </a:cubicBezTo>
                    <a:cubicBezTo>
                      <a:pt x="0" y="60"/>
                      <a:pt x="60" y="0"/>
                      <a:pt x="134" y="0"/>
                    </a:cubicBezTo>
                    <a:cubicBezTo>
                      <a:pt x="208" y="0"/>
                      <a:pt x="268" y="60"/>
                      <a:pt x="268" y="134"/>
                    </a:cubicBezTo>
                    <a:cubicBezTo>
                      <a:pt x="268" y="211"/>
                      <a:pt x="268" y="211"/>
                      <a:pt x="268" y="211"/>
                    </a:cubicBezTo>
                  </a:path>
                </a:pathLst>
              </a:custGeom>
              <a:noFill/>
              <a:ln w="15875" cap="rnd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243840" tIns="121920" rIns="243840" bIns="121920" numCol="1" anchor="t" anchorCtr="0" compatLnSpc="1">
                <a:prstTxWarp prst="textNoShape">
                  <a:avLst/>
                </a:prstTxWarp>
              </a:bodyPr>
              <a:lstStyle/>
              <a:p>
                <a:pPr defTabSz="2438340">
                  <a:defRPr/>
                </a:pPr>
                <a:endParaRPr lang="en-US" sz="6400">
                  <a:solidFill>
                    <a:srgbClr val="57565A"/>
                  </a:solidFill>
                  <a:latin typeface="Open Sans Light"/>
                </a:endParaRPr>
              </a:p>
            </p:txBody>
          </p:sp>
          <p:sp>
            <p:nvSpPr>
              <p:cNvPr id="41" name="Oval 50">
                <a:extLst>
                  <a:ext uri="{FF2B5EF4-FFF2-40B4-BE49-F238E27FC236}">
                    <a16:creationId xmlns:a16="http://schemas.microsoft.com/office/drawing/2014/main" id="{F9A4E7A4-EE18-4A3D-80F7-5869B8B83F8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77198" y="1815920"/>
                <a:ext cx="52943" cy="52943"/>
              </a:xfrm>
              <a:prstGeom prst="ellipse">
                <a:avLst/>
              </a:prstGeom>
              <a:noFill/>
              <a:ln w="15875" cap="rnd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243840" tIns="121920" rIns="243840" bIns="121920" numCol="1" anchor="t" anchorCtr="0" compatLnSpc="1">
                <a:prstTxWarp prst="textNoShape">
                  <a:avLst/>
                </a:prstTxWarp>
              </a:bodyPr>
              <a:lstStyle/>
              <a:p>
                <a:pPr defTabSz="2438340">
                  <a:defRPr/>
                </a:pPr>
                <a:endParaRPr lang="en-US" sz="6400">
                  <a:solidFill>
                    <a:srgbClr val="57565A"/>
                  </a:solidFill>
                  <a:latin typeface="Open Sans Light"/>
                </a:endParaRPr>
              </a:p>
            </p:txBody>
          </p:sp>
          <p:sp>
            <p:nvSpPr>
              <p:cNvPr id="42" name="Line 51">
                <a:extLst>
                  <a:ext uri="{FF2B5EF4-FFF2-40B4-BE49-F238E27FC236}">
                    <a16:creationId xmlns:a16="http://schemas.microsoft.com/office/drawing/2014/main" id="{30F2A0A1-FD89-4A43-B017-42E203C1B38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402883" y="1868863"/>
                <a:ext cx="0" cy="60805"/>
              </a:xfrm>
              <a:prstGeom prst="line">
                <a:avLst/>
              </a:prstGeom>
              <a:noFill/>
              <a:ln w="15875" cap="rnd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243840" tIns="121920" rIns="243840" bIns="121920" numCol="1" anchor="t" anchorCtr="0" compatLnSpc="1">
                <a:prstTxWarp prst="textNoShape">
                  <a:avLst/>
                </a:prstTxWarp>
              </a:bodyPr>
              <a:lstStyle/>
              <a:p>
                <a:pPr defTabSz="2438340">
                  <a:defRPr/>
                </a:pPr>
                <a:endParaRPr lang="en-US" sz="6400">
                  <a:solidFill>
                    <a:srgbClr val="57565A"/>
                  </a:solidFill>
                  <a:latin typeface="Open Sans Light"/>
                </a:endParaRPr>
              </a:p>
            </p:txBody>
          </p:sp>
        </p:grpSp>
      </p:grpSp>
      <p:grpSp>
        <p:nvGrpSpPr>
          <p:cNvPr id="43" name="Group 7">
            <a:extLst>
              <a:ext uri="{FF2B5EF4-FFF2-40B4-BE49-F238E27FC236}">
                <a16:creationId xmlns:a16="http://schemas.microsoft.com/office/drawing/2014/main" id="{9199C1A8-E545-4E4A-9498-D7ED1317228A}"/>
              </a:ext>
            </a:extLst>
          </p:cNvPr>
          <p:cNvGrpSpPr/>
          <p:nvPr/>
        </p:nvGrpSpPr>
        <p:grpSpPr>
          <a:xfrm>
            <a:off x="11553529" y="3539752"/>
            <a:ext cx="959070" cy="959070"/>
            <a:chOff x="7960183" y="2051161"/>
            <a:chExt cx="609600" cy="609600"/>
          </a:xfrm>
        </p:grpSpPr>
        <p:sp>
          <p:nvSpPr>
            <p:cNvPr id="44" name="Oval 6">
              <a:extLst>
                <a:ext uri="{FF2B5EF4-FFF2-40B4-BE49-F238E27FC236}">
                  <a16:creationId xmlns:a16="http://schemas.microsoft.com/office/drawing/2014/main" id="{42C952CE-3388-4722-BFFC-41B2328680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60183" y="2051161"/>
              <a:ext cx="609600" cy="609600"/>
            </a:xfrm>
            <a:prstGeom prst="ellipse">
              <a:avLst/>
            </a:prstGeom>
            <a:solidFill>
              <a:srgbClr val="21B169">
                <a:lumMod val="75000"/>
              </a:srgb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243840" tIns="121920" rIns="243840" bIns="121920" numCol="1" anchor="t" anchorCtr="0" compatLnSpc="1">
              <a:prstTxWarp prst="textNoShape">
                <a:avLst/>
              </a:prstTxWarp>
            </a:bodyPr>
            <a:lstStyle/>
            <a:p>
              <a:pPr defTabSz="2438340">
                <a:defRPr/>
              </a:pPr>
              <a:endParaRPr lang="en-US" sz="6400" dirty="0">
                <a:solidFill>
                  <a:srgbClr val="57565A"/>
                </a:solidFill>
                <a:latin typeface="Open Sans Light"/>
              </a:endParaRPr>
            </a:p>
          </p:txBody>
        </p:sp>
        <p:grpSp>
          <p:nvGrpSpPr>
            <p:cNvPr id="45" name="Group 35">
              <a:extLst>
                <a:ext uri="{FF2B5EF4-FFF2-40B4-BE49-F238E27FC236}">
                  <a16:creationId xmlns:a16="http://schemas.microsoft.com/office/drawing/2014/main" id="{7CDEF50B-4403-4C3D-B545-3FB98CB0559A}"/>
                </a:ext>
              </a:extLst>
            </p:cNvPr>
            <p:cNvGrpSpPr/>
            <p:nvPr/>
          </p:nvGrpSpPr>
          <p:grpSpPr>
            <a:xfrm>
              <a:off x="8160091" y="2160323"/>
              <a:ext cx="255156" cy="401419"/>
              <a:chOff x="6507864" y="4896553"/>
              <a:chExt cx="501120" cy="788374"/>
            </a:xfrm>
          </p:grpSpPr>
          <p:sp>
            <p:nvSpPr>
              <p:cNvPr id="46" name="Freeform 55">
                <a:extLst>
                  <a:ext uri="{FF2B5EF4-FFF2-40B4-BE49-F238E27FC236}">
                    <a16:creationId xmlns:a16="http://schemas.microsoft.com/office/drawing/2014/main" id="{092286D6-1F9C-4530-B5AF-D0878BA11A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07864" y="4896553"/>
                <a:ext cx="501120" cy="788374"/>
              </a:xfrm>
              <a:custGeom>
                <a:avLst/>
                <a:gdLst>
                  <a:gd name="T0" fmla="*/ 33 w 405"/>
                  <a:gd name="T1" fmla="*/ 166 h 637"/>
                  <a:gd name="T2" fmla="*/ 209 w 405"/>
                  <a:gd name="T3" fmla="*/ 0 h 637"/>
                  <a:gd name="T4" fmla="*/ 405 w 405"/>
                  <a:gd name="T5" fmla="*/ 219 h 637"/>
                  <a:gd name="T6" fmla="*/ 242 w 405"/>
                  <a:gd name="T7" fmla="*/ 514 h 637"/>
                  <a:gd name="T8" fmla="*/ 103 w 405"/>
                  <a:gd name="T9" fmla="*/ 637 h 637"/>
                  <a:gd name="T10" fmla="*/ 0 w 405"/>
                  <a:gd name="T11" fmla="*/ 531 h 6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05" h="637">
                    <a:moveTo>
                      <a:pt x="33" y="166"/>
                    </a:moveTo>
                    <a:cubicBezTo>
                      <a:pt x="33" y="83"/>
                      <a:pt x="126" y="0"/>
                      <a:pt x="209" y="0"/>
                    </a:cubicBezTo>
                    <a:cubicBezTo>
                      <a:pt x="292" y="0"/>
                      <a:pt x="405" y="60"/>
                      <a:pt x="405" y="219"/>
                    </a:cubicBezTo>
                    <a:cubicBezTo>
                      <a:pt x="405" y="378"/>
                      <a:pt x="272" y="428"/>
                      <a:pt x="242" y="514"/>
                    </a:cubicBezTo>
                    <a:cubicBezTo>
                      <a:pt x="212" y="600"/>
                      <a:pt x="156" y="637"/>
                      <a:pt x="103" y="637"/>
                    </a:cubicBezTo>
                    <a:cubicBezTo>
                      <a:pt x="50" y="637"/>
                      <a:pt x="0" y="564"/>
                      <a:pt x="0" y="531"/>
                    </a:cubicBezTo>
                  </a:path>
                </a:pathLst>
              </a:custGeom>
              <a:noFill/>
              <a:ln w="1905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243840" tIns="121920" rIns="243840" bIns="121920" numCol="1" anchor="t" anchorCtr="0" compatLnSpc="1">
                <a:prstTxWarp prst="textNoShape">
                  <a:avLst/>
                </a:prstTxWarp>
              </a:bodyPr>
              <a:lstStyle/>
              <a:p>
                <a:pPr defTabSz="2438340">
                  <a:defRPr/>
                </a:pPr>
                <a:endParaRPr lang="en-US" sz="6400">
                  <a:solidFill>
                    <a:srgbClr val="57565A"/>
                  </a:solidFill>
                  <a:latin typeface="Open Sans Light"/>
                </a:endParaRPr>
              </a:p>
            </p:txBody>
          </p:sp>
          <p:sp>
            <p:nvSpPr>
              <p:cNvPr id="47" name="Freeform 56">
                <a:extLst>
                  <a:ext uri="{FF2B5EF4-FFF2-40B4-BE49-F238E27FC236}">
                    <a16:creationId xmlns:a16="http://schemas.microsoft.com/office/drawing/2014/main" id="{C36F7B17-AEDE-455B-81EB-50047EF82F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20564" y="5016591"/>
                <a:ext cx="275721" cy="374792"/>
              </a:xfrm>
              <a:custGeom>
                <a:avLst/>
                <a:gdLst>
                  <a:gd name="T0" fmla="*/ 223 w 223"/>
                  <a:gd name="T1" fmla="*/ 88 h 303"/>
                  <a:gd name="T2" fmla="*/ 135 w 223"/>
                  <a:gd name="T3" fmla="*/ 0 h 303"/>
                  <a:gd name="T4" fmla="*/ 30 w 223"/>
                  <a:gd name="T5" fmla="*/ 170 h 303"/>
                  <a:gd name="T6" fmla="*/ 60 w 223"/>
                  <a:gd name="T7" fmla="*/ 246 h 303"/>
                  <a:gd name="T8" fmla="*/ 0 w 223"/>
                  <a:gd name="T9" fmla="*/ 303 h 3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3" h="303">
                    <a:moveTo>
                      <a:pt x="223" y="88"/>
                    </a:moveTo>
                    <a:cubicBezTo>
                      <a:pt x="216" y="22"/>
                      <a:pt x="178" y="0"/>
                      <a:pt x="135" y="0"/>
                    </a:cubicBezTo>
                    <a:cubicBezTo>
                      <a:pt x="92" y="0"/>
                      <a:pt x="30" y="44"/>
                      <a:pt x="30" y="170"/>
                    </a:cubicBezTo>
                    <a:cubicBezTo>
                      <a:pt x="30" y="217"/>
                      <a:pt x="60" y="198"/>
                      <a:pt x="60" y="246"/>
                    </a:cubicBezTo>
                    <a:cubicBezTo>
                      <a:pt x="60" y="293"/>
                      <a:pt x="0" y="303"/>
                      <a:pt x="0" y="303"/>
                    </a:cubicBezTo>
                  </a:path>
                </a:pathLst>
              </a:custGeom>
              <a:noFill/>
              <a:ln w="1905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243840" tIns="121920" rIns="243840" bIns="121920" numCol="1" anchor="t" anchorCtr="0" compatLnSpc="1">
                <a:prstTxWarp prst="textNoShape">
                  <a:avLst/>
                </a:prstTxWarp>
              </a:bodyPr>
              <a:lstStyle/>
              <a:p>
                <a:pPr defTabSz="2438340">
                  <a:defRPr/>
                </a:pPr>
                <a:endParaRPr lang="en-US" sz="6400">
                  <a:solidFill>
                    <a:srgbClr val="57565A"/>
                  </a:solidFill>
                  <a:latin typeface="Open Sans Light"/>
                </a:endParaRPr>
              </a:p>
            </p:txBody>
          </p:sp>
        </p:grpSp>
      </p:grpSp>
      <p:sp>
        <p:nvSpPr>
          <p:cNvPr id="48" name="Rectangle 43">
            <a:extLst>
              <a:ext uri="{FF2B5EF4-FFF2-40B4-BE49-F238E27FC236}">
                <a16:creationId xmlns:a16="http://schemas.microsoft.com/office/drawing/2014/main" id="{BD04EA8F-1CA0-4E15-AF49-636D6F282CA2}"/>
              </a:ext>
            </a:extLst>
          </p:cNvPr>
          <p:cNvSpPr/>
          <p:nvPr/>
        </p:nvSpPr>
        <p:spPr>
          <a:xfrm>
            <a:off x="4497636" y="4666808"/>
            <a:ext cx="1748608" cy="1338123"/>
          </a:xfrm>
          <a:prstGeom prst="rect">
            <a:avLst/>
          </a:prstGeom>
        </p:spPr>
        <p:txBody>
          <a:bodyPr wrap="square" lIns="243840" rIns="243840" bIns="121920">
            <a:spAutoFit/>
          </a:bodyPr>
          <a:lstStyle/>
          <a:p>
            <a:pPr algn="ctr" defTabSz="2438340">
              <a:lnSpc>
                <a:spcPct val="89000"/>
              </a:lnSpc>
            </a:pPr>
            <a:r>
              <a:rPr lang="en-US" sz="8534" dirty="0">
                <a:solidFill>
                  <a:srgbClr val="57565A"/>
                </a:solidFill>
                <a:latin typeface="Open Sans Light"/>
              </a:rPr>
              <a:t>01</a:t>
            </a:r>
          </a:p>
        </p:txBody>
      </p:sp>
      <p:sp>
        <p:nvSpPr>
          <p:cNvPr id="49" name="Rectangle 44">
            <a:extLst>
              <a:ext uri="{FF2B5EF4-FFF2-40B4-BE49-F238E27FC236}">
                <a16:creationId xmlns:a16="http://schemas.microsoft.com/office/drawing/2014/main" id="{2325EC7B-64DF-4D49-B8C6-C5CB546C4017}"/>
              </a:ext>
            </a:extLst>
          </p:cNvPr>
          <p:cNvSpPr/>
          <p:nvPr/>
        </p:nvSpPr>
        <p:spPr>
          <a:xfrm>
            <a:off x="6158660" y="6642238"/>
            <a:ext cx="1748608" cy="1338123"/>
          </a:xfrm>
          <a:prstGeom prst="rect">
            <a:avLst/>
          </a:prstGeom>
        </p:spPr>
        <p:txBody>
          <a:bodyPr wrap="square" lIns="243840" rIns="243840" bIns="121920">
            <a:spAutoFit/>
          </a:bodyPr>
          <a:lstStyle/>
          <a:p>
            <a:pPr algn="ctr" defTabSz="2438340">
              <a:lnSpc>
                <a:spcPct val="89000"/>
              </a:lnSpc>
            </a:pPr>
            <a:r>
              <a:rPr lang="en-US" sz="8534" dirty="0">
                <a:solidFill>
                  <a:srgbClr val="57565A"/>
                </a:solidFill>
                <a:latin typeface="Open Sans Light"/>
              </a:rPr>
              <a:t>02</a:t>
            </a:r>
          </a:p>
        </p:txBody>
      </p:sp>
      <p:sp>
        <p:nvSpPr>
          <p:cNvPr id="50" name="Rectangle 45">
            <a:extLst>
              <a:ext uri="{FF2B5EF4-FFF2-40B4-BE49-F238E27FC236}">
                <a16:creationId xmlns:a16="http://schemas.microsoft.com/office/drawing/2014/main" id="{05AECA20-866C-4A56-AEAD-6B08B5FE444C}"/>
              </a:ext>
            </a:extLst>
          </p:cNvPr>
          <p:cNvSpPr/>
          <p:nvPr/>
        </p:nvSpPr>
        <p:spPr>
          <a:xfrm>
            <a:off x="9507404" y="6641538"/>
            <a:ext cx="1748608" cy="1338123"/>
          </a:xfrm>
          <a:prstGeom prst="rect">
            <a:avLst/>
          </a:prstGeom>
        </p:spPr>
        <p:txBody>
          <a:bodyPr wrap="square" lIns="243840" rIns="243840" bIns="121920">
            <a:spAutoFit/>
          </a:bodyPr>
          <a:lstStyle/>
          <a:p>
            <a:pPr algn="ctr" defTabSz="2438340">
              <a:lnSpc>
                <a:spcPct val="89000"/>
              </a:lnSpc>
            </a:pPr>
            <a:r>
              <a:rPr lang="en-US" sz="8534" dirty="0">
                <a:solidFill>
                  <a:srgbClr val="57565A"/>
                </a:solidFill>
                <a:latin typeface="Open Sans Light"/>
              </a:rPr>
              <a:t>04</a:t>
            </a:r>
          </a:p>
        </p:txBody>
      </p:sp>
      <p:sp>
        <p:nvSpPr>
          <p:cNvPr id="51" name="Rectangle 46">
            <a:extLst>
              <a:ext uri="{FF2B5EF4-FFF2-40B4-BE49-F238E27FC236}">
                <a16:creationId xmlns:a16="http://schemas.microsoft.com/office/drawing/2014/main" id="{2780D4ED-00CF-4A07-8DCF-CC9B8AA5D5EF}"/>
              </a:ext>
            </a:extLst>
          </p:cNvPr>
          <p:cNvSpPr/>
          <p:nvPr/>
        </p:nvSpPr>
        <p:spPr>
          <a:xfrm>
            <a:off x="7819684" y="4666810"/>
            <a:ext cx="1748608" cy="1338123"/>
          </a:xfrm>
          <a:prstGeom prst="rect">
            <a:avLst/>
          </a:prstGeom>
        </p:spPr>
        <p:txBody>
          <a:bodyPr wrap="square" lIns="243840" rIns="243840" bIns="121920">
            <a:spAutoFit/>
          </a:bodyPr>
          <a:lstStyle/>
          <a:p>
            <a:pPr algn="ctr" defTabSz="2438340">
              <a:lnSpc>
                <a:spcPct val="89000"/>
              </a:lnSpc>
            </a:pPr>
            <a:r>
              <a:rPr lang="en-US" sz="8534" dirty="0">
                <a:solidFill>
                  <a:srgbClr val="57565A"/>
                </a:solidFill>
                <a:latin typeface="Open Sans Light"/>
              </a:rPr>
              <a:t>03</a:t>
            </a:r>
          </a:p>
        </p:txBody>
      </p:sp>
      <p:sp>
        <p:nvSpPr>
          <p:cNvPr id="52" name="Rectangle 47">
            <a:extLst>
              <a:ext uri="{FF2B5EF4-FFF2-40B4-BE49-F238E27FC236}">
                <a16:creationId xmlns:a16="http://schemas.microsoft.com/office/drawing/2014/main" id="{9A7A0538-3440-465B-9EC6-FB672D9C6965}"/>
              </a:ext>
            </a:extLst>
          </p:cNvPr>
          <p:cNvSpPr/>
          <p:nvPr/>
        </p:nvSpPr>
        <p:spPr>
          <a:xfrm>
            <a:off x="11158760" y="4667880"/>
            <a:ext cx="1748608" cy="1338123"/>
          </a:xfrm>
          <a:prstGeom prst="rect">
            <a:avLst/>
          </a:prstGeom>
        </p:spPr>
        <p:txBody>
          <a:bodyPr wrap="square" lIns="243840" rIns="243840" bIns="121920">
            <a:spAutoFit/>
          </a:bodyPr>
          <a:lstStyle/>
          <a:p>
            <a:pPr algn="ctr" defTabSz="2438340">
              <a:lnSpc>
                <a:spcPct val="89000"/>
              </a:lnSpc>
            </a:pPr>
            <a:r>
              <a:rPr lang="en-US" sz="8534" dirty="0">
                <a:solidFill>
                  <a:srgbClr val="57565A"/>
                </a:solidFill>
                <a:latin typeface="Open Sans Light"/>
              </a:rPr>
              <a:t>05</a:t>
            </a:r>
          </a:p>
        </p:txBody>
      </p:sp>
      <p:grpSp>
        <p:nvGrpSpPr>
          <p:cNvPr id="53" name="Group 5">
            <a:extLst>
              <a:ext uri="{FF2B5EF4-FFF2-40B4-BE49-F238E27FC236}">
                <a16:creationId xmlns:a16="http://schemas.microsoft.com/office/drawing/2014/main" id="{AAE350E8-A6EE-4B18-A211-16EA9F34E3A9}"/>
              </a:ext>
            </a:extLst>
          </p:cNvPr>
          <p:cNvGrpSpPr/>
          <p:nvPr/>
        </p:nvGrpSpPr>
        <p:grpSpPr>
          <a:xfrm>
            <a:off x="9902173" y="8201212"/>
            <a:ext cx="959070" cy="959070"/>
            <a:chOff x="6893475" y="4704312"/>
            <a:chExt cx="609600" cy="609600"/>
          </a:xfrm>
        </p:grpSpPr>
        <p:sp>
          <p:nvSpPr>
            <p:cNvPr id="54" name="Oval 6">
              <a:extLst>
                <a:ext uri="{FF2B5EF4-FFF2-40B4-BE49-F238E27FC236}">
                  <a16:creationId xmlns:a16="http://schemas.microsoft.com/office/drawing/2014/main" id="{D3C740A4-7255-424D-BC19-D32B107F03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93475" y="4704312"/>
              <a:ext cx="609600" cy="609600"/>
            </a:xfrm>
            <a:prstGeom prst="ellipse">
              <a:avLst/>
            </a:prstGeom>
            <a:solidFill>
              <a:srgbClr val="6850B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243840" tIns="121920" rIns="243840" bIns="121920" numCol="1" anchor="t" anchorCtr="0" compatLnSpc="1">
              <a:prstTxWarp prst="textNoShape">
                <a:avLst/>
              </a:prstTxWarp>
            </a:bodyPr>
            <a:lstStyle/>
            <a:p>
              <a:pPr defTabSz="2438340">
                <a:defRPr/>
              </a:pPr>
              <a:endParaRPr lang="en-US" sz="6400">
                <a:solidFill>
                  <a:srgbClr val="57565A"/>
                </a:solidFill>
                <a:latin typeface="Open Sans Light"/>
              </a:endParaRPr>
            </a:p>
          </p:txBody>
        </p:sp>
        <p:grpSp>
          <p:nvGrpSpPr>
            <p:cNvPr id="55" name="Group 1">
              <a:extLst>
                <a:ext uri="{FF2B5EF4-FFF2-40B4-BE49-F238E27FC236}">
                  <a16:creationId xmlns:a16="http://schemas.microsoft.com/office/drawing/2014/main" id="{85EA8545-4C13-4011-ADEC-2D25D459005D}"/>
                </a:ext>
              </a:extLst>
            </p:cNvPr>
            <p:cNvGrpSpPr/>
            <p:nvPr/>
          </p:nvGrpSpPr>
          <p:grpSpPr>
            <a:xfrm>
              <a:off x="7047705" y="4855952"/>
              <a:ext cx="301139" cy="306320"/>
              <a:chOff x="5285779" y="3641964"/>
              <a:chExt cx="225854" cy="229740"/>
            </a:xfrm>
          </p:grpSpPr>
          <p:sp>
            <p:nvSpPr>
              <p:cNvPr id="56" name="Oval 43">
                <a:extLst>
                  <a:ext uri="{FF2B5EF4-FFF2-40B4-BE49-F238E27FC236}">
                    <a16:creationId xmlns:a16="http://schemas.microsoft.com/office/drawing/2014/main" id="{036FA59A-F934-4034-BA04-6C5F0E81C1D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85779" y="3720853"/>
                <a:ext cx="72132" cy="71963"/>
              </a:xfrm>
              <a:prstGeom prst="ellipse">
                <a:avLst/>
              </a:prstGeom>
              <a:noFill/>
              <a:ln w="15875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243840" tIns="121920" rIns="243840" bIns="121920" numCol="1" anchor="t" anchorCtr="0" compatLnSpc="1">
                <a:prstTxWarp prst="textNoShape">
                  <a:avLst/>
                </a:prstTxWarp>
              </a:bodyPr>
              <a:lstStyle/>
              <a:p>
                <a:pPr defTabSz="2438340">
                  <a:defRPr/>
                </a:pPr>
                <a:endParaRPr lang="en-US" sz="6400">
                  <a:solidFill>
                    <a:srgbClr val="57565A"/>
                  </a:solidFill>
                  <a:latin typeface="Open Sans Light"/>
                </a:endParaRPr>
              </a:p>
            </p:txBody>
          </p:sp>
          <p:sp>
            <p:nvSpPr>
              <p:cNvPr id="57" name="Oval 44">
                <a:extLst>
                  <a:ext uri="{FF2B5EF4-FFF2-40B4-BE49-F238E27FC236}">
                    <a16:creationId xmlns:a16="http://schemas.microsoft.com/office/drawing/2014/main" id="{239EAA73-87A9-413C-9B57-CDDA64CCF90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439840" y="3799572"/>
                <a:ext cx="71793" cy="72132"/>
              </a:xfrm>
              <a:prstGeom prst="ellipse">
                <a:avLst/>
              </a:prstGeom>
              <a:noFill/>
              <a:ln w="15875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243840" tIns="121920" rIns="243840" bIns="121920" numCol="1" anchor="t" anchorCtr="0" compatLnSpc="1">
                <a:prstTxWarp prst="textNoShape">
                  <a:avLst/>
                </a:prstTxWarp>
              </a:bodyPr>
              <a:lstStyle/>
              <a:p>
                <a:pPr defTabSz="2438340">
                  <a:defRPr/>
                </a:pPr>
                <a:endParaRPr lang="en-US" sz="6400">
                  <a:solidFill>
                    <a:srgbClr val="57565A"/>
                  </a:solidFill>
                  <a:latin typeface="Open Sans Light"/>
                </a:endParaRPr>
              </a:p>
            </p:txBody>
          </p:sp>
          <p:sp>
            <p:nvSpPr>
              <p:cNvPr id="58" name="Oval 45">
                <a:extLst>
                  <a:ext uri="{FF2B5EF4-FFF2-40B4-BE49-F238E27FC236}">
                    <a16:creationId xmlns:a16="http://schemas.microsoft.com/office/drawing/2014/main" id="{B033EDF6-FCD5-4803-8BA4-B0D58EDE683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439840" y="3641964"/>
                <a:ext cx="71793" cy="72132"/>
              </a:xfrm>
              <a:prstGeom prst="ellipse">
                <a:avLst/>
              </a:prstGeom>
              <a:noFill/>
              <a:ln w="15875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243840" tIns="121920" rIns="243840" bIns="121920" numCol="1" anchor="t" anchorCtr="0" compatLnSpc="1">
                <a:prstTxWarp prst="textNoShape">
                  <a:avLst/>
                </a:prstTxWarp>
              </a:bodyPr>
              <a:lstStyle/>
              <a:p>
                <a:pPr defTabSz="2438340">
                  <a:defRPr/>
                </a:pPr>
                <a:endParaRPr lang="en-US" sz="6400">
                  <a:solidFill>
                    <a:srgbClr val="57565A"/>
                  </a:solidFill>
                  <a:latin typeface="Open Sans Light"/>
                </a:endParaRPr>
              </a:p>
            </p:txBody>
          </p:sp>
          <p:sp>
            <p:nvSpPr>
              <p:cNvPr id="59" name="Line 46">
                <a:extLst>
                  <a:ext uri="{FF2B5EF4-FFF2-40B4-BE49-F238E27FC236}">
                    <a16:creationId xmlns:a16="http://schemas.microsoft.com/office/drawing/2014/main" id="{56FE6874-0324-4A20-90CC-10D3BBB9040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354025" y="3773220"/>
                <a:ext cx="89700" cy="45779"/>
              </a:xfrm>
              <a:prstGeom prst="line">
                <a:avLst/>
              </a:prstGeom>
              <a:noFill/>
              <a:ln w="15875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243840" tIns="121920" rIns="243840" bIns="121920" numCol="1" anchor="t" anchorCtr="0" compatLnSpc="1">
                <a:prstTxWarp prst="textNoShape">
                  <a:avLst/>
                </a:prstTxWarp>
              </a:bodyPr>
              <a:lstStyle/>
              <a:p>
                <a:pPr defTabSz="2438340">
                  <a:defRPr/>
                </a:pPr>
                <a:endParaRPr lang="en-US" sz="6400">
                  <a:solidFill>
                    <a:srgbClr val="57565A"/>
                  </a:solidFill>
                  <a:latin typeface="Open Sans Light"/>
                </a:endParaRPr>
              </a:p>
            </p:txBody>
          </p:sp>
          <p:sp>
            <p:nvSpPr>
              <p:cNvPr id="60" name="Line 47">
                <a:extLst>
                  <a:ext uri="{FF2B5EF4-FFF2-40B4-BE49-F238E27FC236}">
                    <a16:creationId xmlns:a16="http://schemas.microsoft.com/office/drawing/2014/main" id="{C165E92C-A7E8-4386-B3A1-77F7858AAE5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354025" y="3694669"/>
                <a:ext cx="89700" cy="45779"/>
              </a:xfrm>
              <a:prstGeom prst="line">
                <a:avLst/>
              </a:prstGeom>
              <a:noFill/>
              <a:ln w="15875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243840" tIns="121920" rIns="243840" bIns="121920" numCol="1" anchor="t" anchorCtr="0" compatLnSpc="1">
                <a:prstTxWarp prst="textNoShape">
                  <a:avLst/>
                </a:prstTxWarp>
              </a:bodyPr>
              <a:lstStyle/>
              <a:p>
                <a:pPr defTabSz="2438340">
                  <a:defRPr/>
                </a:pPr>
                <a:endParaRPr lang="en-US" sz="6400">
                  <a:solidFill>
                    <a:srgbClr val="57565A"/>
                  </a:solidFill>
                  <a:latin typeface="Open Sans Light"/>
                </a:endParaRPr>
              </a:p>
            </p:txBody>
          </p:sp>
        </p:grpSp>
      </p:grpSp>
      <p:cxnSp>
        <p:nvCxnSpPr>
          <p:cNvPr id="61" name="Straight Connector 73">
            <a:extLst>
              <a:ext uri="{FF2B5EF4-FFF2-40B4-BE49-F238E27FC236}">
                <a16:creationId xmlns:a16="http://schemas.microsoft.com/office/drawing/2014/main" id="{6DDBC0D6-AD86-4777-A9F5-FF41D60C984C}"/>
              </a:ext>
            </a:extLst>
          </p:cNvPr>
          <p:cNvCxnSpPr/>
          <p:nvPr/>
        </p:nvCxnSpPr>
        <p:spPr>
          <a:xfrm flipH="1">
            <a:off x="3148155" y="5581165"/>
            <a:ext cx="884098" cy="0"/>
          </a:xfrm>
          <a:prstGeom prst="line">
            <a:avLst/>
          </a:prstGeom>
          <a:noFill/>
          <a:ln w="12700" cap="flat" cmpd="sng" algn="ctr">
            <a:solidFill>
              <a:srgbClr val="4DB3C7"/>
            </a:solidFill>
            <a:prstDash val="solid"/>
            <a:headEnd type="none"/>
            <a:tailEnd type="oval" w="lg" len="lg"/>
          </a:ln>
          <a:effectLst/>
        </p:spPr>
      </p:cxnSp>
      <p:cxnSp>
        <p:nvCxnSpPr>
          <p:cNvPr id="62" name="Straight Connector 75">
            <a:extLst>
              <a:ext uri="{FF2B5EF4-FFF2-40B4-BE49-F238E27FC236}">
                <a16:creationId xmlns:a16="http://schemas.microsoft.com/office/drawing/2014/main" id="{7FE2B838-1876-4D39-9AFE-84B87141CD87}"/>
              </a:ext>
            </a:extLst>
          </p:cNvPr>
          <p:cNvCxnSpPr/>
          <p:nvPr/>
        </p:nvCxnSpPr>
        <p:spPr>
          <a:xfrm>
            <a:off x="12480591" y="3796710"/>
            <a:ext cx="479534" cy="2"/>
          </a:xfrm>
          <a:prstGeom prst="line">
            <a:avLst/>
          </a:prstGeom>
          <a:noFill/>
          <a:ln w="12700" cap="flat" cmpd="sng" algn="ctr">
            <a:solidFill>
              <a:srgbClr val="21B169"/>
            </a:solidFill>
            <a:prstDash val="solid"/>
            <a:headEnd type="none"/>
            <a:tailEnd type="oval" w="lg" len="lg"/>
          </a:ln>
          <a:effectLst/>
        </p:spPr>
      </p:cxnSp>
      <p:sp>
        <p:nvSpPr>
          <p:cNvPr id="63" name="Rectangle 76">
            <a:extLst>
              <a:ext uri="{FF2B5EF4-FFF2-40B4-BE49-F238E27FC236}">
                <a16:creationId xmlns:a16="http://schemas.microsoft.com/office/drawing/2014/main" id="{316CEA37-4194-4A04-B020-7E2FC6986FDB}"/>
              </a:ext>
            </a:extLst>
          </p:cNvPr>
          <p:cNvSpPr/>
          <p:nvPr/>
        </p:nvSpPr>
        <p:spPr>
          <a:xfrm>
            <a:off x="13284997" y="3485476"/>
            <a:ext cx="4470400" cy="607539"/>
          </a:xfrm>
          <a:prstGeom prst="rect">
            <a:avLst/>
          </a:prstGeom>
        </p:spPr>
        <p:txBody>
          <a:bodyPr wrap="square" lIns="243840" rIns="243840" bIns="121920">
            <a:spAutoFit/>
          </a:bodyPr>
          <a:lstStyle/>
          <a:p>
            <a:pPr defTabSz="2438340">
              <a:lnSpc>
                <a:spcPct val="89000"/>
              </a:lnSpc>
            </a:pPr>
            <a:r>
              <a:rPr lang="ru-RU" sz="3200" b="1" dirty="0">
                <a:latin typeface="Trebuchet MS" panose="020B0603020202020204" pitchFamily="34" charset="0"/>
              </a:rPr>
              <a:t>Контакт, продажа</a:t>
            </a:r>
            <a:endParaRPr lang="en-US" sz="3200" b="1" dirty="0">
              <a:latin typeface="Trebuchet MS" panose="020B0603020202020204" pitchFamily="34" charset="0"/>
            </a:endParaRPr>
          </a:p>
        </p:txBody>
      </p:sp>
      <p:sp>
        <p:nvSpPr>
          <p:cNvPr id="64" name="Rectangle 80">
            <a:extLst>
              <a:ext uri="{FF2B5EF4-FFF2-40B4-BE49-F238E27FC236}">
                <a16:creationId xmlns:a16="http://schemas.microsoft.com/office/drawing/2014/main" id="{2F0E895B-D95E-411F-BC4F-C084214124B0}"/>
              </a:ext>
            </a:extLst>
          </p:cNvPr>
          <p:cNvSpPr/>
          <p:nvPr/>
        </p:nvSpPr>
        <p:spPr>
          <a:xfrm>
            <a:off x="11792399" y="9401639"/>
            <a:ext cx="7243904" cy="607539"/>
          </a:xfrm>
          <a:prstGeom prst="rect">
            <a:avLst/>
          </a:prstGeom>
        </p:spPr>
        <p:txBody>
          <a:bodyPr wrap="square" lIns="243840" rIns="243840" bIns="121920">
            <a:spAutoFit/>
          </a:bodyPr>
          <a:lstStyle/>
          <a:p>
            <a:pPr defTabSz="2438340">
              <a:lnSpc>
                <a:spcPct val="89000"/>
              </a:lnSpc>
            </a:pPr>
            <a:r>
              <a:rPr lang="ru-RU" sz="3200" b="1" dirty="0">
                <a:latin typeface="Trebuchet MS" panose="020B0603020202020204" pitchFamily="34" charset="0"/>
              </a:rPr>
              <a:t>Поиск </a:t>
            </a:r>
            <a:r>
              <a:rPr lang="ru-RU" sz="3200" b="1" dirty="0" err="1">
                <a:latin typeface="Trebuchet MS" panose="020B0603020202020204" pitchFamily="34" charset="0"/>
              </a:rPr>
              <a:t>лида</a:t>
            </a:r>
            <a:endParaRPr lang="en-US" sz="3200" b="1" dirty="0">
              <a:latin typeface="Trebuchet MS" panose="020B0603020202020204" pitchFamily="34" charset="0"/>
            </a:endParaRPr>
          </a:p>
        </p:txBody>
      </p:sp>
      <p:sp>
        <p:nvSpPr>
          <p:cNvPr id="65" name="Rectangle 81">
            <a:extLst>
              <a:ext uri="{FF2B5EF4-FFF2-40B4-BE49-F238E27FC236}">
                <a16:creationId xmlns:a16="http://schemas.microsoft.com/office/drawing/2014/main" id="{CFEC1C99-57AB-4B44-92F2-65A05DA0458A}"/>
              </a:ext>
            </a:extLst>
          </p:cNvPr>
          <p:cNvSpPr/>
          <p:nvPr/>
        </p:nvSpPr>
        <p:spPr>
          <a:xfrm>
            <a:off x="10287978" y="2366374"/>
            <a:ext cx="8269296" cy="936218"/>
          </a:xfrm>
          <a:prstGeom prst="rect">
            <a:avLst/>
          </a:prstGeom>
        </p:spPr>
        <p:txBody>
          <a:bodyPr wrap="square" lIns="243840" rIns="243840" bIns="121920">
            <a:spAutoFit/>
          </a:bodyPr>
          <a:lstStyle/>
          <a:p>
            <a:pPr defTabSz="2438340">
              <a:lnSpc>
                <a:spcPct val="89000"/>
              </a:lnSpc>
            </a:pPr>
            <a:r>
              <a:rPr lang="ru-RU" sz="3200" b="1" dirty="0">
                <a:latin typeface="Trebuchet MS" panose="020B0603020202020204" pitchFamily="34" charset="0"/>
              </a:rPr>
              <a:t>Обработка данных</a:t>
            </a:r>
            <a:endParaRPr lang="en-US" sz="3200" b="1" dirty="0">
              <a:latin typeface="Trebuchet MS" panose="020B0603020202020204" pitchFamily="34" charset="0"/>
            </a:endParaRPr>
          </a:p>
          <a:p>
            <a:pPr defTabSz="2438340">
              <a:lnSpc>
                <a:spcPct val="89000"/>
              </a:lnSpc>
            </a:pPr>
            <a:r>
              <a:rPr lang="en-US" sz="2400" dirty="0">
                <a:latin typeface="Trebuchet MS" panose="020B0603020202020204" pitchFamily="34" charset="0"/>
              </a:rPr>
              <a:t>SQL, Python </a:t>
            </a:r>
            <a:r>
              <a:rPr lang="ru-RU" sz="2400" dirty="0">
                <a:latin typeface="Trebuchet MS" panose="020B0603020202020204" pitchFamily="34" charset="0"/>
              </a:rPr>
              <a:t>и</a:t>
            </a:r>
            <a:r>
              <a:rPr lang="en-US" sz="2400" dirty="0">
                <a:latin typeface="Trebuchet MS" panose="020B0603020202020204" pitchFamily="34" charset="0"/>
              </a:rPr>
              <a:t> ML</a:t>
            </a:r>
          </a:p>
        </p:txBody>
      </p:sp>
      <p:sp>
        <p:nvSpPr>
          <p:cNvPr id="66" name="Freeform 82">
            <a:extLst>
              <a:ext uri="{FF2B5EF4-FFF2-40B4-BE49-F238E27FC236}">
                <a16:creationId xmlns:a16="http://schemas.microsoft.com/office/drawing/2014/main" id="{787FA6BF-04A1-488F-94C2-F1B0CF6EAE56}"/>
              </a:ext>
            </a:extLst>
          </p:cNvPr>
          <p:cNvSpPr/>
          <p:nvPr/>
        </p:nvSpPr>
        <p:spPr>
          <a:xfrm>
            <a:off x="10349059" y="9126990"/>
            <a:ext cx="1402606" cy="538218"/>
          </a:xfrm>
          <a:custGeom>
            <a:avLst/>
            <a:gdLst>
              <a:gd name="connsiteX0" fmla="*/ 9167091 w 9167091"/>
              <a:gd name="connsiteY0" fmla="*/ 5137727 h 5149273"/>
              <a:gd name="connsiteX1" fmla="*/ 11546 w 9167091"/>
              <a:gd name="connsiteY1" fmla="*/ 5149273 h 5149273"/>
              <a:gd name="connsiteX2" fmla="*/ 0 w 9167091"/>
              <a:gd name="connsiteY2" fmla="*/ 0 h 5149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67091" h="5149273">
                <a:moveTo>
                  <a:pt x="9167091" y="5137727"/>
                </a:moveTo>
                <a:lnTo>
                  <a:pt x="11546" y="5149273"/>
                </a:lnTo>
                <a:cubicBezTo>
                  <a:pt x="7697" y="3432849"/>
                  <a:pt x="3849" y="1716424"/>
                  <a:pt x="0" y="0"/>
                </a:cubicBezTo>
              </a:path>
            </a:pathLst>
          </a:custGeom>
          <a:noFill/>
          <a:ln w="12700" cap="flat" cmpd="sng" algn="ctr">
            <a:solidFill>
              <a:srgbClr val="6850B4"/>
            </a:solidFill>
            <a:prstDash val="solid"/>
            <a:headEnd type="oval" w="lg" len="lg"/>
            <a:tailEnd type="none" w="lg" len="lg"/>
          </a:ln>
          <a:effectLst/>
        </p:spPr>
        <p:txBody>
          <a:bodyPr rtlCol="0" anchor="ctr"/>
          <a:lstStyle/>
          <a:p>
            <a:pPr algn="ctr" defTabSz="2438340">
              <a:defRPr/>
            </a:pPr>
            <a:endParaRPr lang="en-US" sz="6400">
              <a:solidFill>
                <a:srgbClr val="57565A"/>
              </a:solidFill>
              <a:latin typeface="Open Sans Light"/>
            </a:endParaRPr>
          </a:p>
        </p:txBody>
      </p:sp>
      <p:sp>
        <p:nvSpPr>
          <p:cNvPr id="67" name="Freeform 84">
            <a:extLst>
              <a:ext uri="{FF2B5EF4-FFF2-40B4-BE49-F238E27FC236}">
                <a16:creationId xmlns:a16="http://schemas.microsoft.com/office/drawing/2014/main" id="{DA06AC04-248A-44C6-AF32-742EC359E300}"/>
              </a:ext>
            </a:extLst>
          </p:cNvPr>
          <p:cNvSpPr/>
          <p:nvPr/>
        </p:nvSpPr>
        <p:spPr>
          <a:xfrm flipH="1">
            <a:off x="5639959" y="9160282"/>
            <a:ext cx="1402606" cy="538218"/>
          </a:xfrm>
          <a:custGeom>
            <a:avLst/>
            <a:gdLst>
              <a:gd name="connsiteX0" fmla="*/ 9167091 w 9167091"/>
              <a:gd name="connsiteY0" fmla="*/ 5137727 h 5149273"/>
              <a:gd name="connsiteX1" fmla="*/ 11546 w 9167091"/>
              <a:gd name="connsiteY1" fmla="*/ 5149273 h 5149273"/>
              <a:gd name="connsiteX2" fmla="*/ 0 w 9167091"/>
              <a:gd name="connsiteY2" fmla="*/ 0 h 5149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67091" h="5149273">
                <a:moveTo>
                  <a:pt x="9167091" y="5137727"/>
                </a:moveTo>
                <a:lnTo>
                  <a:pt x="11546" y="5149273"/>
                </a:lnTo>
                <a:cubicBezTo>
                  <a:pt x="7697" y="3432849"/>
                  <a:pt x="3849" y="1716424"/>
                  <a:pt x="0" y="0"/>
                </a:cubicBezTo>
              </a:path>
            </a:pathLst>
          </a:custGeom>
          <a:noFill/>
          <a:ln w="12700" cap="flat" cmpd="sng" algn="ctr">
            <a:solidFill>
              <a:srgbClr val="F49D00"/>
            </a:solidFill>
            <a:prstDash val="solid"/>
            <a:headEnd type="oval" w="lg" len="lg"/>
            <a:tailEnd type="none" w="lg" len="lg"/>
          </a:ln>
          <a:effectLst/>
        </p:spPr>
        <p:txBody>
          <a:bodyPr rtlCol="0" anchor="ctr"/>
          <a:lstStyle/>
          <a:p>
            <a:pPr algn="ctr" defTabSz="2438340">
              <a:defRPr/>
            </a:pPr>
            <a:endParaRPr lang="en-US" sz="6400">
              <a:solidFill>
                <a:srgbClr val="57565A"/>
              </a:solidFill>
              <a:latin typeface="Open Sans Light"/>
            </a:endParaRPr>
          </a:p>
        </p:txBody>
      </p:sp>
      <p:sp>
        <p:nvSpPr>
          <p:cNvPr id="68" name="Freeform 85">
            <a:extLst>
              <a:ext uri="{FF2B5EF4-FFF2-40B4-BE49-F238E27FC236}">
                <a16:creationId xmlns:a16="http://schemas.microsoft.com/office/drawing/2014/main" id="{0B9A3180-2610-4AD3-8332-11B228FC4139}"/>
              </a:ext>
            </a:extLst>
          </p:cNvPr>
          <p:cNvSpPr/>
          <p:nvPr/>
        </p:nvSpPr>
        <p:spPr>
          <a:xfrm flipV="1">
            <a:off x="8651213" y="3104596"/>
            <a:ext cx="1697846" cy="343714"/>
          </a:xfrm>
          <a:custGeom>
            <a:avLst/>
            <a:gdLst>
              <a:gd name="connsiteX0" fmla="*/ 9167091 w 9167091"/>
              <a:gd name="connsiteY0" fmla="*/ 5137727 h 5149273"/>
              <a:gd name="connsiteX1" fmla="*/ 11546 w 9167091"/>
              <a:gd name="connsiteY1" fmla="*/ 5149273 h 5149273"/>
              <a:gd name="connsiteX2" fmla="*/ 0 w 9167091"/>
              <a:gd name="connsiteY2" fmla="*/ 0 h 5149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67091" h="5149273">
                <a:moveTo>
                  <a:pt x="9167091" y="5137727"/>
                </a:moveTo>
                <a:lnTo>
                  <a:pt x="11546" y="5149273"/>
                </a:lnTo>
                <a:cubicBezTo>
                  <a:pt x="7697" y="3432849"/>
                  <a:pt x="3849" y="1716424"/>
                  <a:pt x="0" y="0"/>
                </a:cubicBezTo>
              </a:path>
            </a:pathLst>
          </a:custGeom>
          <a:noFill/>
          <a:ln w="12700" cap="flat" cmpd="sng" algn="ctr">
            <a:solidFill>
              <a:srgbClr val="1D6E9B"/>
            </a:solidFill>
            <a:prstDash val="solid"/>
            <a:headEnd type="oval" w="lg" len="lg"/>
            <a:tailEnd type="none" w="lg" len="lg"/>
          </a:ln>
          <a:effectLst/>
        </p:spPr>
        <p:txBody>
          <a:bodyPr rtlCol="0" anchor="ctr"/>
          <a:lstStyle/>
          <a:p>
            <a:pPr algn="ctr" defTabSz="2438340">
              <a:defRPr/>
            </a:pPr>
            <a:endParaRPr lang="en-US" sz="6400">
              <a:solidFill>
                <a:srgbClr val="57565A"/>
              </a:solidFill>
              <a:latin typeface="Open Sans Light"/>
            </a:endParaRPr>
          </a:p>
        </p:txBody>
      </p:sp>
      <p:sp>
        <p:nvSpPr>
          <p:cNvPr id="69" name="Rectangle 86">
            <a:extLst>
              <a:ext uri="{FF2B5EF4-FFF2-40B4-BE49-F238E27FC236}">
                <a16:creationId xmlns:a16="http://schemas.microsoft.com/office/drawing/2014/main" id="{E2E42B06-9377-438C-8D7B-2C72F9750C3A}"/>
              </a:ext>
            </a:extLst>
          </p:cNvPr>
          <p:cNvSpPr/>
          <p:nvPr/>
        </p:nvSpPr>
        <p:spPr>
          <a:xfrm>
            <a:off x="281785" y="9176564"/>
            <a:ext cx="5093722" cy="936218"/>
          </a:xfrm>
          <a:prstGeom prst="rect">
            <a:avLst/>
          </a:prstGeom>
        </p:spPr>
        <p:txBody>
          <a:bodyPr wrap="square" lIns="243840" rIns="243840" bIns="121920">
            <a:spAutoFit/>
          </a:bodyPr>
          <a:lstStyle/>
          <a:p>
            <a:pPr algn="r" defTabSz="2438340">
              <a:lnSpc>
                <a:spcPct val="89000"/>
              </a:lnSpc>
            </a:pPr>
            <a:r>
              <a:rPr lang="ru-RU" sz="3200" b="1" dirty="0">
                <a:latin typeface="Trebuchet MS" panose="020B0603020202020204" pitchFamily="34" charset="0"/>
              </a:rPr>
              <a:t>Сбор данных</a:t>
            </a:r>
            <a:endParaRPr lang="en-US" sz="3200" b="1" dirty="0">
              <a:latin typeface="Trebuchet MS" panose="020B0603020202020204" pitchFamily="34" charset="0"/>
            </a:endParaRPr>
          </a:p>
          <a:p>
            <a:pPr algn="r" defTabSz="2438340">
              <a:lnSpc>
                <a:spcPct val="89000"/>
              </a:lnSpc>
            </a:pPr>
            <a:r>
              <a:rPr lang="ru-RU" sz="2400" dirty="0">
                <a:latin typeface="Trebuchet MS" panose="020B0603020202020204" pitchFamily="34" charset="0"/>
              </a:rPr>
              <a:t>Из разных источников</a:t>
            </a:r>
            <a:endParaRPr lang="en-US" sz="240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1189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9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2" fill="hold" nodeType="withEffect">
                                  <p:stCondLst>
                                    <p:cond delay="9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2" fill="hold" grpId="0" nodeType="withEffect">
                                  <p:stCondLst>
                                    <p:cond delay="13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14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14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14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16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16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19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19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19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21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21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8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2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  <p:bldP spid="19" grpId="0"/>
      <p:bldP spid="48" grpId="0"/>
      <p:bldP spid="49" grpId="0"/>
      <p:bldP spid="50" grpId="0"/>
      <p:bldP spid="51" grpId="0"/>
      <p:bldP spid="52" grpId="0"/>
      <p:bldP spid="63" grpId="0"/>
      <p:bldP spid="64" grpId="0"/>
      <p:bldP spid="65" grpId="0"/>
      <p:bldP spid="66" grpId="0" animBg="1"/>
      <p:bldP spid="67" grpId="0" animBg="1"/>
      <p:bldP spid="68" grpId="0" animBg="1"/>
      <p:bldP spid="6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140176" y="1028700"/>
            <a:ext cx="952499" cy="952499"/>
          </a:xfrm>
          <a:prstGeom prst="rect">
            <a:avLst/>
          </a:prstGeom>
        </p:spPr>
      </p:pic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1180734" y="1504949"/>
            <a:ext cx="15751327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pc="835" dirty="0"/>
              <a:t>Эволюция маркетинга</a:t>
            </a:r>
            <a:endParaRPr spc="710" dirty="0"/>
          </a:p>
        </p:txBody>
      </p:sp>
      <p:sp>
        <p:nvSpPr>
          <p:cNvPr id="20" name="Номер слайда 19">
            <a:extLst>
              <a:ext uri="{FF2B5EF4-FFF2-40B4-BE49-F238E27FC236}">
                <a16:creationId xmlns:a16="http://schemas.microsoft.com/office/drawing/2014/main" id="{646912D0-62DE-43A1-A5AB-FB9039499B9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276999"/>
          </a:xfrm>
        </p:spPr>
        <p:txBody>
          <a:bodyPr/>
          <a:lstStyle/>
          <a:p>
            <a:fld id="{B6F15528-21DE-4FAA-801E-634DDDAF4B2B}" type="slidenum">
              <a:rPr lang="ru-RU" smtClean="0">
                <a:solidFill>
                  <a:schemeClr val="tx1"/>
                </a:solidFill>
                <a:latin typeface="Trebuchet MS" panose="020B0603020202020204" pitchFamily="34" charset="0"/>
              </a:rPr>
              <a:t>6</a:t>
            </a:fld>
            <a:endParaRPr lang="ru-RU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graphicFrame>
        <p:nvGraphicFramePr>
          <p:cNvPr id="42" name="Google Shape;93;p18">
            <a:extLst>
              <a:ext uri="{FF2B5EF4-FFF2-40B4-BE49-F238E27FC236}">
                <a16:creationId xmlns:a16="http://schemas.microsoft.com/office/drawing/2014/main" id="{E14DD022-C982-4812-9592-7E0957DA3C3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07203976"/>
              </p:ext>
            </p:extLst>
          </p:nvPr>
        </p:nvGraphicFramePr>
        <p:xfrm>
          <a:off x="1904999" y="2675040"/>
          <a:ext cx="15187676" cy="609564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0766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171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599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8338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95943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200" dirty="0">
                        <a:solidFill>
                          <a:schemeClr val="tx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marL="182850" marR="182850" marT="182850" marB="18285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2800" b="1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Trebuchet MS" panose="020B0603020202020204" pitchFamily="34" charset="0"/>
                          <a:ea typeface="+mn-ea"/>
                          <a:cs typeface="Arial"/>
                          <a:sym typeface="Helvetica Light"/>
                        </a:rPr>
                        <a:t>1.0</a:t>
                      </a:r>
                      <a:endParaRPr sz="2800" b="1" i="0" u="none" strike="noStrike" cap="none" spc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uFillTx/>
                        <a:latin typeface="Trebuchet MS" panose="020B0603020202020204" pitchFamily="34" charset="0"/>
                        <a:ea typeface="+mn-ea"/>
                        <a:cs typeface="Arial"/>
                        <a:sym typeface="Helvetica Light"/>
                      </a:endParaRPr>
                    </a:p>
                  </a:txBody>
                  <a:tcPr marL="182850" marR="182850" marT="182850" marB="18285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2800" b="1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Trebuchet MS" panose="020B0603020202020204" pitchFamily="34" charset="0"/>
                          <a:ea typeface="+mn-ea"/>
                          <a:cs typeface="Arial"/>
                          <a:sym typeface="Helvetica Light"/>
                        </a:rPr>
                        <a:t>2.0</a:t>
                      </a:r>
                      <a:endParaRPr sz="2800" b="1" i="0" u="none" strike="noStrike" cap="none" spc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uFillTx/>
                        <a:latin typeface="Trebuchet MS" panose="020B0603020202020204" pitchFamily="34" charset="0"/>
                        <a:ea typeface="+mn-ea"/>
                        <a:cs typeface="Arial"/>
                        <a:sym typeface="Helvetica Light"/>
                      </a:endParaRPr>
                    </a:p>
                  </a:txBody>
                  <a:tcPr marL="182850" marR="182850" marT="182850" marB="18285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2800" b="1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Trebuchet MS" panose="020B0603020202020204" pitchFamily="34" charset="0"/>
                          <a:ea typeface="+mn-ea"/>
                          <a:cs typeface="Arial"/>
                          <a:sym typeface="Helvetica Light"/>
                        </a:rPr>
                        <a:t>3.0</a:t>
                      </a:r>
                      <a:endParaRPr sz="2800" b="1" i="0" u="none" strike="noStrike" cap="none" spc="0" baseline="0">
                        <a:ln>
                          <a:noFill/>
                        </a:ln>
                        <a:solidFill>
                          <a:schemeClr val="tx1"/>
                        </a:solidFill>
                        <a:uFillTx/>
                        <a:latin typeface="Trebuchet MS" panose="020B0603020202020204" pitchFamily="34" charset="0"/>
                        <a:ea typeface="+mn-ea"/>
                        <a:cs typeface="Arial"/>
                        <a:sym typeface="Helvetica Light"/>
                      </a:endParaRPr>
                    </a:p>
                  </a:txBody>
                  <a:tcPr marL="182850" marR="182850" marT="182850" marB="18285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564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200" dirty="0">
                        <a:solidFill>
                          <a:schemeClr val="tx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marL="182850" marR="182850" marT="182850" marB="18285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800" b="1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Trebuchet MS" panose="020B0603020202020204" pitchFamily="34" charset="0"/>
                          <a:ea typeface="+mn-ea"/>
                          <a:cs typeface="Arial"/>
                          <a:sym typeface="Helvetica Light"/>
                        </a:rPr>
                        <a:t>Ориентация на продукт</a:t>
                      </a:r>
                      <a:endParaRPr sz="2800" b="1" i="0" u="none" strike="noStrike" cap="none" spc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uFillTx/>
                        <a:latin typeface="Trebuchet MS" panose="020B0603020202020204" pitchFamily="34" charset="0"/>
                        <a:ea typeface="+mn-ea"/>
                        <a:cs typeface="Arial"/>
                        <a:sym typeface="Helvetica Light"/>
                      </a:endParaRPr>
                    </a:p>
                  </a:txBody>
                  <a:tcPr marL="182850" marR="182850" marT="182850" marB="18285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800" b="1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Trebuchet MS" panose="020B0603020202020204" pitchFamily="34" charset="0"/>
                          <a:ea typeface="+mn-ea"/>
                          <a:cs typeface="Arial"/>
                          <a:sym typeface="Helvetica Light"/>
                        </a:rPr>
                        <a:t>Ориентация на клиента</a:t>
                      </a:r>
                      <a:endParaRPr sz="2800" b="1" i="0" u="none" strike="noStrike" cap="none" spc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uFillTx/>
                        <a:latin typeface="Trebuchet MS" panose="020B0603020202020204" pitchFamily="34" charset="0"/>
                        <a:ea typeface="+mn-ea"/>
                        <a:cs typeface="Arial"/>
                        <a:sym typeface="Helvetica Light"/>
                      </a:endParaRPr>
                    </a:p>
                  </a:txBody>
                  <a:tcPr marL="182850" marR="182850" marT="182850" marB="18285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800" b="1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Trebuchet MS" panose="020B0603020202020204" pitchFamily="34" charset="0"/>
                          <a:ea typeface="+mn-ea"/>
                          <a:cs typeface="Arial"/>
                          <a:sym typeface="Helvetica Light"/>
                        </a:rPr>
                        <a:t>Ориентация на ценности</a:t>
                      </a:r>
                      <a:endParaRPr sz="2800" b="1" i="0" u="none" strike="noStrike" cap="none" spc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uFillTx/>
                        <a:latin typeface="Trebuchet MS" panose="020B0603020202020204" pitchFamily="34" charset="0"/>
                        <a:ea typeface="+mn-ea"/>
                        <a:cs typeface="Arial"/>
                        <a:sym typeface="Helvetica Light"/>
                      </a:endParaRPr>
                    </a:p>
                  </a:txBody>
                  <a:tcPr marL="182850" marR="182850" marT="182850" marB="18285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9078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ru-RU" sz="2400" b="1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Trebuchet MS" panose="020B0603020202020204" pitchFamily="34" charset="0"/>
                          <a:ea typeface="+mn-ea"/>
                          <a:cs typeface="Arial"/>
                          <a:sym typeface="Helvetica Light"/>
                        </a:rPr>
                        <a:t>Цель</a:t>
                      </a:r>
                      <a:endParaRPr sz="2400" b="1" i="0" u="none" strike="noStrike" cap="none" spc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uFillTx/>
                        <a:latin typeface="Trebuchet MS" panose="020B0603020202020204" pitchFamily="34" charset="0"/>
                        <a:ea typeface="+mn-ea"/>
                        <a:cs typeface="Arial"/>
                        <a:sym typeface="Helvetica Light"/>
                      </a:endParaRPr>
                    </a:p>
                  </a:txBody>
                  <a:tcPr marL="182850" marR="182850" marT="182850" marB="1828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b="0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Trebuchet MS" panose="020B0603020202020204" pitchFamily="34" charset="0"/>
                          <a:ea typeface="+mn-ea"/>
                          <a:cs typeface="Arial"/>
                          <a:sym typeface="Helvetica Light"/>
                        </a:rPr>
                        <a:t>Продать товар</a:t>
                      </a:r>
                      <a:endParaRPr sz="2400" b="0" i="0" u="none" strike="noStrike" cap="none" spc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uFillTx/>
                        <a:latin typeface="Trebuchet MS" panose="020B0603020202020204" pitchFamily="34" charset="0"/>
                        <a:ea typeface="+mn-ea"/>
                        <a:cs typeface="Arial"/>
                        <a:sym typeface="Helvetica Light"/>
                      </a:endParaRPr>
                    </a:p>
                  </a:txBody>
                  <a:tcPr marL="182850" marR="182850" marT="182850" marB="18285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b="0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Trebuchet MS" panose="020B0603020202020204" pitchFamily="34" charset="0"/>
                          <a:ea typeface="+mn-ea"/>
                          <a:cs typeface="Arial"/>
                          <a:sym typeface="Helvetica Light"/>
                        </a:rPr>
                        <a:t>Удовлетворить потребности клиента</a:t>
                      </a:r>
                      <a:endParaRPr sz="2400" b="0" i="0" u="none" strike="noStrike" cap="none" spc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uFillTx/>
                        <a:latin typeface="Trebuchet MS" panose="020B0603020202020204" pitchFamily="34" charset="0"/>
                        <a:ea typeface="+mn-ea"/>
                        <a:cs typeface="Arial"/>
                        <a:sym typeface="Helvetica Light"/>
                      </a:endParaRPr>
                    </a:p>
                  </a:txBody>
                  <a:tcPr marL="182850" marR="182850" marT="182850" marB="18285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b="0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Trebuchet MS" panose="020B0603020202020204" pitchFamily="34" charset="0"/>
                          <a:ea typeface="+mn-ea"/>
                          <a:cs typeface="Arial"/>
                          <a:sym typeface="Helvetica Light"/>
                        </a:rPr>
                        <a:t>Сделать мир лучше</a:t>
                      </a:r>
                      <a:endParaRPr sz="2400" b="0" i="0" u="none" strike="noStrike" cap="none" spc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uFillTx/>
                        <a:latin typeface="Trebuchet MS" panose="020B0603020202020204" pitchFamily="34" charset="0"/>
                        <a:ea typeface="+mn-ea"/>
                        <a:cs typeface="Arial"/>
                        <a:sym typeface="Helvetica Light"/>
                      </a:endParaRPr>
                    </a:p>
                  </a:txBody>
                  <a:tcPr marL="182850" marR="182850" marT="182850" marB="18285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b="1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Trebuchet MS" panose="020B0603020202020204" pitchFamily="34" charset="0"/>
                          <a:ea typeface="+mn-ea"/>
                          <a:cs typeface="Arial"/>
                          <a:sym typeface="Helvetica Light"/>
                        </a:rPr>
                        <a:t>Движущая сила</a:t>
                      </a:r>
                      <a:endParaRPr sz="2400" b="1" i="0" u="none" strike="noStrike" cap="none" spc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uFillTx/>
                        <a:latin typeface="Trebuchet MS" panose="020B0603020202020204" pitchFamily="34" charset="0"/>
                        <a:ea typeface="+mn-ea"/>
                        <a:cs typeface="Arial"/>
                        <a:sym typeface="Helvetica Light"/>
                      </a:endParaRPr>
                    </a:p>
                  </a:txBody>
                  <a:tcPr marL="182850" marR="182850" marT="182850" marB="1828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b="0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Trebuchet MS" panose="020B0603020202020204" pitchFamily="34" charset="0"/>
                          <a:ea typeface="+mn-ea"/>
                          <a:cs typeface="Arial"/>
                          <a:sym typeface="Helvetica Light"/>
                        </a:rPr>
                        <a:t>Индустриализация</a:t>
                      </a:r>
                      <a:endParaRPr sz="2400" b="0" i="0" u="none" strike="noStrike" cap="none" spc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uFillTx/>
                        <a:latin typeface="Trebuchet MS" panose="020B0603020202020204" pitchFamily="34" charset="0"/>
                        <a:ea typeface="+mn-ea"/>
                        <a:cs typeface="Arial"/>
                        <a:sym typeface="Helvetica Light"/>
                      </a:endParaRPr>
                    </a:p>
                  </a:txBody>
                  <a:tcPr marL="182850" marR="182850" marT="182850" marB="18285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b="0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Trebuchet MS" panose="020B0603020202020204" pitchFamily="34" charset="0"/>
                          <a:ea typeface="+mn-ea"/>
                          <a:cs typeface="Arial"/>
                          <a:sym typeface="Helvetica Light"/>
                        </a:rPr>
                        <a:t>Развитие ИТ</a:t>
                      </a:r>
                      <a:endParaRPr sz="2400" b="0" i="0" u="none" strike="noStrike" cap="none" spc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uFillTx/>
                        <a:latin typeface="Trebuchet MS" panose="020B0603020202020204" pitchFamily="34" charset="0"/>
                        <a:ea typeface="+mn-ea"/>
                        <a:cs typeface="Arial"/>
                        <a:sym typeface="Helvetica Light"/>
                      </a:endParaRPr>
                    </a:p>
                  </a:txBody>
                  <a:tcPr marL="182850" marR="182850" marT="182850" marB="18285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b="0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Trebuchet MS" panose="020B0603020202020204" pitchFamily="34" charset="0"/>
                          <a:ea typeface="+mn-ea"/>
                          <a:cs typeface="Arial"/>
                          <a:sym typeface="Helvetica Light"/>
                        </a:rPr>
                        <a:t>Появление новых технологий</a:t>
                      </a:r>
                      <a:endParaRPr sz="2400" b="0" i="0" u="none" strike="noStrike" cap="none" spc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uFillTx/>
                        <a:latin typeface="Trebuchet MS" panose="020B0603020202020204" pitchFamily="34" charset="0"/>
                        <a:ea typeface="+mn-ea"/>
                        <a:cs typeface="Arial"/>
                        <a:sym typeface="Helvetica Light"/>
                      </a:endParaRPr>
                    </a:p>
                  </a:txBody>
                  <a:tcPr marL="182850" marR="182850" marT="182850" marB="18285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564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b="1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Trebuchet MS" panose="020B0603020202020204" pitchFamily="34" charset="0"/>
                          <a:ea typeface="+mn-ea"/>
                          <a:cs typeface="Arial"/>
                          <a:sym typeface="Helvetica Light"/>
                        </a:rPr>
                        <a:t>Ключевая концепция</a:t>
                      </a:r>
                      <a:endParaRPr sz="2400" b="1" i="0" u="none" strike="noStrike" cap="none" spc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uFillTx/>
                        <a:latin typeface="Trebuchet MS" panose="020B0603020202020204" pitchFamily="34" charset="0"/>
                        <a:ea typeface="+mn-ea"/>
                        <a:cs typeface="Arial"/>
                        <a:sym typeface="Helvetica Light"/>
                      </a:endParaRPr>
                    </a:p>
                  </a:txBody>
                  <a:tcPr marL="182850" marR="182850" marT="182850" marB="1828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2400" b="0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Trebuchet MS" panose="020B0603020202020204" pitchFamily="34" charset="0"/>
                          <a:ea typeface="+mn-ea"/>
                          <a:cs typeface="Arial"/>
                          <a:sym typeface="Helvetica Light"/>
                        </a:rPr>
                        <a:t>Продукт</a:t>
                      </a:r>
                      <a:endParaRPr sz="2400" b="0" i="0" u="none" strike="noStrike" cap="none" spc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uFillTx/>
                        <a:latin typeface="Trebuchet MS" panose="020B0603020202020204" pitchFamily="34" charset="0"/>
                        <a:ea typeface="+mn-ea"/>
                        <a:cs typeface="Arial"/>
                        <a:sym typeface="Helvetica Light"/>
                      </a:endParaRPr>
                    </a:p>
                  </a:txBody>
                  <a:tcPr marL="182850" marR="182850" marT="182850" marB="18285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b="0" i="0" u="none" strike="noStrike" cap="none" spc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Trebuchet MS" panose="020B0603020202020204" pitchFamily="34" charset="0"/>
                          <a:ea typeface="+mn-ea"/>
                          <a:cs typeface="Arial"/>
                          <a:sym typeface="Helvetica Light"/>
                        </a:rPr>
                        <a:t>Таргет</a:t>
                      </a:r>
                      <a:endParaRPr sz="2400" b="0" i="0" u="none" strike="noStrike" cap="none" spc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uFillTx/>
                        <a:latin typeface="Trebuchet MS" panose="020B0603020202020204" pitchFamily="34" charset="0"/>
                        <a:ea typeface="+mn-ea"/>
                        <a:cs typeface="Arial"/>
                        <a:sym typeface="Helvetica Light"/>
                      </a:endParaRPr>
                    </a:p>
                  </a:txBody>
                  <a:tcPr marL="182850" marR="182850" marT="182850" marB="18285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b="0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Trebuchet MS" panose="020B0603020202020204" pitchFamily="34" charset="0"/>
                          <a:ea typeface="+mn-ea"/>
                          <a:cs typeface="Arial"/>
                          <a:sym typeface="Helvetica Light"/>
                        </a:rPr>
                        <a:t>Ценности</a:t>
                      </a:r>
                      <a:endParaRPr sz="2400" b="0" i="0" u="none" strike="noStrike" cap="none" spc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uFillTx/>
                        <a:latin typeface="Trebuchet MS" panose="020B0603020202020204" pitchFamily="34" charset="0"/>
                        <a:ea typeface="+mn-ea"/>
                        <a:cs typeface="Arial"/>
                        <a:sym typeface="Helvetica Light"/>
                      </a:endParaRPr>
                    </a:p>
                  </a:txBody>
                  <a:tcPr marL="182850" marR="182850" marT="182850" marB="18285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564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b="1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Trebuchet MS" panose="020B0603020202020204" pitchFamily="34" charset="0"/>
                          <a:ea typeface="+mn-ea"/>
                          <a:cs typeface="Arial"/>
                          <a:sym typeface="Helvetica Light"/>
                        </a:rPr>
                        <a:t>Позиционирование ценности</a:t>
                      </a:r>
                      <a:endParaRPr sz="2400" b="1" i="0" u="none" strike="noStrike" cap="none" spc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uFillTx/>
                        <a:latin typeface="Trebuchet MS" panose="020B0603020202020204" pitchFamily="34" charset="0"/>
                        <a:ea typeface="+mn-ea"/>
                        <a:cs typeface="Arial"/>
                        <a:sym typeface="Helvetica Light"/>
                      </a:endParaRPr>
                    </a:p>
                  </a:txBody>
                  <a:tcPr marL="182850" marR="182850" marT="182850" marB="1828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b="0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Trebuchet MS" panose="020B0603020202020204" pitchFamily="34" charset="0"/>
                          <a:ea typeface="+mn-ea"/>
                          <a:cs typeface="Arial"/>
                          <a:sym typeface="Helvetica Light"/>
                        </a:rPr>
                        <a:t>Функциональность</a:t>
                      </a:r>
                      <a:endParaRPr sz="2400" b="0" i="0" u="none" strike="noStrike" cap="none" spc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uFillTx/>
                        <a:latin typeface="Trebuchet MS" panose="020B0603020202020204" pitchFamily="34" charset="0"/>
                        <a:ea typeface="+mn-ea"/>
                        <a:cs typeface="Arial"/>
                        <a:sym typeface="Helvetica Light"/>
                      </a:endParaRPr>
                    </a:p>
                  </a:txBody>
                  <a:tcPr marL="182850" marR="182850" marT="182850" marB="18285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ru-RU" sz="2400" b="0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Trebuchet MS" panose="020B0603020202020204" pitchFamily="34" charset="0"/>
                          <a:ea typeface="+mn-ea"/>
                          <a:cs typeface="Arial"/>
                          <a:sym typeface="Helvetica Light"/>
                        </a:rPr>
                        <a:t>Функциональность</a:t>
                      </a:r>
                      <a:r>
                        <a:rPr lang="ru" sz="2400" b="0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Trebuchet MS" panose="020B0603020202020204" pitchFamily="34" charset="0"/>
                          <a:ea typeface="+mn-ea"/>
                          <a:cs typeface="Arial"/>
                          <a:sym typeface="Helvetica Light"/>
                        </a:rPr>
                        <a:t> + </a:t>
                      </a:r>
                      <a:r>
                        <a:rPr lang="ru-RU" sz="2400" b="0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Trebuchet MS" panose="020B0603020202020204" pitchFamily="34" charset="0"/>
                          <a:ea typeface="+mn-ea"/>
                          <a:cs typeface="Arial"/>
                          <a:sym typeface="Helvetica Light"/>
                        </a:rPr>
                        <a:t>Эмоции</a:t>
                      </a:r>
                      <a:endParaRPr sz="2400" b="0" i="0" u="none" strike="noStrike" cap="none" spc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uFillTx/>
                        <a:latin typeface="Trebuchet MS" panose="020B0603020202020204" pitchFamily="34" charset="0"/>
                        <a:ea typeface="+mn-ea"/>
                        <a:cs typeface="Arial"/>
                        <a:sym typeface="Helvetica Light"/>
                      </a:endParaRPr>
                    </a:p>
                  </a:txBody>
                  <a:tcPr marL="182850" marR="182850" marT="182850" marB="18285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ru-RU" sz="2400" b="0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Trebuchet MS" panose="020B0603020202020204" pitchFamily="34" charset="0"/>
                          <a:ea typeface="+mn-ea"/>
                          <a:cs typeface="Arial"/>
                          <a:sym typeface="Helvetica Light"/>
                        </a:rPr>
                        <a:t>Функциональность + Эмоции + Вдохновение</a:t>
                      </a:r>
                    </a:p>
                  </a:txBody>
                  <a:tcPr marL="182850" marR="182850" marT="182850" marB="18285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C411545-633C-4C98-AD3B-7670778C4FDD}"/>
              </a:ext>
            </a:extLst>
          </p:cNvPr>
          <p:cNvSpPr/>
          <p:nvPr/>
        </p:nvSpPr>
        <p:spPr>
          <a:xfrm>
            <a:off x="1238865" y="9902266"/>
            <a:ext cx="8272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solidFill>
                  <a:srgbClr val="333333"/>
                </a:solidFill>
                <a:latin typeface="Trebuchet MS" panose="020B0603020202020204" pitchFamily="34" charset="0"/>
              </a:rPr>
              <a:t>Marketing 3.0: From Products to Customers to the Human Spirit</a:t>
            </a:r>
            <a:r>
              <a:rPr lang="en-US" dirty="0">
                <a:solidFill>
                  <a:srgbClr val="333333"/>
                </a:solidFill>
                <a:latin typeface="Trebuchet MS" panose="020B0603020202020204" pitchFamily="34" charset="0"/>
              </a:rPr>
              <a:t>, </a:t>
            </a:r>
            <a:r>
              <a:rPr lang="en-US" dirty="0">
                <a:solidFill>
                  <a:srgbClr val="FF2945"/>
                </a:solidFill>
                <a:latin typeface="Trebuchet MS" panose="020B0603020202020204" pitchFamily="34" charset="0"/>
                <a:hlinkClick r:id="rId3"/>
              </a:rPr>
              <a:t>Philip Kotler</a:t>
            </a:r>
            <a:endParaRPr lang="ru-RU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415634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995350" y="3162300"/>
            <a:ext cx="4156638" cy="21672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pc="835" dirty="0"/>
              <a:t>SIBUR </a:t>
            </a:r>
            <a:br>
              <a:rPr lang="ru-RU" spc="835" dirty="0"/>
            </a:br>
            <a:br>
              <a:rPr lang="ru-RU" spc="835" dirty="0"/>
            </a:br>
            <a:r>
              <a:rPr lang="ru-RU" sz="2800" spc="835" dirty="0"/>
              <a:t>трансформация</a:t>
            </a:r>
            <a:endParaRPr lang="en-US" spc="835" dirty="0"/>
          </a:p>
        </p:txBody>
      </p:sp>
      <p:sp>
        <p:nvSpPr>
          <p:cNvPr id="20" name="Номер слайда 19">
            <a:extLst>
              <a:ext uri="{FF2B5EF4-FFF2-40B4-BE49-F238E27FC236}">
                <a16:creationId xmlns:a16="http://schemas.microsoft.com/office/drawing/2014/main" id="{646912D0-62DE-43A1-A5AB-FB9039499B9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276999"/>
          </a:xfrm>
        </p:spPr>
        <p:txBody>
          <a:bodyPr/>
          <a:lstStyle/>
          <a:p>
            <a:fld id="{B6F15528-21DE-4FAA-801E-634DDDAF4B2B}" type="slidenum">
              <a:rPr lang="ru-RU" smtClean="0">
                <a:solidFill>
                  <a:schemeClr val="tx1"/>
                </a:solidFill>
                <a:latin typeface="Trebuchet MS" panose="020B0603020202020204" pitchFamily="34" charset="0"/>
              </a:rPr>
              <a:t>60</a:t>
            </a:fld>
            <a:endParaRPr lang="ru-RU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pic>
        <p:nvPicPr>
          <p:cNvPr id="70" name="Picture 2" descr="Big Data, Большие данные, обработка данных, архитектура, цифровизация, цифровая трансформация, интернет вещей, Internet Of things, IIoT, IoT, Data Lake, Machine Learning, машинное обучение, нефтегазовая промышленность, нефтянка, предиктивная аналитика">
            <a:extLst>
              <a:ext uri="{FF2B5EF4-FFF2-40B4-BE49-F238E27FC236}">
                <a16:creationId xmlns:a16="http://schemas.microsoft.com/office/drawing/2014/main" id="{68A8EC7C-6196-4172-B6A4-19B25E5F3E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8685" y="475670"/>
            <a:ext cx="11327573" cy="9091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07BB787-9411-47A5-9922-288E0EA05007}"/>
              </a:ext>
            </a:extLst>
          </p:cNvPr>
          <p:cNvSpPr/>
          <p:nvPr/>
        </p:nvSpPr>
        <p:spPr>
          <a:xfrm>
            <a:off x="5764923" y="4076700"/>
            <a:ext cx="1066800" cy="2362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Прямоугольник 70">
            <a:extLst>
              <a:ext uri="{FF2B5EF4-FFF2-40B4-BE49-F238E27FC236}">
                <a16:creationId xmlns:a16="http://schemas.microsoft.com/office/drawing/2014/main" id="{22A42105-A5C9-475D-B76B-0D7E3C0DC7E8}"/>
              </a:ext>
            </a:extLst>
          </p:cNvPr>
          <p:cNvSpPr/>
          <p:nvPr/>
        </p:nvSpPr>
        <p:spPr>
          <a:xfrm>
            <a:off x="6477000" y="2161401"/>
            <a:ext cx="1066800" cy="2362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Прямоугольник 71">
            <a:extLst>
              <a:ext uri="{FF2B5EF4-FFF2-40B4-BE49-F238E27FC236}">
                <a16:creationId xmlns:a16="http://schemas.microsoft.com/office/drawing/2014/main" id="{E6DA01B3-73F3-48FE-A19C-BFAF42F9A183}"/>
              </a:ext>
            </a:extLst>
          </p:cNvPr>
          <p:cNvSpPr/>
          <p:nvPr/>
        </p:nvSpPr>
        <p:spPr>
          <a:xfrm rot="19631651">
            <a:off x="5943599" y="4080130"/>
            <a:ext cx="1066800" cy="16242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F2151EA-A183-42CB-BEA7-68C110C18192}"/>
              </a:ext>
            </a:extLst>
          </p:cNvPr>
          <p:cNvSpPr txBox="1"/>
          <p:nvPr/>
        </p:nvSpPr>
        <p:spPr>
          <a:xfrm>
            <a:off x="5825015" y="4305300"/>
            <a:ext cx="16501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rebuchet MS" panose="020B0603020202020204" pitchFamily="34" charset="0"/>
              </a:rPr>
              <a:t>Данные</a:t>
            </a:r>
            <a:br>
              <a:rPr lang="ru-RU" dirty="0">
                <a:latin typeface="Trebuchet MS" panose="020B0603020202020204" pitchFamily="34" charset="0"/>
              </a:rPr>
            </a:br>
            <a:r>
              <a:rPr lang="ru-RU" dirty="0">
                <a:latin typeface="Trebuchet MS" panose="020B0603020202020204" pitchFamily="34" charset="0"/>
              </a:rPr>
              <a:t>из разных</a:t>
            </a:r>
            <a:br>
              <a:rPr lang="ru-RU" dirty="0">
                <a:latin typeface="Trebuchet MS" panose="020B0603020202020204" pitchFamily="34" charset="0"/>
              </a:rPr>
            </a:br>
            <a:r>
              <a:rPr lang="ru-RU" dirty="0">
                <a:latin typeface="Trebuchet MS" panose="020B0603020202020204" pitchFamily="34" charset="0"/>
              </a:rPr>
              <a:t>источников</a:t>
            </a:r>
          </a:p>
        </p:txBody>
      </p:sp>
      <p:sp>
        <p:nvSpPr>
          <p:cNvPr id="73" name="Прямоугольник 72">
            <a:extLst>
              <a:ext uri="{FF2B5EF4-FFF2-40B4-BE49-F238E27FC236}">
                <a16:creationId xmlns:a16="http://schemas.microsoft.com/office/drawing/2014/main" id="{31556E1B-7915-4FCD-8DD2-944D6B898A11}"/>
              </a:ext>
            </a:extLst>
          </p:cNvPr>
          <p:cNvSpPr/>
          <p:nvPr/>
        </p:nvSpPr>
        <p:spPr>
          <a:xfrm>
            <a:off x="16611600" y="5810090"/>
            <a:ext cx="1066800" cy="16242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D69B28E3-9502-4403-B96E-DAC0C42A5E18}"/>
              </a:ext>
            </a:extLst>
          </p:cNvPr>
          <p:cNvSpPr txBox="1"/>
          <p:nvPr/>
        </p:nvSpPr>
        <p:spPr>
          <a:xfrm>
            <a:off x="16707268" y="5989692"/>
            <a:ext cx="16501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rebuchet MS" panose="020B0603020202020204" pitchFamily="34" charset="0"/>
              </a:rPr>
              <a:t>Users</a:t>
            </a:r>
            <a:endParaRPr lang="ru-RU" dirty="0">
              <a:latin typeface="Trebuchet MS" panose="020B0603020202020204" pitchFamily="34" charset="0"/>
            </a:endParaRPr>
          </a:p>
        </p:txBody>
      </p:sp>
      <p:sp>
        <p:nvSpPr>
          <p:cNvPr id="75" name="Прямоугольник 74">
            <a:extLst>
              <a:ext uri="{FF2B5EF4-FFF2-40B4-BE49-F238E27FC236}">
                <a16:creationId xmlns:a16="http://schemas.microsoft.com/office/drawing/2014/main" id="{D15EB547-3C63-4D92-B413-8784C1FD5215}"/>
              </a:ext>
            </a:extLst>
          </p:cNvPr>
          <p:cNvSpPr/>
          <p:nvPr/>
        </p:nvSpPr>
        <p:spPr>
          <a:xfrm>
            <a:off x="12607334" y="9380913"/>
            <a:ext cx="3897587" cy="6489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207E9ABF-43F9-4B71-8C80-76B72486093A}"/>
              </a:ext>
            </a:extLst>
          </p:cNvPr>
          <p:cNvSpPr txBox="1"/>
          <p:nvPr/>
        </p:nvSpPr>
        <p:spPr>
          <a:xfrm>
            <a:off x="14325600" y="9386059"/>
            <a:ext cx="16501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rebuchet MS" panose="020B0603020202020204" pitchFamily="34" charset="0"/>
              </a:rPr>
              <a:t>Admins</a:t>
            </a:r>
            <a:endParaRPr lang="ru-RU" dirty="0">
              <a:latin typeface="Trebuchet MS" panose="020B0603020202020204" pitchFamily="34" charset="0"/>
            </a:endParaRPr>
          </a:p>
        </p:txBody>
      </p:sp>
      <p:sp>
        <p:nvSpPr>
          <p:cNvPr id="78" name="Прямоугольник 77">
            <a:extLst>
              <a:ext uri="{FF2B5EF4-FFF2-40B4-BE49-F238E27FC236}">
                <a16:creationId xmlns:a16="http://schemas.microsoft.com/office/drawing/2014/main" id="{9612CBFF-E0FB-46C4-B1C8-47943F40D4D9}"/>
              </a:ext>
            </a:extLst>
          </p:cNvPr>
          <p:cNvSpPr/>
          <p:nvPr/>
        </p:nvSpPr>
        <p:spPr>
          <a:xfrm>
            <a:off x="8347145" y="9380912"/>
            <a:ext cx="3897587" cy="6489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6B396ED1-C673-4E2E-8955-47CE99478CF6}"/>
              </a:ext>
            </a:extLst>
          </p:cNvPr>
          <p:cNvSpPr txBox="1"/>
          <p:nvPr/>
        </p:nvSpPr>
        <p:spPr>
          <a:xfrm>
            <a:off x="9950849" y="9422948"/>
            <a:ext cx="16501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rebuchet MS" panose="020B0603020202020204" pitchFamily="34" charset="0"/>
              </a:rPr>
              <a:t>Dev-ops</a:t>
            </a:r>
            <a:endParaRPr lang="ru-RU" dirty="0">
              <a:latin typeface="Trebuchet MS" panose="020B0603020202020204" pitchFamily="34" charset="0"/>
            </a:endParaRPr>
          </a:p>
        </p:txBody>
      </p:sp>
      <p:sp>
        <p:nvSpPr>
          <p:cNvPr id="79" name="Прямоугольник 78">
            <a:extLst>
              <a:ext uri="{FF2B5EF4-FFF2-40B4-BE49-F238E27FC236}">
                <a16:creationId xmlns:a16="http://schemas.microsoft.com/office/drawing/2014/main" id="{FCC53719-7800-402B-A6B5-0FE43FCD2D1C}"/>
              </a:ext>
            </a:extLst>
          </p:cNvPr>
          <p:cNvSpPr/>
          <p:nvPr/>
        </p:nvSpPr>
        <p:spPr>
          <a:xfrm>
            <a:off x="13440810" y="6599366"/>
            <a:ext cx="2534913" cy="6489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84F6EE15-FF41-4EF6-A60A-823D4009B6BB}"/>
              </a:ext>
            </a:extLst>
          </p:cNvPr>
          <p:cNvSpPr txBox="1"/>
          <p:nvPr/>
        </p:nvSpPr>
        <p:spPr>
          <a:xfrm>
            <a:off x="14256234" y="6722115"/>
            <a:ext cx="16501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rebuchet MS" panose="020B0603020202020204" pitchFamily="34" charset="0"/>
              </a:rPr>
              <a:t>Monitoring</a:t>
            </a:r>
            <a:endParaRPr lang="ru-RU" dirty="0">
              <a:latin typeface="Trebuchet MS" panose="020B0603020202020204" pitchFamily="34" charset="0"/>
            </a:endParaRPr>
          </a:p>
        </p:txBody>
      </p:sp>
      <p:sp>
        <p:nvSpPr>
          <p:cNvPr id="81" name="Прямоугольник 80">
            <a:extLst>
              <a:ext uri="{FF2B5EF4-FFF2-40B4-BE49-F238E27FC236}">
                <a16:creationId xmlns:a16="http://schemas.microsoft.com/office/drawing/2014/main" id="{2806F801-8855-44F5-B3A3-58A99554AE53}"/>
              </a:ext>
            </a:extLst>
          </p:cNvPr>
          <p:cNvSpPr/>
          <p:nvPr/>
        </p:nvSpPr>
        <p:spPr>
          <a:xfrm>
            <a:off x="13440810" y="5863861"/>
            <a:ext cx="2534913" cy="547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C0955A50-6C5C-4593-8448-1111C33C40DB}"/>
              </a:ext>
            </a:extLst>
          </p:cNvPr>
          <p:cNvSpPr txBox="1"/>
          <p:nvPr/>
        </p:nvSpPr>
        <p:spPr>
          <a:xfrm>
            <a:off x="14091520" y="5993368"/>
            <a:ext cx="16501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rebuchet MS" panose="020B0603020202020204" pitchFamily="34" charset="0"/>
              </a:rPr>
              <a:t>Visualization</a:t>
            </a:r>
            <a:endParaRPr lang="ru-RU" dirty="0">
              <a:latin typeface="Trebuchet MS" panose="020B0603020202020204" pitchFamily="34" charset="0"/>
            </a:endParaRPr>
          </a:p>
        </p:txBody>
      </p:sp>
      <p:sp>
        <p:nvSpPr>
          <p:cNvPr id="84" name="Прямоугольник 83">
            <a:extLst>
              <a:ext uri="{FF2B5EF4-FFF2-40B4-BE49-F238E27FC236}">
                <a16:creationId xmlns:a16="http://schemas.microsoft.com/office/drawing/2014/main" id="{D48F7062-003B-4697-A5EB-96A04CF61E74}"/>
              </a:ext>
            </a:extLst>
          </p:cNvPr>
          <p:cNvSpPr/>
          <p:nvPr/>
        </p:nvSpPr>
        <p:spPr>
          <a:xfrm>
            <a:off x="11954400" y="6599366"/>
            <a:ext cx="1152000" cy="1716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Прямоугольник 84">
            <a:extLst>
              <a:ext uri="{FF2B5EF4-FFF2-40B4-BE49-F238E27FC236}">
                <a16:creationId xmlns:a16="http://schemas.microsoft.com/office/drawing/2014/main" id="{5634135F-4DE4-4EA6-BDC0-2FE0F4B61D9D}"/>
              </a:ext>
            </a:extLst>
          </p:cNvPr>
          <p:cNvSpPr/>
          <p:nvPr/>
        </p:nvSpPr>
        <p:spPr>
          <a:xfrm>
            <a:off x="9107400" y="6262161"/>
            <a:ext cx="1332000" cy="1487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Прямоугольник 85">
            <a:extLst>
              <a:ext uri="{FF2B5EF4-FFF2-40B4-BE49-F238E27FC236}">
                <a16:creationId xmlns:a16="http://schemas.microsoft.com/office/drawing/2014/main" id="{0F697C25-4DE3-485E-B5F6-786E3FE08274}"/>
              </a:ext>
            </a:extLst>
          </p:cNvPr>
          <p:cNvSpPr/>
          <p:nvPr/>
        </p:nvSpPr>
        <p:spPr>
          <a:xfrm>
            <a:off x="10340920" y="6286500"/>
            <a:ext cx="1332000" cy="10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Прямоугольник 86">
            <a:extLst>
              <a:ext uri="{FF2B5EF4-FFF2-40B4-BE49-F238E27FC236}">
                <a16:creationId xmlns:a16="http://schemas.microsoft.com/office/drawing/2014/main" id="{C1F8ED71-456A-4BC7-A009-FAE9A8D230A1}"/>
              </a:ext>
            </a:extLst>
          </p:cNvPr>
          <p:cNvSpPr/>
          <p:nvPr/>
        </p:nvSpPr>
        <p:spPr>
          <a:xfrm>
            <a:off x="9508453" y="2324100"/>
            <a:ext cx="1921547" cy="180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947581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9144000" y="1716522"/>
            <a:ext cx="6013450" cy="1748555"/>
          </a:xfrm>
          <a:prstGeom prst="rect">
            <a:avLst/>
          </a:prstGeom>
        </p:spPr>
        <p:txBody>
          <a:bodyPr vert="horz" wrap="square" lIns="0" tIns="29844" rIns="0" bIns="0" rtlCol="0">
            <a:spAutoFit/>
          </a:bodyPr>
          <a:lstStyle/>
          <a:p>
            <a:pPr marL="12700" marR="5080">
              <a:lnSpc>
                <a:spcPts val="6680"/>
              </a:lnSpc>
              <a:spcBef>
                <a:spcPts val="234"/>
              </a:spcBef>
            </a:pPr>
            <a:r>
              <a:rPr lang="en-US" sz="5600" b="1" spc="-105" dirty="0">
                <a:solidFill>
                  <a:srgbClr val="171616"/>
                </a:solidFill>
                <a:latin typeface="Poppins"/>
                <a:cs typeface="Poppins"/>
              </a:rPr>
              <a:t>C2C:</a:t>
            </a:r>
            <a:br>
              <a:rPr lang="en-US" sz="5600" b="1" spc="-105" dirty="0">
                <a:solidFill>
                  <a:srgbClr val="171616"/>
                </a:solidFill>
                <a:latin typeface="Poppins"/>
                <a:cs typeface="Poppins"/>
              </a:rPr>
            </a:br>
            <a:r>
              <a:rPr lang="en-US" sz="5600" b="1" spc="-105" dirty="0">
                <a:solidFill>
                  <a:srgbClr val="171616"/>
                </a:solidFill>
                <a:latin typeface="Poppins"/>
                <a:cs typeface="Poppins"/>
              </a:rPr>
              <a:t>Big Data in </a:t>
            </a:r>
            <a:r>
              <a:rPr lang="en-US" sz="5600" b="1" spc="-105" dirty="0" err="1">
                <a:solidFill>
                  <a:srgbClr val="171616"/>
                </a:solidFill>
                <a:latin typeface="Poppins"/>
                <a:cs typeface="Poppins"/>
              </a:rPr>
              <a:t>Avito</a:t>
            </a:r>
            <a:endParaRPr sz="5600" dirty="0">
              <a:latin typeface="Poppins"/>
              <a:cs typeface="Poppins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C523D1F8-5E86-4BD7-B31D-D1EA4B667F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3398" y="2590800"/>
            <a:ext cx="5105400" cy="5105400"/>
          </a:xfrm>
          <a:prstGeom prst="rect">
            <a:avLst/>
          </a:prstGeom>
        </p:spPr>
      </p:pic>
      <p:pic>
        <p:nvPicPr>
          <p:cNvPr id="15" name="object 14">
            <a:extLst>
              <a:ext uri="{FF2B5EF4-FFF2-40B4-BE49-F238E27FC236}">
                <a16:creationId xmlns:a16="http://schemas.microsoft.com/office/drawing/2014/main" id="{08367683-E97E-4C15-A01B-D98DE3CA186A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140757" y="4173033"/>
            <a:ext cx="685799" cy="685799"/>
          </a:xfrm>
          <a:prstGeom prst="rect">
            <a:avLst/>
          </a:prstGeom>
        </p:spPr>
      </p:pic>
      <p:sp>
        <p:nvSpPr>
          <p:cNvPr id="16" name="object 15">
            <a:extLst>
              <a:ext uri="{FF2B5EF4-FFF2-40B4-BE49-F238E27FC236}">
                <a16:creationId xmlns:a16="http://schemas.microsoft.com/office/drawing/2014/main" id="{21FB27E5-9228-4593-8794-734FA921180B}"/>
              </a:ext>
            </a:extLst>
          </p:cNvPr>
          <p:cNvSpPr txBox="1"/>
          <p:nvPr/>
        </p:nvSpPr>
        <p:spPr>
          <a:xfrm>
            <a:off x="9364126" y="4362355"/>
            <a:ext cx="235585" cy="25968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spc="150" dirty="0">
                <a:latin typeface="Arial"/>
                <a:cs typeface="Arial"/>
              </a:rPr>
              <a:t>0</a:t>
            </a:r>
            <a:r>
              <a:rPr sz="1600" b="1" spc="-290" dirty="0">
                <a:latin typeface="Arial"/>
                <a:cs typeface="Arial"/>
              </a:rPr>
              <a:t>1</a:t>
            </a:r>
            <a:endParaRPr sz="1600">
              <a:latin typeface="Arial"/>
              <a:cs typeface="Arial"/>
            </a:endParaRPr>
          </a:p>
        </p:txBody>
      </p:sp>
      <p:sp>
        <p:nvSpPr>
          <p:cNvPr id="17" name="object 16">
            <a:extLst>
              <a:ext uri="{FF2B5EF4-FFF2-40B4-BE49-F238E27FC236}">
                <a16:creationId xmlns:a16="http://schemas.microsoft.com/office/drawing/2014/main" id="{D7B41318-4BCA-48EB-A585-AC68BABFEB64}"/>
              </a:ext>
            </a:extLst>
          </p:cNvPr>
          <p:cNvSpPr txBox="1"/>
          <p:nvPr/>
        </p:nvSpPr>
        <p:spPr>
          <a:xfrm>
            <a:off x="10110566" y="4362483"/>
            <a:ext cx="6013450" cy="3418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700"/>
              </a:lnSpc>
              <a:spcBef>
                <a:spcPts val="100"/>
              </a:spcBef>
            </a:pPr>
            <a:r>
              <a:rPr lang="ru-RU" sz="2000" spc="60" dirty="0">
                <a:latin typeface="Trebuchet MS"/>
                <a:cs typeface="Trebuchet MS"/>
              </a:rPr>
              <a:t>Персонализация ленты объявлений</a:t>
            </a:r>
            <a:endParaRPr lang="en-US" sz="2000" spc="60" dirty="0">
              <a:latin typeface="Trebuchet MS"/>
              <a:cs typeface="Trebuchet MS"/>
            </a:endParaRPr>
          </a:p>
        </p:txBody>
      </p:sp>
      <p:pic>
        <p:nvPicPr>
          <p:cNvPr id="18" name="object 17">
            <a:extLst>
              <a:ext uri="{FF2B5EF4-FFF2-40B4-BE49-F238E27FC236}">
                <a16:creationId xmlns:a16="http://schemas.microsoft.com/office/drawing/2014/main" id="{33C70698-928E-4889-A236-1B02C81E966E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140757" y="5249825"/>
            <a:ext cx="685799" cy="685799"/>
          </a:xfrm>
          <a:prstGeom prst="rect">
            <a:avLst/>
          </a:prstGeom>
        </p:spPr>
      </p:pic>
      <p:sp>
        <p:nvSpPr>
          <p:cNvPr id="19" name="object 18">
            <a:extLst>
              <a:ext uri="{FF2B5EF4-FFF2-40B4-BE49-F238E27FC236}">
                <a16:creationId xmlns:a16="http://schemas.microsoft.com/office/drawing/2014/main" id="{530AE59B-DC27-4384-BBB6-37F8DD0ADD8B}"/>
              </a:ext>
            </a:extLst>
          </p:cNvPr>
          <p:cNvSpPr txBox="1"/>
          <p:nvPr/>
        </p:nvSpPr>
        <p:spPr>
          <a:xfrm>
            <a:off x="9344272" y="5439147"/>
            <a:ext cx="275590" cy="25968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spc="150" dirty="0">
                <a:latin typeface="Arial"/>
                <a:cs typeface="Arial"/>
              </a:rPr>
              <a:t>0</a:t>
            </a:r>
            <a:r>
              <a:rPr sz="1600" b="1" spc="25" dirty="0">
                <a:latin typeface="Arial"/>
                <a:cs typeface="Arial"/>
              </a:rPr>
              <a:t>2</a:t>
            </a:r>
            <a:endParaRPr sz="1600">
              <a:latin typeface="Arial"/>
              <a:cs typeface="Arial"/>
            </a:endParaRPr>
          </a:p>
        </p:txBody>
      </p:sp>
      <p:sp>
        <p:nvSpPr>
          <p:cNvPr id="20" name="object 16">
            <a:extLst>
              <a:ext uri="{FF2B5EF4-FFF2-40B4-BE49-F238E27FC236}">
                <a16:creationId xmlns:a16="http://schemas.microsoft.com/office/drawing/2014/main" id="{4A0EF0B7-2876-4D5D-A9A1-B1CB2D129605}"/>
              </a:ext>
            </a:extLst>
          </p:cNvPr>
          <p:cNvSpPr txBox="1"/>
          <p:nvPr/>
        </p:nvSpPr>
        <p:spPr>
          <a:xfrm>
            <a:off x="10084518" y="5414885"/>
            <a:ext cx="6745674" cy="3418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700"/>
              </a:lnSpc>
              <a:spcBef>
                <a:spcPts val="100"/>
              </a:spcBef>
            </a:pPr>
            <a:r>
              <a:rPr lang="ru-RU" sz="2000" spc="60" dirty="0">
                <a:latin typeface="Trebuchet MS"/>
                <a:cs typeface="Trebuchet MS"/>
              </a:rPr>
              <a:t>Персонализация рекламы</a:t>
            </a:r>
            <a:endParaRPr lang="en-US" sz="2000" spc="60" dirty="0">
              <a:latin typeface="Trebuchet MS"/>
              <a:cs typeface="Trebuchet MS"/>
            </a:endParaRPr>
          </a:p>
        </p:txBody>
      </p:sp>
      <p:pic>
        <p:nvPicPr>
          <p:cNvPr id="21" name="object 17">
            <a:extLst>
              <a:ext uri="{FF2B5EF4-FFF2-40B4-BE49-F238E27FC236}">
                <a16:creationId xmlns:a16="http://schemas.microsoft.com/office/drawing/2014/main" id="{57316AA1-D744-4F23-A890-70A65F9B913C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140757" y="6327278"/>
            <a:ext cx="685799" cy="685799"/>
          </a:xfrm>
          <a:prstGeom prst="rect">
            <a:avLst/>
          </a:prstGeom>
        </p:spPr>
      </p:pic>
      <p:sp>
        <p:nvSpPr>
          <p:cNvPr id="22" name="object 18">
            <a:extLst>
              <a:ext uri="{FF2B5EF4-FFF2-40B4-BE49-F238E27FC236}">
                <a16:creationId xmlns:a16="http://schemas.microsoft.com/office/drawing/2014/main" id="{6D6B085D-578A-4AD3-B94E-F261616D65BB}"/>
              </a:ext>
            </a:extLst>
          </p:cNvPr>
          <p:cNvSpPr txBox="1"/>
          <p:nvPr/>
        </p:nvSpPr>
        <p:spPr>
          <a:xfrm>
            <a:off x="9344272" y="6516600"/>
            <a:ext cx="435446" cy="25968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1600" b="1" spc="150" dirty="0">
                <a:latin typeface="Arial"/>
                <a:cs typeface="Arial"/>
              </a:rPr>
              <a:t>03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23" name="object 16">
            <a:extLst>
              <a:ext uri="{FF2B5EF4-FFF2-40B4-BE49-F238E27FC236}">
                <a16:creationId xmlns:a16="http://schemas.microsoft.com/office/drawing/2014/main" id="{7A25B71E-E448-436A-B15B-C58ACDCC1698}"/>
              </a:ext>
            </a:extLst>
          </p:cNvPr>
          <p:cNvSpPr txBox="1"/>
          <p:nvPr/>
        </p:nvSpPr>
        <p:spPr>
          <a:xfrm>
            <a:off x="10084518" y="6495087"/>
            <a:ext cx="5393690" cy="7019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700"/>
              </a:lnSpc>
              <a:spcBef>
                <a:spcPts val="100"/>
              </a:spcBef>
            </a:pPr>
            <a:r>
              <a:rPr lang="ru-RU" sz="2000" spc="60" dirty="0">
                <a:latin typeface="Trebuchet MS"/>
                <a:cs typeface="Trebuchet MS"/>
              </a:rPr>
              <a:t>Умная программа лояльности и ценовая стратегия</a:t>
            </a:r>
            <a:endParaRPr lang="en-US" sz="2000" spc="60" dirty="0">
              <a:latin typeface="Trebuchet MS"/>
              <a:cs typeface="Trebuchet MS"/>
            </a:endParaRPr>
          </a:p>
        </p:txBody>
      </p:sp>
      <p:sp>
        <p:nvSpPr>
          <p:cNvPr id="26" name="Номер слайда 19">
            <a:extLst>
              <a:ext uri="{FF2B5EF4-FFF2-40B4-BE49-F238E27FC236}">
                <a16:creationId xmlns:a16="http://schemas.microsoft.com/office/drawing/2014/main" id="{88B9CABC-0C51-4B12-9A61-619ACBCA9A44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276999"/>
          </a:xfrm>
        </p:spPr>
        <p:txBody>
          <a:bodyPr/>
          <a:lstStyle/>
          <a:p>
            <a:fld id="{B6F15528-21DE-4FAA-801E-634DDDAF4B2B}" type="slidenum">
              <a:rPr lang="ru-RU" smtClean="0">
                <a:solidFill>
                  <a:schemeClr val="tx1"/>
                </a:solidFill>
                <a:latin typeface="Trebuchet MS" panose="020B0603020202020204" pitchFamily="34" charset="0"/>
              </a:rPr>
              <a:t>61</a:t>
            </a:fld>
            <a:endParaRPr lang="ru-RU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pic>
        <p:nvPicPr>
          <p:cNvPr id="27" name="object 17">
            <a:extLst>
              <a:ext uri="{FF2B5EF4-FFF2-40B4-BE49-F238E27FC236}">
                <a16:creationId xmlns:a16="http://schemas.microsoft.com/office/drawing/2014/main" id="{D0C97EF6-FC47-4D89-A17D-7815A46E2409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140757" y="7367796"/>
            <a:ext cx="685799" cy="685799"/>
          </a:xfrm>
          <a:prstGeom prst="rect">
            <a:avLst/>
          </a:prstGeom>
        </p:spPr>
      </p:pic>
      <p:sp>
        <p:nvSpPr>
          <p:cNvPr id="28" name="object 18">
            <a:extLst>
              <a:ext uri="{FF2B5EF4-FFF2-40B4-BE49-F238E27FC236}">
                <a16:creationId xmlns:a16="http://schemas.microsoft.com/office/drawing/2014/main" id="{F5D98CC4-7CA1-44AB-BC26-EB53A24D49FA}"/>
              </a:ext>
            </a:extLst>
          </p:cNvPr>
          <p:cNvSpPr txBox="1"/>
          <p:nvPr/>
        </p:nvSpPr>
        <p:spPr>
          <a:xfrm>
            <a:off x="9344272" y="7557118"/>
            <a:ext cx="435446" cy="25968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1600" b="1" spc="150" dirty="0">
                <a:latin typeface="Arial"/>
                <a:cs typeface="Arial"/>
              </a:rPr>
              <a:t>04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29" name="object 16">
            <a:extLst>
              <a:ext uri="{FF2B5EF4-FFF2-40B4-BE49-F238E27FC236}">
                <a16:creationId xmlns:a16="http://schemas.microsoft.com/office/drawing/2014/main" id="{E651042E-D0B1-4A53-BC09-234B90AF4F49}"/>
              </a:ext>
            </a:extLst>
          </p:cNvPr>
          <p:cNvSpPr txBox="1"/>
          <p:nvPr/>
        </p:nvSpPr>
        <p:spPr>
          <a:xfrm>
            <a:off x="10084518" y="7535605"/>
            <a:ext cx="5393690" cy="3418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700"/>
              </a:lnSpc>
              <a:spcBef>
                <a:spcPts val="100"/>
              </a:spcBef>
            </a:pPr>
            <a:r>
              <a:rPr lang="ru-RU" sz="2000" spc="60" dirty="0">
                <a:latin typeface="Trebuchet MS"/>
                <a:cs typeface="Trebuchet MS"/>
              </a:rPr>
              <a:t>Идентификация </a:t>
            </a:r>
            <a:r>
              <a:rPr lang="ru-RU" sz="2000" spc="60" dirty="0" err="1">
                <a:latin typeface="Trebuchet MS"/>
                <a:cs typeface="Trebuchet MS"/>
              </a:rPr>
              <a:t>фрода</a:t>
            </a:r>
            <a:endParaRPr lang="en-US" sz="2000" spc="6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Номер слайда 18">
            <a:extLst>
              <a:ext uri="{FF2B5EF4-FFF2-40B4-BE49-F238E27FC236}">
                <a16:creationId xmlns:a16="http://schemas.microsoft.com/office/drawing/2014/main" id="{28E35B36-CDFE-4E4D-862F-9A650CA72B0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276999"/>
          </a:xfrm>
        </p:spPr>
        <p:txBody>
          <a:bodyPr/>
          <a:lstStyle/>
          <a:p>
            <a:fld id="{B6F15528-21DE-4FAA-801E-634DDDAF4B2B}" type="slidenum">
              <a:rPr lang="ru-RU" smtClean="0">
                <a:solidFill>
                  <a:schemeClr val="tx1"/>
                </a:solidFill>
                <a:latin typeface="Trebuchet MS" panose="020B0603020202020204" pitchFamily="34" charset="0"/>
              </a:rPr>
              <a:t>62</a:t>
            </a:fld>
            <a:endParaRPr lang="ru-RU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204C0819-CF5A-47A3-B5D1-A8C3117A0B44}"/>
              </a:ext>
            </a:extLst>
          </p:cNvPr>
          <p:cNvSpPr txBox="1">
            <a:spLocks/>
          </p:cNvSpPr>
          <p:nvPr/>
        </p:nvSpPr>
        <p:spPr>
          <a:xfrm>
            <a:off x="1180734" y="1504949"/>
            <a:ext cx="15751327" cy="130548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5600" b="1" i="0">
                <a:solidFill>
                  <a:srgbClr val="171616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kern="0" spc="835" dirty="0"/>
              <a:t>Выручка </a:t>
            </a:r>
            <a:br>
              <a:rPr lang="en-US" kern="0" spc="835" dirty="0"/>
            </a:br>
            <a:r>
              <a:rPr lang="ru-RU" sz="2800" kern="0" spc="835" dirty="0"/>
              <a:t>от </a:t>
            </a:r>
            <a:r>
              <a:rPr lang="en-US" sz="2800" kern="0" spc="835" dirty="0"/>
              <a:t>email </a:t>
            </a:r>
            <a:r>
              <a:rPr lang="ru-RU" sz="2800" kern="0" spc="835" dirty="0"/>
              <a:t>кампании «давайте бахнем на всех»</a:t>
            </a:r>
            <a:endParaRPr lang="en-US" kern="0" spc="835" dirty="0"/>
          </a:p>
        </p:txBody>
      </p:sp>
      <p:graphicFrame>
        <p:nvGraphicFramePr>
          <p:cNvPr id="13" name="Google Shape;137;p24">
            <a:extLst>
              <a:ext uri="{FF2B5EF4-FFF2-40B4-BE49-F238E27FC236}">
                <a16:creationId xmlns:a16="http://schemas.microsoft.com/office/drawing/2014/main" id="{5B1FE651-10E8-40DB-8B6D-0C037F6A1B3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11524318"/>
              </p:ext>
            </p:extLst>
          </p:nvPr>
        </p:nvGraphicFramePr>
        <p:xfrm>
          <a:off x="3026950" y="3706250"/>
          <a:ext cx="12614062" cy="341352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63070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70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62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3200" b="0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Arial Narrow"/>
                          <a:ea typeface="+mn-ea"/>
                          <a:cs typeface="Arial"/>
                          <a:sym typeface="Helvetica Light"/>
                        </a:rPr>
                        <a:t>Отправлено писем</a:t>
                      </a:r>
                      <a:endParaRPr sz="3200" b="0" i="0" u="none" strike="noStrike" cap="none" spc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uFillTx/>
                        <a:latin typeface="Arial Narrow"/>
                        <a:ea typeface="+mn-ea"/>
                        <a:cs typeface="Arial"/>
                        <a:sym typeface="Helvetica Light"/>
                      </a:endParaRPr>
                    </a:p>
                  </a:txBody>
                  <a:tcPr marL="182850" marR="182850" marT="182850" marB="18285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3200" b="0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Arial Narrow"/>
                          <a:ea typeface="+mn-ea"/>
                          <a:cs typeface="Arial"/>
                          <a:sym typeface="Helvetica Light"/>
                        </a:rPr>
                        <a:t>1 000 000</a:t>
                      </a:r>
                      <a:endParaRPr sz="3200" b="0" i="0" u="none" strike="noStrike" cap="none" spc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uFillTx/>
                        <a:latin typeface="Arial Narrow"/>
                        <a:ea typeface="+mn-ea"/>
                        <a:cs typeface="Arial"/>
                        <a:sym typeface="Helvetica Light"/>
                      </a:endParaRPr>
                    </a:p>
                  </a:txBody>
                  <a:tcPr marL="182850" marR="182850" marT="182850" marB="18285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3200" b="0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Arial Narrow"/>
                          <a:ea typeface="+mn-ea"/>
                          <a:cs typeface="Arial"/>
                          <a:sym typeface="Helvetica Light"/>
                        </a:rPr>
                        <a:t>Выручка с 1 письма</a:t>
                      </a:r>
                      <a:endParaRPr sz="3200" b="0" i="0" u="none" strike="noStrike" cap="none" spc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uFillTx/>
                        <a:latin typeface="Arial Narrow"/>
                        <a:ea typeface="+mn-ea"/>
                        <a:cs typeface="Arial"/>
                        <a:sym typeface="Helvetica Light"/>
                      </a:endParaRPr>
                    </a:p>
                  </a:txBody>
                  <a:tcPr marL="182850" marR="182850" marT="182850" marB="18285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3200" b="0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Arial Narrow"/>
                          <a:ea typeface="+mn-ea"/>
                          <a:cs typeface="Arial"/>
                          <a:sym typeface="Helvetica Light"/>
                        </a:rPr>
                        <a:t>$80</a:t>
                      </a:r>
                      <a:endParaRPr sz="3200" b="0" i="0" u="none" strike="noStrike" cap="none" spc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uFillTx/>
                        <a:latin typeface="Arial Narrow"/>
                        <a:ea typeface="+mn-ea"/>
                        <a:cs typeface="Arial"/>
                        <a:sym typeface="Helvetica Light"/>
                      </a:endParaRPr>
                    </a:p>
                  </a:txBody>
                  <a:tcPr marL="182850" marR="182850" marT="182850" marB="18285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3200" b="0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Arial Narrow"/>
                          <a:ea typeface="+mn-ea"/>
                          <a:cs typeface="Arial"/>
                          <a:sym typeface="Helvetica Light"/>
                        </a:rPr>
                        <a:t>Расход на отправку письма</a:t>
                      </a:r>
                      <a:endParaRPr sz="3200" b="0" i="0" u="none" strike="noStrike" cap="none" spc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uFillTx/>
                        <a:latin typeface="Arial Narrow"/>
                        <a:ea typeface="+mn-ea"/>
                        <a:cs typeface="Arial"/>
                        <a:sym typeface="Helvetica Light"/>
                      </a:endParaRPr>
                    </a:p>
                  </a:txBody>
                  <a:tcPr marL="182850" marR="182850" marT="182850" marB="18285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ru" sz="3200" b="0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Arial Narrow"/>
                          <a:ea typeface="+mn-ea"/>
                          <a:cs typeface="Arial"/>
                          <a:sym typeface="Helvetica Light"/>
                        </a:rPr>
                        <a:t>$0.70</a:t>
                      </a:r>
                      <a:endParaRPr sz="3200" b="0" i="0" u="none" strike="noStrike" cap="none" spc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uFillTx/>
                        <a:latin typeface="Arial Narrow"/>
                        <a:ea typeface="+mn-ea"/>
                        <a:cs typeface="Arial"/>
                        <a:sym typeface="Helvetica Light"/>
                      </a:endParaRPr>
                    </a:p>
                  </a:txBody>
                  <a:tcPr marL="182850" marR="182850" marT="182850" marB="18285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b="0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Arial Narrow"/>
                          <a:ea typeface="+mn-ea"/>
                          <a:cs typeface="Arial"/>
                          <a:sym typeface="Helvetica Light"/>
                        </a:rPr>
                        <a:t>CR</a:t>
                      </a:r>
                      <a:endParaRPr sz="3200" b="0" i="0" u="none" strike="noStrike" cap="none" spc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uFillTx/>
                        <a:latin typeface="Arial Narrow"/>
                        <a:ea typeface="+mn-ea"/>
                        <a:cs typeface="Arial"/>
                        <a:sym typeface="Helvetica Light"/>
                      </a:endParaRPr>
                    </a:p>
                  </a:txBody>
                  <a:tcPr marL="182850" marR="182850" marT="182850" marB="18285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3200" b="0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Arial Narrow"/>
                          <a:ea typeface="+mn-ea"/>
                          <a:cs typeface="Arial"/>
                          <a:sym typeface="Helvetica Light"/>
                        </a:rPr>
                        <a:t>1%</a:t>
                      </a:r>
                      <a:endParaRPr sz="3200" b="0" i="0" u="none" strike="noStrike" cap="none" spc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uFillTx/>
                        <a:latin typeface="Arial Narrow"/>
                        <a:ea typeface="+mn-ea"/>
                        <a:cs typeface="Arial"/>
                        <a:sym typeface="Helvetica Light"/>
                      </a:endParaRPr>
                    </a:p>
                  </a:txBody>
                  <a:tcPr marL="182850" marR="182850" marT="182850" marB="18285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2" name="Google Shape;144;p25">
            <a:extLst>
              <a:ext uri="{FF2B5EF4-FFF2-40B4-BE49-F238E27FC236}">
                <a16:creationId xmlns:a16="http://schemas.microsoft.com/office/drawing/2014/main" id="{F1658D1B-ADB4-4B23-84A4-26ECA92541D0}"/>
              </a:ext>
            </a:extLst>
          </p:cNvPr>
          <p:cNvSpPr txBox="1"/>
          <p:nvPr/>
        </p:nvSpPr>
        <p:spPr>
          <a:xfrm>
            <a:off x="1905000" y="8015586"/>
            <a:ext cx="14277600" cy="8617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spAutoFit/>
          </a:bodyPr>
          <a:lstStyle/>
          <a:p>
            <a:r>
              <a:rPr lang="ru-RU" sz="3200" b="1" dirty="0">
                <a:latin typeface="Trebuchet MS" panose="020B0603020202020204" pitchFamily="34" charset="0"/>
                <a:sym typeface="Helvetica Light"/>
              </a:rPr>
              <a:t>Выручка </a:t>
            </a:r>
            <a:r>
              <a:rPr lang="ru" sz="3200" b="1" dirty="0">
                <a:latin typeface="Trebuchet MS" panose="020B0603020202020204" pitchFamily="34" charset="0"/>
                <a:sym typeface="Helvetica Light"/>
              </a:rPr>
              <a:t>- ?</a:t>
            </a:r>
            <a:endParaRPr sz="3200" b="1" dirty="0">
              <a:latin typeface="Trebuchet MS" panose="020B0603020202020204" pitchFamily="34" charset="0"/>
              <a:sym typeface="Helvetica Light"/>
            </a:endParaRPr>
          </a:p>
        </p:txBody>
      </p:sp>
      <p:sp>
        <p:nvSpPr>
          <p:cNvPr id="8" name="object 15">
            <a:extLst>
              <a:ext uri="{FF2B5EF4-FFF2-40B4-BE49-F238E27FC236}">
                <a16:creationId xmlns:a16="http://schemas.microsoft.com/office/drawing/2014/main" id="{3A9F9F1F-5CB9-4015-A1DB-DECDFB4947E8}"/>
              </a:ext>
            </a:extLst>
          </p:cNvPr>
          <p:cNvSpPr txBox="1"/>
          <p:nvPr/>
        </p:nvSpPr>
        <p:spPr>
          <a:xfrm>
            <a:off x="1238865" y="468050"/>
            <a:ext cx="3644265" cy="532197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10"/>
              </a:spcBef>
            </a:pPr>
            <a: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  <a:t>Университет Иннополис</a:t>
            </a:r>
            <a:b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</a:br>
            <a: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  <a:t>Управление на основе данных</a:t>
            </a:r>
            <a:endParaRPr sz="1600" dirty="0"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96725919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Номер слайда 18">
            <a:extLst>
              <a:ext uri="{FF2B5EF4-FFF2-40B4-BE49-F238E27FC236}">
                <a16:creationId xmlns:a16="http://schemas.microsoft.com/office/drawing/2014/main" id="{28E35B36-CDFE-4E4D-862F-9A650CA72B0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276999"/>
          </a:xfrm>
        </p:spPr>
        <p:txBody>
          <a:bodyPr/>
          <a:lstStyle/>
          <a:p>
            <a:fld id="{B6F15528-21DE-4FAA-801E-634DDDAF4B2B}" type="slidenum">
              <a:rPr lang="ru-RU" smtClean="0">
                <a:solidFill>
                  <a:schemeClr val="tx1"/>
                </a:solidFill>
                <a:latin typeface="Trebuchet MS" panose="020B0603020202020204" pitchFamily="34" charset="0"/>
              </a:rPr>
              <a:t>63</a:t>
            </a:fld>
            <a:endParaRPr lang="ru-RU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graphicFrame>
        <p:nvGraphicFramePr>
          <p:cNvPr id="13" name="Google Shape;137;p24">
            <a:extLst>
              <a:ext uri="{FF2B5EF4-FFF2-40B4-BE49-F238E27FC236}">
                <a16:creationId xmlns:a16="http://schemas.microsoft.com/office/drawing/2014/main" id="{5B1FE651-10E8-40DB-8B6D-0C037F6A1B3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65218071"/>
              </p:ext>
            </p:extLst>
          </p:nvPr>
        </p:nvGraphicFramePr>
        <p:xfrm>
          <a:off x="3026950" y="3706250"/>
          <a:ext cx="12614062" cy="341352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63070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70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62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3200" b="0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Arial Narrow"/>
                          <a:ea typeface="+mn-ea"/>
                          <a:cs typeface="Arial"/>
                          <a:sym typeface="Helvetica Light"/>
                        </a:rPr>
                        <a:t>Отправлено писем</a:t>
                      </a:r>
                      <a:endParaRPr sz="3200" b="0" i="0" u="none" strike="noStrike" cap="none" spc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uFillTx/>
                        <a:latin typeface="Arial Narrow"/>
                        <a:ea typeface="+mn-ea"/>
                        <a:cs typeface="Arial"/>
                        <a:sym typeface="Helvetica Light"/>
                      </a:endParaRPr>
                    </a:p>
                  </a:txBody>
                  <a:tcPr marL="182850" marR="182850" marT="182850" marB="18285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3200" b="0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Arial Narrow"/>
                          <a:ea typeface="+mn-ea"/>
                          <a:cs typeface="Arial"/>
                          <a:sym typeface="Helvetica Light"/>
                        </a:rPr>
                        <a:t>1 000 000</a:t>
                      </a:r>
                      <a:endParaRPr sz="3200" b="0" i="0" u="none" strike="noStrike" cap="none" spc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uFillTx/>
                        <a:latin typeface="Arial Narrow"/>
                        <a:ea typeface="+mn-ea"/>
                        <a:cs typeface="Arial"/>
                        <a:sym typeface="Helvetica Light"/>
                      </a:endParaRPr>
                    </a:p>
                  </a:txBody>
                  <a:tcPr marL="182850" marR="182850" marT="182850" marB="18285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3200" b="0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Arial Narrow"/>
                          <a:ea typeface="+mn-ea"/>
                          <a:cs typeface="Arial"/>
                          <a:sym typeface="Helvetica Light"/>
                        </a:rPr>
                        <a:t>Выручка с 1 письма</a:t>
                      </a:r>
                      <a:endParaRPr sz="3200" b="0" i="0" u="none" strike="noStrike" cap="none" spc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uFillTx/>
                        <a:latin typeface="Arial Narrow"/>
                        <a:ea typeface="+mn-ea"/>
                        <a:cs typeface="Arial"/>
                        <a:sym typeface="Helvetica Light"/>
                      </a:endParaRPr>
                    </a:p>
                  </a:txBody>
                  <a:tcPr marL="182850" marR="182850" marT="182850" marB="18285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3200" b="0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Arial Narrow"/>
                          <a:ea typeface="+mn-ea"/>
                          <a:cs typeface="Arial"/>
                          <a:sym typeface="Helvetica Light"/>
                        </a:rPr>
                        <a:t>$80</a:t>
                      </a:r>
                      <a:endParaRPr sz="3200" b="0" i="0" u="none" strike="noStrike" cap="none" spc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uFillTx/>
                        <a:latin typeface="Arial Narrow"/>
                        <a:ea typeface="+mn-ea"/>
                        <a:cs typeface="Arial"/>
                        <a:sym typeface="Helvetica Light"/>
                      </a:endParaRPr>
                    </a:p>
                  </a:txBody>
                  <a:tcPr marL="182850" marR="182850" marT="182850" marB="18285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3200" b="0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Arial Narrow"/>
                          <a:ea typeface="+mn-ea"/>
                          <a:cs typeface="Arial"/>
                          <a:sym typeface="Helvetica Light"/>
                        </a:rPr>
                        <a:t>Расход на отправку письма</a:t>
                      </a:r>
                      <a:endParaRPr sz="3200" b="0" i="0" u="none" strike="noStrike" cap="none" spc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uFillTx/>
                        <a:latin typeface="Arial Narrow"/>
                        <a:ea typeface="+mn-ea"/>
                        <a:cs typeface="Arial"/>
                        <a:sym typeface="Helvetica Light"/>
                      </a:endParaRPr>
                    </a:p>
                  </a:txBody>
                  <a:tcPr marL="182850" marR="182850" marT="182850" marB="18285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ru" sz="3200" b="0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Arial Narrow"/>
                          <a:ea typeface="+mn-ea"/>
                          <a:cs typeface="Arial"/>
                          <a:sym typeface="Helvetica Light"/>
                        </a:rPr>
                        <a:t>$0.70</a:t>
                      </a:r>
                      <a:endParaRPr sz="3200" b="0" i="0" u="none" strike="noStrike" cap="none" spc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uFillTx/>
                        <a:latin typeface="Arial Narrow"/>
                        <a:ea typeface="+mn-ea"/>
                        <a:cs typeface="Arial"/>
                        <a:sym typeface="Helvetica Light"/>
                      </a:endParaRPr>
                    </a:p>
                  </a:txBody>
                  <a:tcPr marL="182850" marR="182850" marT="182850" marB="18285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b="0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Arial Narrow"/>
                          <a:ea typeface="+mn-ea"/>
                          <a:cs typeface="Arial"/>
                          <a:sym typeface="Helvetica Light"/>
                        </a:rPr>
                        <a:t>CR</a:t>
                      </a:r>
                      <a:endParaRPr sz="3200" b="0" i="0" u="none" strike="noStrike" cap="none" spc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uFillTx/>
                        <a:latin typeface="Arial Narrow"/>
                        <a:ea typeface="+mn-ea"/>
                        <a:cs typeface="Arial"/>
                        <a:sym typeface="Helvetica Light"/>
                      </a:endParaRPr>
                    </a:p>
                  </a:txBody>
                  <a:tcPr marL="182850" marR="182850" marT="182850" marB="18285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3200" b="0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Arial Narrow"/>
                          <a:ea typeface="+mn-ea"/>
                          <a:cs typeface="Arial"/>
                          <a:sym typeface="Helvetica Light"/>
                        </a:rPr>
                        <a:t>1%</a:t>
                      </a:r>
                      <a:endParaRPr sz="3200" b="0" i="0" u="none" strike="noStrike" cap="none" spc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uFillTx/>
                        <a:latin typeface="Arial Narrow"/>
                        <a:ea typeface="+mn-ea"/>
                        <a:cs typeface="Arial"/>
                        <a:sym typeface="Helvetica Light"/>
                      </a:endParaRPr>
                    </a:p>
                  </a:txBody>
                  <a:tcPr marL="182850" marR="182850" marT="182850" marB="18285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2" name="Google Shape;144;p25">
            <a:extLst>
              <a:ext uri="{FF2B5EF4-FFF2-40B4-BE49-F238E27FC236}">
                <a16:creationId xmlns:a16="http://schemas.microsoft.com/office/drawing/2014/main" id="{F1658D1B-ADB4-4B23-84A4-26ECA92541D0}"/>
              </a:ext>
            </a:extLst>
          </p:cNvPr>
          <p:cNvSpPr txBox="1"/>
          <p:nvPr/>
        </p:nvSpPr>
        <p:spPr>
          <a:xfrm>
            <a:off x="1905000" y="8015586"/>
            <a:ext cx="14277600" cy="8617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spAutoFit/>
          </a:bodyPr>
          <a:lstStyle/>
          <a:p>
            <a:r>
              <a:rPr lang="ru-RU" sz="3200" b="1" dirty="0">
                <a:latin typeface="Trebuchet MS" panose="020B0603020202020204" pitchFamily="34" charset="0"/>
                <a:sym typeface="Helvetica Light"/>
              </a:rPr>
              <a:t>Выручка </a:t>
            </a:r>
            <a:r>
              <a:rPr lang="ru" sz="3200" dirty="0"/>
              <a:t>= 1 000 000 * (1% * 80 - 0.70) = </a:t>
            </a:r>
            <a:r>
              <a:rPr lang="ru" sz="3200" b="1" dirty="0"/>
              <a:t>$100 000</a:t>
            </a:r>
            <a:endParaRPr sz="3200" b="1" dirty="0">
              <a:latin typeface="Trebuchet MS" panose="020B0603020202020204" pitchFamily="34" charset="0"/>
              <a:sym typeface="Helvetica Light"/>
            </a:endParaRPr>
          </a:p>
        </p:txBody>
      </p:sp>
      <p:sp>
        <p:nvSpPr>
          <p:cNvPr id="8" name="object 12">
            <a:extLst>
              <a:ext uri="{FF2B5EF4-FFF2-40B4-BE49-F238E27FC236}">
                <a16:creationId xmlns:a16="http://schemas.microsoft.com/office/drawing/2014/main" id="{567F2806-F2A7-4E01-A128-A891EDE1CB2D}"/>
              </a:ext>
            </a:extLst>
          </p:cNvPr>
          <p:cNvSpPr txBox="1">
            <a:spLocks/>
          </p:cNvSpPr>
          <p:nvPr/>
        </p:nvSpPr>
        <p:spPr>
          <a:xfrm>
            <a:off x="1180734" y="1504949"/>
            <a:ext cx="15751327" cy="130548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5600" b="1" i="0">
                <a:solidFill>
                  <a:srgbClr val="171616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kern="0" spc="835" dirty="0"/>
              <a:t>Выручка </a:t>
            </a:r>
            <a:br>
              <a:rPr lang="en-US" kern="0" spc="835" dirty="0"/>
            </a:br>
            <a:r>
              <a:rPr lang="ru-RU" sz="2800" kern="0" spc="835" dirty="0"/>
              <a:t>от </a:t>
            </a:r>
            <a:r>
              <a:rPr lang="en-US" sz="2800" kern="0" spc="835" dirty="0"/>
              <a:t>email </a:t>
            </a:r>
            <a:r>
              <a:rPr lang="ru-RU" sz="2800" kern="0" spc="835" dirty="0" err="1"/>
              <a:t>кампании«давайте</a:t>
            </a:r>
            <a:r>
              <a:rPr lang="ru-RU" sz="2800" kern="0" spc="835" dirty="0"/>
              <a:t> бахнем на всех»</a:t>
            </a:r>
            <a:endParaRPr lang="en-US" kern="0" spc="835" dirty="0"/>
          </a:p>
        </p:txBody>
      </p:sp>
      <p:sp>
        <p:nvSpPr>
          <p:cNvPr id="9" name="object 15">
            <a:extLst>
              <a:ext uri="{FF2B5EF4-FFF2-40B4-BE49-F238E27FC236}">
                <a16:creationId xmlns:a16="http://schemas.microsoft.com/office/drawing/2014/main" id="{6F42B2A4-D53C-4565-98E6-B791C1720B6C}"/>
              </a:ext>
            </a:extLst>
          </p:cNvPr>
          <p:cNvSpPr txBox="1"/>
          <p:nvPr/>
        </p:nvSpPr>
        <p:spPr>
          <a:xfrm>
            <a:off x="1238865" y="468050"/>
            <a:ext cx="3644265" cy="532197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10"/>
              </a:spcBef>
            </a:pPr>
            <a: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  <a:t>Университет Иннополис</a:t>
            </a:r>
            <a:b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</a:br>
            <a: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  <a:t>Управление на основе данных</a:t>
            </a:r>
            <a:endParaRPr sz="1600" dirty="0"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32344912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Номер слайда 18">
            <a:extLst>
              <a:ext uri="{FF2B5EF4-FFF2-40B4-BE49-F238E27FC236}">
                <a16:creationId xmlns:a16="http://schemas.microsoft.com/office/drawing/2014/main" id="{28E35B36-CDFE-4E4D-862F-9A650CA72B0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276999"/>
          </a:xfrm>
        </p:spPr>
        <p:txBody>
          <a:bodyPr/>
          <a:lstStyle/>
          <a:p>
            <a:fld id="{B6F15528-21DE-4FAA-801E-634DDDAF4B2B}" type="slidenum">
              <a:rPr lang="ru-RU" smtClean="0">
                <a:solidFill>
                  <a:schemeClr val="tx1"/>
                </a:solidFill>
                <a:latin typeface="Trebuchet MS" panose="020B0603020202020204" pitchFamily="34" charset="0"/>
              </a:rPr>
              <a:t>64</a:t>
            </a:fld>
            <a:endParaRPr lang="ru-RU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graphicFrame>
        <p:nvGraphicFramePr>
          <p:cNvPr id="8" name="Google Shape;157;p27">
            <a:extLst>
              <a:ext uri="{FF2B5EF4-FFF2-40B4-BE49-F238E27FC236}">
                <a16:creationId xmlns:a16="http://schemas.microsoft.com/office/drawing/2014/main" id="{ECD3ACC0-E995-48D2-9A0A-4B9D9B038E2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57872791"/>
              </p:ext>
            </p:extLst>
          </p:nvPr>
        </p:nvGraphicFramePr>
        <p:xfrm>
          <a:off x="3276600" y="3009900"/>
          <a:ext cx="12295265" cy="700986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8806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374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446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616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87081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93152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b="1" i="0" u="none" strike="noStrike" cap="none" spc="0" baseline="0" dirty="0">
                          <a:ln>
                            <a:noFill/>
                          </a:ln>
                          <a:solidFill>
                            <a:srgbClr val="253957"/>
                          </a:solidFill>
                          <a:uFillTx/>
                          <a:latin typeface="Trebuchet MS" panose="020B0603020202020204" pitchFamily="34" charset="0"/>
                          <a:ea typeface="+mn-ea"/>
                          <a:cs typeface="Arial"/>
                          <a:sym typeface="Helvetica Light"/>
                        </a:rPr>
                        <a:t>Сегмент</a:t>
                      </a:r>
                      <a:endParaRPr sz="2400" b="1" i="0" u="none" strike="noStrike" cap="none" spc="0" baseline="0" dirty="0">
                        <a:ln>
                          <a:noFill/>
                        </a:ln>
                        <a:solidFill>
                          <a:srgbClr val="253957"/>
                        </a:solidFill>
                        <a:uFillTx/>
                        <a:latin typeface="Trebuchet MS" panose="020B0603020202020204" pitchFamily="34" charset="0"/>
                        <a:ea typeface="+mn-ea"/>
                        <a:cs typeface="Arial"/>
                        <a:sym typeface="Helvetica Light"/>
                      </a:endParaRPr>
                    </a:p>
                  </a:txBody>
                  <a:tcPr marL="182850" marR="182850" marT="182850" marB="18285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b="1" i="0" u="none" strike="noStrike" cap="none" spc="0" baseline="0" dirty="0">
                          <a:ln>
                            <a:noFill/>
                          </a:ln>
                          <a:solidFill>
                            <a:srgbClr val="253957"/>
                          </a:solidFill>
                          <a:uFillTx/>
                          <a:latin typeface="Trebuchet MS" panose="020B0603020202020204" pitchFamily="34" charset="0"/>
                          <a:ea typeface="+mn-ea"/>
                          <a:cs typeface="Arial"/>
                          <a:sym typeface="Helvetica Light"/>
                        </a:rPr>
                        <a:t>К</a:t>
                      </a:r>
                      <a:r>
                        <a:rPr lang="ru" sz="2400" b="1" i="0" u="none" strike="noStrike" cap="none" spc="0" baseline="0" dirty="0">
                          <a:ln>
                            <a:noFill/>
                          </a:ln>
                          <a:solidFill>
                            <a:srgbClr val="253957"/>
                          </a:solidFill>
                          <a:uFillTx/>
                          <a:latin typeface="Trebuchet MS" panose="020B0603020202020204" pitchFamily="34" charset="0"/>
                          <a:ea typeface="+mn-ea"/>
                          <a:cs typeface="Arial"/>
                          <a:sym typeface="Helvetica Light"/>
                        </a:rPr>
                        <a:t>-во </a:t>
                      </a:r>
                      <a:r>
                        <a:rPr lang="ru-RU" sz="2400" b="1" i="0" u="none" strike="noStrike" cap="none" spc="0" baseline="0" dirty="0">
                          <a:ln>
                            <a:noFill/>
                          </a:ln>
                          <a:solidFill>
                            <a:srgbClr val="253957"/>
                          </a:solidFill>
                          <a:uFillTx/>
                          <a:latin typeface="Trebuchet MS" panose="020B0603020202020204" pitchFamily="34" charset="0"/>
                          <a:ea typeface="+mn-ea"/>
                          <a:cs typeface="Arial"/>
                          <a:sym typeface="Helvetica Light"/>
                        </a:rPr>
                        <a:t>писем</a:t>
                      </a:r>
                      <a:endParaRPr sz="2400" b="1" i="0" u="none" strike="noStrike" cap="none" spc="0" baseline="0" dirty="0">
                        <a:ln>
                          <a:noFill/>
                        </a:ln>
                        <a:solidFill>
                          <a:srgbClr val="253957"/>
                        </a:solidFill>
                        <a:uFillTx/>
                        <a:latin typeface="Trebuchet MS" panose="020B0603020202020204" pitchFamily="34" charset="0"/>
                        <a:ea typeface="+mn-ea"/>
                        <a:cs typeface="Arial"/>
                        <a:sym typeface="Helvetica Light"/>
                      </a:endParaRPr>
                    </a:p>
                  </a:txBody>
                  <a:tcPr marL="182850" marR="182850" marT="182850" marB="18285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i="0" u="none" strike="noStrike" cap="none" spc="0" baseline="0" dirty="0">
                          <a:ln>
                            <a:noFill/>
                          </a:ln>
                          <a:solidFill>
                            <a:srgbClr val="253957"/>
                          </a:solidFill>
                          <a:uFillTx/>
                          <a:latin typeface="Trebuchet MS" panose="020B0603020202020204" pitchFamily="34" charset="0"/>
                          <a:ea typeface="+mn-ea"/>
                          <a:cs typeface="Arial"/>
                          <a:sym typeface="Helvetica Light"/>
                        </a:rPr>
                        <a:t>CR</a:t>
                      </a:r>
                      <a:endParaRPr sz="2400" b="1" i="0" u="none" strike="noStrike" cap="none" spc="0" baseline="0" dirty="0">
                        <a:ln>
                          <a:noFill/>
                        </a:ln>
                        <a:solidFill>
                          <a:srgbClr val="253957"/>
                        </a:solidFill>
                        <a:uFillTx/>
                        <a:latin typeface="Trebuchet MS" panose="020B0603020202020204" pitchFamily="34" charset="0"/>
                        <a:ea typeface="+mn-ea"/>
                        <a:cs typeface="Arial"/>
                        <a:sym typeface="Helvetica Light"/>
                      </a:endParaRPr>
                    </a:p>
                  </a:txBody>
                  <a:tcPr marL="182850" marR="182850" marT="182850" marB="18285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b="1" i="0" u="none" strike="noStrike" cap="none" spc="0" baseline="0" dirty="0">
                          <a:ln>
                            <a:noFill/>
                          </a:ln>
                          <a:solidFill>
                            <a:srgbClr val="253957"/>
                          </a:solidFill>
                          <a:uFillTx/>
                          <a:latin typeface="Trebuchet MS" panose="020B0603020202020204" pitchFamily="34" charset="0"/>
                          <a:ea typeface="+mn-ea"/>
                          <a:cs typeface="Arial"/>
                          <a:sym typeface="Helvetica Light"/>
                        </a:rPr>
                        <a:t>Выручка</a:t>
                      </a:r>
                      <a:r>
                        <a:rPr lang="ru" sz="2400" b="1" i="0" u="none" strike="noStrike" cap="none" spc="0" baseline="0" dirty="0">
                          <a:ln>
                            <a:noFill/>
                          </a:ln>
                          <a:solidFill>
                            <a:srgbClr val="253957"/>
                          </a:solidFill>
                          <a:uFillTx/>
                          <a:latin typeface="Trebuchet MS" panose="020B0603020202020204" pitchFamily="34" charset="0"/>
                          <a:ea typeface="+mn-ea"/>
                          <a:cs typeface="Arial"/>
                          <a:sym typeface="Helvetica Light"/>
                        </a:rPr>
                        <a:t> $</a:t>
                      </a:r>
                      <a:endParaRPr sz="2400" b="1" i="0" u="none" strike="noStrike" cap="none" spc="0" baseline="0" dirty="0">
                        <a:ln>
                          <a:noFill/>
                        </a:ln>
                        <a:solidFill>
                          <a:srgbClr val="253957"/>
                        </a:solidFill>
                        <a:uFillTx/>
                        <a:latin typeface="Trebuchet MS" panose="020B0603020202020204" pitchFamily="34" charset="0"/>
                        <a:ea typeface="+mn-ea"/>
                        <a:cs typeface="Arial"/>
                        <a:sym typeface="Helvetica Light"/>
                      </a:endParaRPr>
                    </a:p>
                  </a:txBody>
                  <a:tcPr marL="182850" marR="182850" marT="182850" marB="18285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b="1" i="0" u="none" strike="noStrike" cap="none" spc="0" baseline="0" dirty="0" err="1">
                          <a:ln>
                            <a:noFill/>
                          </a:ln>
                          <a:solidFill>
                            <a:srgbClr val="253957"/>
                          </a:solidFill>
                          <a:uFillTx/>
                          <a:latin typeface="Trebuchet MS" panose="020B0603020202020204" pitchFamily="34" charset="0"/>
                          <a:ea typeface="+mn-ea"/>
                          <a:cs typeface="Arial"/>
                          <a:sym typeface="Helvetica Light"/>
                        </a:rPr>
                        <a:t>Кум.выручка</a:t>
                      </a:r>
                      <a:r>
                        <a:rPr lang="ru-RU" sz="2400" b="1" i="0" u="none" strike="noStrike" cap="none" spc="0" baseline="0" dirty="0">
                          <a:ln>
                            <a:noFill/>
                          </a:ln>
                          <a:solidFill>
                            <a:srgbClr val="253957"/>
                          </a:solidFill>
                          <a:uFillTx/>
                          <a:latin typeface="Trebuchet MS" panose="020B0603020202020204" pitchFamily="34" charset="0"/>
                          <a:ea typeface="+mn-ea"/>
                          <a:cs typeface="Arial"/>
                          <a:sym typeface="Helvetica Light"/>
                        </a:rPr>
                        <a:t> </a:t>
                      </a:r>
                      <a:r>
                        <a:rPr lang="ru" sz="2400" b="1" i="0" u="none" strike="noStrike" cap="none" spc="0" baseline="0" dirty="0">
                          <a:ln>
                            <a:noFill/>
                          </a:ln>
                          <a:solidFill>
                            <a:srgbClr val="253957"/>
                          </a:solidFill>
                          <a:uFillTx/>
                          <a:latin typeface="Trebuchet MS" panose="020B0603020202020204" pitchFamily="34" charset="0"/>
                          <a:ea typeface="+mn-ea"/>
                          <a:cs typeface="Arial"/>
                          <a:sym typeface="Helvetica Light"/>
                        </a:rPr>
                        <a:t>$</a:t>
                      </a:r>
                      <a:endParaRPr sz="2400" b="1" i="0" u="none" strike="noStrike" cap="none" spc="0" baseline="0" dirty="0">
                        <a:ln>
                          <a:noFill/>
                        </a:ln>
                        <a:solidFill>
                          <a:srgbClr val="253957"/>
                        </a:solidFill>
                        <a:uFillTx/>
                        <a:latin typeface="Trebuchet MS" panose="020B0603020202020204" pitchFamily="34" charset="0"/>
                        <a:ea typeface="+mn-ea"/>
                        <a:cs typeface="Arial"/>
                        <a:sym typeface="Helvetica Light"/>
                      </a:endParaRPr>
                    </a:p>
                  </a:txBody>
                  <a:tcPr marL="182850" marR="182850" marT="182850" marB="18285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3152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2800" b="1" i="0" u="none" strike="noStrike" cap="none" spc="0" baseline="0" dirty="0">
                          <a:ln>
                            <a:noFill/>
                          </a:ln>
                          <a:solidFill>
                            <a:srgbClr val="253957"/>
                          </a:solidFill>
                          <a:uFillTx/>
                          <a:latin typeface="Trebuchet MS" panose="020B0603020202020204" pitchFamily="34" charset="0"/>
                          <a:ea typeface="+mn-ea"/>
                          <a:cs typeface="Arial"/>
                          <a:sym typeface="Helvetica Light"/>
                        </a:rPr>
                        <a:t>1</a:t>
                      </a:r>
                      <a:endParaRPr sz="2800" b="1" i="0" u="none" strike="noStrike" cap="none" spc="0" baseline="0" dirty="0">
                        <a:ln>
                          <a:noFill/>
                        </a:ln>
                        <a:solidFill>
                          <a:srgbClr val="253957"/>
                        </a:solidFill>
                        <a:uFillTx/>
                        <a:latin typeface="Trebuchet MS" panose="020B0603020202020204" pitchFamily="34" charset="0"/>
                        <a:ea typeface="+mn-ea"/>
                        <a:cs typeface="Arial"/>
                        <a:sym typeface="Helvetica Light"/>
                      </a:endParaRPr>
                    </a:p>
                  </a:txBody>
                  <a:tcPr marL="182850" marR="182850" marT="182850" marB="18285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2000" b="0" i="0" u="none" strike="noStrike" cap="none" spc="0" baseline="0" dirty="0">
                          <a:ln>
                            <a:noFill/>
                          </a:ln>
                          <a:solidFill>
                            <a:srgbClr val="253957"/>
                          </a:solidFill>
                          <a:uFillTx/>
                          <a:latin typeface="Trebuchet MS" panose="020B0603020202020204" pitchFamily="34" charset="0"/>
                          <a:ea typeface="+mn-ea"/>
                          <a:cs typeface="Arial"/>
                          <a:sym typeface="Helvetica Light"/>
                        </a:rPr>
                        <a:t>100 000</a:t>
                      </a:r>
                      <a:endParaRPr sz="2000" b="0" i="0" u="none" strike="noStrike" cap="none" spc="0" baseline="0" dirty="0">
                        <a:ln>
                          <a:noFill/>
                        </a:ln>
                        <a:solidFill>
                          <a:srgbClr val="253957"/>
                        </a:solidFill>
                        <a:uFillTx/>
                        <a:latin typeface="Trebuchet MS" panose="020B0603020202020204" pitchFamily="34" charset="0"/>
                        <a:ea typeface="+mn-ea"/>
                        <a:cs typeface="Arial"/>
                        <a:sym typeface="Helvetica Light"/>
                      </a:endParaRPr>
                    </a:p>
                  </a:txBody>
                  <a:tcPr marL="182850" marR="182850" marT="182850" marB="18285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2000" b="0" i="0" u="none" strike="noStrike" cap="none" spc="0" baseline="0" dirty="0">
                          <a:ln>
                            <a:noFill/>
                          </a:ln>
                          <a:solidFill>
                            <a:srgbClr val="253957"/>
                          </a:solidFill>
                          <a:uFillTx/>
                          <a:latin typeface="Trebuchet MS" panose="020B0603020202020204" pitchFamily="34" charset="0"/>
                          <a:ea typeface="+mn-ea"/>
                          <a:cs typeface="Arial"/>
                          <a:sym typeface="Helvetica Light"/>
                        </a:rPr>
                        <a:t>3%</a:t>
                      </a:r>
                      <a:endParaRPr sz="2000" b="0" i="0" u="none" strike="noStrike" cap="none" spc="0" baseline="0" dirty="0">
                        <a:ln>
                          <a:noFill/>
                        </a:ln>
                        <a:solidFill>
                          <a:srgbClr val="253957"/>
                        </a:solidFill>
                        <a:uFillTx/>
                        <a:latin typeface="Trebuchet MS" panose="020B0603020202020204" pitchFamily="34" charset="0"/>
                        <a:ea typeface="+mn-ea"/>
                        <a:cs typeface="Arial"/>
                        <a:sym typeface="Helvetica Light"/>
                      </a:endParaRPr>
                    </a:p>
                  </a:txBody>
                  <a:tcPr marL="182850" marR="182850" marT="182850" marB="18285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ru" sz="2000" b="0" i="0" u="none" strike="noStrike" cap="none" spc="0" baseline="0">
                          <a:ln>
                            <a:noFill/>
                          </a:ln>
                          <a:solidFill>
                            <a:srgbClr val="253957"/>
                          </a:solidFill>
                          <a:uFillTx/>
                          <a:latin typeface="Trebuchet MS" panose="020B0603020202020204" pitchFamily="34" charset="0"/>
                          <a:ea typeface="+mn-ea"/>
                          <a:cs typeface="Arial"/>
                          <a:sym typeface="Helvetica Light"/>
                        </a:rPr>
                        <a:t>170 000</a:t>
                      </a:r>
                      <a:endParaRPr sz="2000" b="0" i="0" u="none" strike="noStrike" cap="none" spc="0" baseline="0" dirty="0">
                        <a:ln>
                          <a:noFill/>
                        </a:ln>
                        <a:solidFill>
                          <a:srgbClr val="253957"/>
                        </a:solidFill>
                        <a:uFillTx/>
                        <a:latin typeface="Trebuchet MS" panose="020B0603020202020204" pitchFamily="34" charset="0"/>
                        <a:ea typeface="+mn-ea"/>
                        <a:cs typeface="Arial"/>
                        <a:sym typeface="Helvetica Light"/>
                      </a:endParaRPr>
                    </a:p>
                  </a:txBody>
                  <a:tcPr marL="182850" marR="182850" marT="182850" marB="18285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ru" sz="2000" b="0" i="0" u="none" strike="noStrike" cap="none" spc="0" baseline="0" dirty="0">
                          <a:ln>
                            <a:noFill/>
                          </a:ln>
                          <a:solidFill>
                            <a:srgbClr val="253957"/>
                          </a:solidFill>
                          <a:uFillTx/>
                          <a:latin typeface="Trebuchet MS" panose="020B0603020202020204" pitchFamily="34" charset="0"/>
                          <a:ea typeface="+mn-ea"/>
                          <a:cs typeface="Arial"/>
                          <a:sym typeface="Helvetica Light"/>
                        </a:rPr>
                        <a:t>170 000</a:t>
                      </a:r>
                      <a:endParaRPr sz="2000" b="0" i="0" u="none" strike="noStrike" cap="none" spc="0" baseline="0" dirty="0">
                        <a:ln>
                          <a:noFill/>
                        </a:ln>
                        <a:solidFill>
                          <a:srgbClr val="253957"/>
                        </a:solidFill>
                        <a:uFillTx/>
                        <a:latin typeface="Trebuchet MS" panose="020B0603020202020204" pitchFamily="34" charset="0"/>
                        <a:ea typeface="+mn-ea"/>
                        <a:cs typeface="Arial"/>
                        <a:sym typeface="Helvetica Light"/>
                      </a:endParaRPr>
                    </a:p>
                  </a:txBody>
                  <a:tcPr marL="182850" marR="182850" marT="182850" marB="18285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3152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2800" b="1" i="0" u="none" strike="noStrike" cap="none" spc="0" baseline="0" dirty="0">
                          <a:ln>
                            <a:noFill/>
                          </a:ln>
                          <a:solidFill>
                            <a:srgbClr val="253957"/>
                          </a:solidFill>
                          <a:uFillTx/>
                          <a:latin typeface="Trebuchet MS" panose="020B0603020202020204" pitchFamily="34" charset="0"/>
                          <a:ea typeface="+mn-ea"/>
                          <a:cs typeface="Arial"/>
                          <a:sym typeface="Helvetica Light"/>
                        </a:rPr>
                        <a:t>2</a:t>
                      </a:r>
                      <a:endParaRPr sz="2800" b="1" i="0" u="none" strike="noStrike" cap="none" spc="0" baseline="0" dirty="0">
                        <a:ln>
                          <a:noFill/>
                        </a:ln>
                        <a:solidFill>
                          <a:srgbClr val="253957"/>
                        </a:solidFill>
                        <a:uFillTx/>
                        <a:latin typeface="Trebuchet MS" panose="020B0603020202020204" pitchFamily="34" charset="0"/>
                        <a:ea typeface="+mn-ea"/>
                        <a:cs typeface="Arial"/>
                        <a:sym typeface="Helvetica Light"/>
                      </a:endParaRPr>
                    </a:p>
                  </a:txBody>
                  <a:tcPr marL="182850" marR="182850" marT="182850" marB="18285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2000" b="0" i="0" u="none" strike="noStrike" cap="none" spc="0" baseline="0" dirty="0">
                          <a:ln>
                            <a:noFill/>
                          </a:ln>
                          <a:solidFill>
                            <a:srgbClr val="253957"/>
                          </a:solidFill>
                          <a:uFillTx/>
                          <a:latin typeface="Trebuchet MS" panose="020B0603020202020204" pitchFamily="34" charset="0"/>
                          <a:ea typeface="+mn-ea"/>
                          <a:cs typeface="Arial"/>
                          <a:sym typeface="Helvetica Light"/>
                        </a:rPr>
                        <a:t>100 000</a:t>
                      </a:r>
                      <a:endParaRPr sz="2000" b="0" i="0" u="none" strike="noStrike" cap="none" spc="0" baseline="0" dirty="0">
                        <a:ln>
                          <a:noFill/>
                        </a:ln>
                        <a:solidFill>
                          <a:srgbClr val="253957"/>
                        </a:solidFill>
                        <a:uFillTx/>
                        <a:latin typeface="Trebuchet MS" panose="020B0603020202020204" pitchFamily="34" charset="0"/>
                        <a:ea typeface="+mn-ea"/>
                        <a:cs typeface="Arial"/>
                        <a:sym typeface="Helvetica Light"/>
                      </a:endParaRPr>
                    </a:p>
                  </a:txBody>
                  <a:tcPr marL="182850" marR="182850" marT="182850" marB="18285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2000" b="0" i="0" u="none" strike="noStrike" cap="none" spc="0" baseline="0" dirty="0">
                          <a:ln>
                            <a:noFill/>
                          </a:ln>
                          <a:solidFill>
                            <a:srgbClr val="253957"/>
                          </a:solidFill>
                          <a:uFillTx/>
                          <a:latin typeface="Trebuchet MS" panose="020B0603020202020204" pitchFamily="34" charset="0"/>
                          <a:ea typeface="+mn-ea"/>
                          <a:cs typeface="Arial"/>
                          <a:sym typeface="Helvetica Light"/>
                        </a:rPr>
                        <a:t>2%</a:t>
                      </a:r>
                      <a:endParaRPr sz="2000" b="0" i="0" u="none" strike="noStrike" cap="none" spc="0" baseline="0" dirty="0">
                        <a:ln>
                          <a:noFill/>
                        </a:ln>
                        <a:solidFill>
                          <a:srgbClr val="253957"/>
                        </a:solidFill>
                        <a:uFillTx/>
                        <a:latin typeface="Trebuchet MS" panose="020B0603020202020204" pitchFamily="34" charset="0"/>
                        <a:ea typeface="+mn-ea"/>
                        <a:cs typeface="Arial"/>
                        <a:sym typeface="Helvetica Light"/>
                      </a:endParaRPr>
                    </a:p>
                  </a:txBody>
                  <a:tcPr marL="182850" marR="182850" marT="182850" marB="18285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2000" b="0" i="0" u="none" strike="noStrike" cap="none" spc="0" baseline="0" dirty="0">
                          <a:ln>
                            <a:noFill/>
                          </a:ln>
                          <a:solidFill>
                            <a:srgbClr val="253957"/>
                          </a:solidFill>
                          <a:uFillTx/>
                          <a:latin typeface="Trebuchet MS" panose="020B0603020202020204" pitchFamily="34" charset="0"/>
                          <a:ea typeface="+mn-ea"/>
                          <a:cs typeface="Arial"/>
                          <a:sym typeface="Helvetica Light"/>
                        </a:rPr>
                        <a:t>90 000</a:t>
                      </a:r>
                      <a:endParaRPr sz="2000" b="0" i="0" u="none" strike="noStrike" cap="none" spc="0" baseline="0" dirty="0">
                        <a:ln>
                          <a:noFill/>
                        </a:ln>
                        <a:solidFill>
                          <a:srgbClr val="253957"/>
                        </a:solidFill>
                        <a:uFillTx/>
                        <a:latin typeface="Trebuchet MS" panose="020B0603020202020204" pitchFamily="34" charset="0"/>
                        <a:ea typeface="+mn-ea"/>
                        <a:cs typeface="Arial"/>
                        <a:sym typeface="Helvetica Light"/>
                      </a:endParaRPr>
                    </a:p>
                  </a:txBody>
                  <a:tcPr marL="182850" marR="182850" marT="182850" marB="18285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2000" b="0" i="0" u="none" strike="noStrike" cap="none" spc="0" baseline="0" dirty="0">
                          <a:ln>
                            <a:noFill/>
                          </a:ln>
                          <a:solidFill>
                            <a:srgbClr val="253957"/>
                          </a:solidFill>
                          <a:uFillTx/>
                          <a:latin typeface="Trebuchet MS" panose="020B0603020202020204" pitchFamily="34" charset="0"/>
                          <a:ea typeface="+mn-ea"/>
                          <a:cs typeface="Arial"/>
                          <a:sym typeface="Helvetica Light"/>
                        </a:rPr>
                        <a:t>260 000</a:t>
                      </a:r>
                      <a:endParaRPr sz="2000" b="0" i="0" u="none" strike="noStrike" cap="none" spc="0" baseline="0" dirty="0">
                        <a:ln>
                          <a:noFill/>
                        </a:ln>
                        <a:solidFill>
                          <a:srgbClr val="253957"/>
                        </a:solidFill>
                        <a:uFillTx/>
                        <a:latin typeface="Trebuchet MS" panose="020B0603020202020204" pitchFamily="34" charset="0"/>
                        <a:ea typeface="+mn-ea"/>
                        <a:cs typeface="Arial"/>
                        <a:sym typeface="Helvetica Light"/>
                      </a:endParaRPr>
                    </a:p>
                  </a:txBody>
                  <a:tcPr marL="182850" marR="182850" marT="182850" marB="18285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3152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2800" b="1" i="0" u="none" strike="noStrike" cap="none" spc="0" baseline="0" dirty="0">
                          <a:ln>
                            <a:noFill/>
                          </a:ln>
                          <a:solidFill>
                            <a:srgbClr val="253957"/>
                          </a:solidFill>
                          <a:uFillTx/>
                          <a:latin typeface="Trebuchet MS" panose="020B0603020202020204" pitchFamily="34" charset="0"/>
                          <a:ea typeface="+mn-ea"/>
                          <a:cs typeface="Arial"/>
                          <a:sym typeface="Helvetica Light"/>
                        </a:rPr>
                        <a:t>3</a:t>
                      </a:r>
                      <a:endParaRPr sz="2800" b="1" i="0" u="none" strike="noStrike" cap="none" spc="0" baseline="0" dirty="0">
                        <a:ln>
                          <a:noFill/>
                        </a:ln>
                        <a:solidFill>
                          <a:srgbClr val="253957"/>
                        </a:solidFill>
                        <a:uFillTx/>
                        <a:latin typeface="Trebuchet MS" panose="020B0603020202020204" pitchFamily="34" charset="0"/>
                        <a:ea typeface="+mn-ea"/>
                        <a:cs typeface="Arial"/>
                        <a:sym typeface="Helvetica Light"/>
                      </a:endParaRPr>
                    </a:p>
                  </a:txBody>
                  <a:tcPr marL="182850" marR="182850" marT="182850" marB="18285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2000" b="0" i="0" u="none" strike="noStrike" cap="none" spc="0" baseline="0" dirty="0">
                          <a:ln>
                            <a:noFill/>
                          </a:ln>
                          <a:solidFill>
                            <a:srgbClr val="253957"/>
                          </a:solidFill>
                          <a:uFillTx/>
                          <a:latin typeface="Trebuchet MS" panose="020B0603020202020204" pitchFamily="34" charset="0"/>
                          <a:ea typeface="+mn-ea"/>
                          <a:cs typeface="Arial"/>
                          <a:sym typeface="Helvetica Light"/>
                        </a:rPr>
                        <a:t>100 000</a:t>
                      </a:r>
                      <a:endParaRPr sz="2000" b="0" i="0" u="none" strike="noStrike" cap="none" spc="0" baseline="0" dirty="0">
                        <a:ln>
                          <a:noFill/>
                        </a:ln>
                        <a:solidFill>
                          <a:srgbClr val="253957"/>
                        </a:solidFill>
                        <a:uFillTx/>
                        <a:latin typeface="Trebuchet MS" panose="020B0603020202020204" pitchFamily="34" charset="0"/>
                        <a:ea typeface="+mn-ea"/>
                        <a:cs typeface="Arial"/>
                        <a:sym typeface="Helvetica Light"/>
                      </a:endParaRPr>
                    </a:p>
                  </a:txBody>
                  <a:tcPr marL="182850" marR="182850" marT="182850" marB="18285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2000" b="0" i="0" u="none" strike="noStrike" cap="none" spc="0" baseline="0" dirty="0">
                          <a:ln>
                            <a:noFill/>
                          </a:ln>
                          <a:solidFill>
                            <a:srgbClr val="253957"/>
                          </a:solidFill>
                          <a:uFillTx/>
                          <a:latin typeface="Trebuchet MS" panose="020B0603020202020204" pitchFamily="34" charset="0"/>
                          <a:ea typeface="+mn-ea"/>
                          <a:cs typeface="Arial"/>
                          <a:sym typeface="Helvetica Light"/>
                        </a:rPr>
                        <a:t>1.4%</a:t>
                      </a:r>
                      <a:endParaRPr sz="2000" b="0" i="0" u="none" strike="noStrike" cap="none" spc="0" baseline="0" dirty="0">
                        <a:ln>
                          <a:noFill/>
                        </a:ln>
                        <a:solidFill>
                          <a:srgbClr val="253957"/>
                        </a:solidFill>
                        <a:uFillTx/>
                        <a:latin typeface="Trebuchet MS" panose="020B0603020202020204" pitchFamily="34" charset="0"/>
                        <a:ea typeface="+mn-ea"/>
                        <a:cs typeface="Arial"/>
                        <a:sym typeface="Helvetica Light"/>
                      </a:endParaRPr>
                    </a:p>
                  </a:txBody>
                  <a:tcPr marL="182850" marR="182850" marT="182850" marB="18285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2000" b="0" i="0" u="none" strike="noStrike" cap="none" spc="0" baseline="0" dirty="0">
                          <a:ln>
                            <a:noFill/>
                          </a:ln>
                          <a:solidFill>
                            <a:srgbClr val="253957"/>
                          </a:solidFill>
                          <a:uFillTx/>
                          <a:latin typeface="Trebuchet MS" panose="020B0603020202020204" pitchFamily="34" charset="0"/>
                          <a:ea typeface="+mn-ea"/>
                          <a:cs typeface="Arial"/>
                          <a:sym typeface="Helvetica Light"/>
                        </a:rPr>
                        <a:t>42 000</a:t>
                      </a:r>
                      <a:endParaRPr sz="2000" b="0" i="0" u="none" strike="noStrike" cap="none" spc="0" baseline="0" dirty="0">
                        <a:ln>
                          <a:noFill/>
                        </a:ln>
                        <a:solidFill>
                          <a:srgbClr val="253957"/>
                        </a:solidFill>
                        <a:uFillTx/>
                        <a:latin typeface="Trebuchet MS" panose="020B0603020202020204" pitchFamily="34" charset="0"/>
                        <a:ea typeface="+mn-ea"/>
                        <a:cs typeface="Arial"/>
                        <a:sym typeface="Helvetica Light"/>
                      </a:endParaRPr>
                    </a:p>
                  </a:txBody>
                  <a:tcPr marL="182850" marR="182850" marT="182850" marB="18285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2000" b="0" i="0" u="none" strike="noStrike" cap="none" spc="0" baseline="0" dirty="0">
                          <a:ln>
                            <a:noFill/>
                          </a:ln>
                          <a:solidFill>
                            <a:srgbClr val="253957"/>
                          </a:solidFill>
                          <a:uFillTx/>
                          <a:latin typeface="Trebuchet MS" panose="020B0603020202020204" pitchFamily="34" charset="0"/>
                          <a:ea typeface="+mn-ea"/>
                          <a:cs typeface="Arial"/>
                          <a:sym typeface="Helvetica Light"/>
                        </a:rPr>
                        <a:t>302 000</a:t>
                      </a:r>
                      <a:endParaRPr sz="2000" b="0" i="0" u="none" strike="noStrike" cap="none" spc="0" baseline="0" dirty="0">
                        <a:ln>
                          <a:noFill/>
                        </a:ln>
                        <a:solidFill>
                          <a:srgbClr val="253957"/>
                        </a:solidFill>
                        <a:uFillTx/>
                        <a:latin typeface="Trebuchet MS" panose="020B0603020202020204" pitchFamily="34" charset="0"/>
                        <a:ea typeface="+mn-ea"/>
                        <a:cs typeface="Arial"/>
                        <a:sym typeface="Helvetica Light"/>
                      </a:endParaRPr>
                    </a:p>
                  </a:txBody>
                  <a:tcPr marL="182850" marR="182850" marT="182850" marB="18285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3152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2800" b="1" i="0" u="none" strike="noStrike" cap="none" spc="0" baseline="0" dirty="0">
                          <a:ln>
                            <a:noFill/>
                          </a:ln>
                          <a:solidFill>
                            <a:srgbClr val="253957"/>
                          </a:solidFill>
                          <a:uFillTx/>
                          <a:latin typeface="Trebuchet MS" panose="020B0603020202020204" pitchFamily="34" charset="0"/>
                          <a:ea typeface="+mn-ea"/>
                          <a:cs typeface="Arial"/>
                          <a:sym typeface="Helvetica Light"/>
                        </a:rPr>
                        <a:t>4</a:t>
                      </a:r>
                      <a:endParaRPr sz="2800" b="1" i="0" u="none" strike="noStrike" cap="none" spc="0" baseline="0" dirty="0">
                        <a:ln>
                          <a:noFill/>
                        </a:ln>
                        <a:solidFill>
                          <a:srgbClr val="253957"/>
                        </a:solidFill>
                        <a:uFillTx/>
                        <a:latin typeface="Trebuchet MS" panose="020B0603020202020204" pitchFamily="34" charset="0"/>
                        <a:ea typeface="+mn-ea"/>
                        <a:cs typeface="Arial"/>
                        <a:sym typeface="Helvetica Light"/>
                      </a:endParaRPr>
                    </a:p>
                  </a:txBody>
                  <a:tcPr marL="182850" marR="182850" marT="182850" marB="18285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2000" b="0" i="0" u="none" strike="noStrike" cap="none" spc="0" baseline="0">
                          <a:ln>
                            <a:noFill/>
                          </a:ln>
                          <a:solidFill>
                            <a:srgbClr val="253957"/>
                          </a:solidFill>
                          <a:uFillTx/>
                          <a:latin typeface="Trebuchet MS" panose="020B0603020202020204" pitchFamily="34" charset="0"/>
                          <a:ea typeface="+mn-ea"/>
                          <a:cs typeface="Arial"/>
                          <a:sym typeface="Helvetica Light"/>
                        </a:rPr>
                        <a:t>100 000</a:t>
                      </a:r>
                      <a:endParaRPr sz="2000" b="0" i="0" u="none" strike="noStrike" cap="none" spc="0" baseline="0" dirty="0">
                        <a:ln>
                          <a:noFill/>
                        </a:ln>
                        <a:solidFill>
                          <a:srgbClr val="253957"/>
                        </a:solidFill>
                        <a:uFillTx/>
                        <a:latin typeface="Trebuchet MS" panose="020B0603020202020204" pitchFamily="34" charset="0"/>
                        <a:ea typeface="+mn-ea"/>
                        <a:cs typeface="Arial"/>
                        <a:sym typeface="Helvetica Light"/>
                      </a:endParaRPr>
                    </a:p>
                  </a:txBody>
                  <a:tcPr marL="182850" marR="182850" marT="182850" marB="18285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2000" b="0" i="0" u="none" strike="noStrike" cap="none" spc="0" baseline="0" dirty="0">
                          <a:ln>
                            <a:noFill/>
                          </a:ln>
                          <a:solidFill>
                            <a:srgbClr val="253957"/>
                          </a:solidFill>
                          <a:uFillTx/>
                          <a:latin typeface="Trebuchet MS" panose="020B0603020202020204" pitchFamily="34" charset="0"/>
                          <a:ea typeface="+mn-ea"/>
                          <a:cs typeface="Arial"/>
                          <a:sym typeface="Helvetica Light"/>
                        </a:rPr>
                        <a:t>1.15%</a:t>
                      </a:r>
                      <a:endParaRPr sz="2000" b="0" i="0" u="none" strike="noStrike" cap="none" spc="0" baseline="0" dirty="0">
                        <a:ln>
                          <a:noFill/>
                        </a:ln>
                        <a:solidFill>
                          <a:srgbClr val="253957"/>
                        </a:solidFill>
                        <a:uFillTx/>
                        <a:latin typeface="Trebuchet MS" panose="020B0603020202020204" pitchFamily="34" charset="0"/>
                        <a:ea typeface="+mn-ea"/>
                        <a:cs typeface="Arial"/>
                        <a:sym typeface="Helvetica Light"/>
                      </a:endParaRPr>
                    </a:p>
                  </a:txBody>
                  <a:tcPr marL="182850" marR="182850" marT="182850" marB="18285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2000" b="0" i="0" u="none" strike="noStrike" cap="none" spc="0" baseline="0" dirty="0">
                          <a:ln>
                            <a:noFill/>
                          </a:ln>
                          <a:solidFill>
                            <a:srgbClr val="253957"/>
                          </a:solidFill>
                          <a:uFillTx/>
                          <a:latin typeface="Trebuchet MS" panose="020B0603020202020204" pitchFamily="34" charset="0"/>
                          <a:ea typeface="+mn-ea"/>
                          <a:cs typeface="Arial"/>
                          <a:sym typeface="Helvetica Light"/>
                        </a:rPr>
                        <a:t>22 000</a:t>
                      </a:r>
                      <a:endParaRPr sz="2000" b="0" i="0" u="none" strike="noStrike" cap="none" spc="0" baseline="0" dirty="0">
                        <a:ln>
                          <a:noFill/>
                        </a:ln>
                        <a:solidFill>
                          <a:srgbClr val="253957"/>
                        </a:solidFill>
                        <a:uFillTx/>
                        <a:latin typeface="Trebuchet MS" panose="020B0603020202020204" pitchFamily="34" charset="0"/>
                        <a:ea typeface="+mn-ea"/>
                        <a:cs typeface="Arial"/>
                        <a:sym typeface="Helvetica Light"/>
                      </a:endParaRPr>
                    </a:p>
                  </a:txBody>
                  <a:tcPr marL="182850" marR="182850" marT="182850" marB="18285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2000" b="0" i="0" u="none" strike="noStrike" cap="none" spc="0" baseline="0" dirty="0">
                          <a:ln>
                            <a:noFill/>
                          </a:ln>
                          <a:solidFill>
                            <a:srgbClr val="253957"/>
                          </a:solidFill>
                          <a:uFillTx/>
                          <a:latin typeface="Trebuchet MS" panose="020B0603020202020204" pitchFamily="34" charset="0"/>
                          <a:ea typeface="+mn-ea"/>
                          <a:cs typeface="Arial"/>
                          <a:sym typeface="Helvetica Light"/>
                        </a:rPr>
                        <a:t>324 000</a:t>
                      </a:r>
                      <a:endParaRPr sz="2000" b="0" i="0" u="none" strike="noStrike" cap="none" spc="0" baseline="0" dirty="0">
                        <a:ln>
                          <a:noFill/>
                        </a:ln>
                        <a:solidFill>
                          <a:srgbClr val="253957"/>
                        </a:solidFill>
                        <a:uFillTx/>
                        <a:latin typeface="Trebuchet MS" panose="020B0603020202020204" pitchFamily="34" charset="0"/>
                        <a:ea typeface="+mn-ea"/>
                        <a:cs typeface="Arial"/>
                        <a:sym typeface="Helvetica Light"/>
                      </a:endParaRPr>
                    </a:p>
                  </a:txBody>
                  <a:tcPr marL="182850" marR="182850" marT="182850" marB="18285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3152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2800" b="1" i="0" u="none" strike="noStrike" cap="none" spc="0" baseline="0" dirty="0">
                          <a:ln>
                            <a:noFill/>
                          </a:ln>
                          <a:solidFill>
                            <a:srgbClr val="253957"/>
                          </a:solidFill>
                          <a:uFillTx/>
                          <a:latin typeface="Trebuchet MS" panose="020B0603020202020204" pitchFamily="34" charset="0"/>
                          <a:ea typeface="+mn-ea"/>
                          <a:cs typeface="Arial"/>
                          <a:sym typeface="Helvetica Light"/>
                        </a:rPr>
                        <a:t>5</a:t>
                      </a:r>
                      <a:endParaRPr sz="2800" b="1" i="0" u="none" strike="noStrike" cap="none" spc="0" baseline="0" dirty="0">
                        <a:ln>
                          <a:noFill/>
                        </a:ln>
                        <a:solidFill>
                          <a:srgbClr val="253957"/>
                        </a:solidFill>
                        <a:uFillTx/>
                        <a:latin typeface="Trebuchet MS" panose="020B0603020202020204" pitchFamily="34" charset="0"/>
                        <a:ea typeface="+mn-ea"/>
                        <a:cs typeface="Arial"/>
                        <a:sym typeface="Helvetica Light"/>
                      </a:endParaRPr>
                    </a:p>
                  </a:txBody>
                  <a:tcPr marL="182850" marR="182850" marT="182850" marB="18285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2000" b="0" i="0" u="none" strike="noStrike" cap="none" spc="0" baseline="0">
                          <a:ln>
                            <a:noFill/>
                          </a:ln>
                          <a:solidFill>
                            <a:srgbClr val="253957"/>
                          </a:solidFill>
                          <a:uFillTx/>
                          <a:latin typeface="Trebuchet MS" panose="020B0603020202020204" pitchFamily="34" charset="0"/>
                          <a:ea typeface="+mn-ea"/>
                          <a:cs typeface="Arial"/>
                          <a:sym typeface="Helvetica Light"/>
                        </a:rPr>
                        <a:t>100 000</a:t>
                      </a:r>
                      <a:endParaRPr sz="2000" b="0" i="0" u="none" strike="noStrike" cap="none" spc="0" baseline="0" dirty="0">
                        <a:ln>
                          <a:noFill/>
                        </a:ln>
                        <a:solidFill>
                          <a:srgbClr val="253957"/>
                        </a:solidFill>
                        <a:uFillTx/>
                        <a:latin typeface="Trebuchet MS" panose="020B0603020202020204" pitchFamily="34" charset="0"/>
                        <a:ea typeface="+mn-ea"/>
                        <a:cs typeface="Arial"/>
                        <a:sym typeface="Helvetica Light"/>
                      </a:endParaRPr>
                    </a:p>
                  </a:txBody>
                  <a:tcPr marL="182850" marR="182850" marT="182850" marB="18285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2000" b="0" i="0" u="none" strike="noStrike" cap="none" spc="0" baseline="0" dirty="0">
                          <a:ln>
                            <a:noFill/>
                          </a:ln>
                          <a:solidFill>
                            <a:srgbClr val="253957"/>
                          </a:solidFill>
                          <a:uFillTx/>
                          <a:latin typeface="Trebuchet MS" panose="020B0603020202020204" pitchFamily="34" charset="0"/>
                          <a:ea typeface="+mn-ea"/>
                          <a:cs typeface="Arial"/>
                          <a:sym typeface="Helvetica Light"/>
                        </a:rPr>
                        <a:t>1%</a:t>
                      </a:r>
                      <a:endParaRPr sz="2000" b="0" i="0" u="none" strike="noStrike" cap="none" spc="0" baseline="0" dirty="0">
                        <a:ln>
                          <a:noFill/>
                        </a:ln>
                        <a:solidFill>
                          <a:srgbClr val="253957"/>
                        </a:solidFill>
                        <a:uFillTx/>
                        <a:latin typeface="Trebuchet MS" panose="020B0603020202020204" pitchFamily="34" charset="0"/>
                        <a:ea typeface="+mn-ea"/>
                        <a:cs typeface="Arial"/>
                        <a:sym typeface="Helvetica Light"/>
                      </a:endParaRPr>
                    </a:p>
                  </a:txBody>
                  <a:tcPr marL="182850" marR="182850" marT="182850" marB="18285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2000" b="0" i="0" u="none" strike="noStrike" cap="none" spc="0" baseline="0" dirty="0">
                          <a:ln>
                            <a:noFill/>
                          </a:ln>
                          <a:solidFill>
                            <a:srgbClr val="253957"/>
                          </a:solidFill>
                          <a:uFillTx/>
                          <a:latin typeface="Trebuchet MS" panose="020B0603020202020204" pitchFamily="34" charset="0"/>
                          <a:ea typeface="+mn-ea"/>
                          <a:cs typeface="Arial"/>
                          <a:sym typeface="Helvetica Light"/>
                        </a:rPr>
                        <a:t>14 000</a:t>
                      </a:r>
                      <a:endParaRPr sz="2000" b="0" i="0" u="none" strike="noStrike" cap="none" spc="0" baseline="0" dirty="0">
                        <a:ln>
                          <a:noFill/>
                        </a:ln>
                        <a:solidFill>
                          <a:srgbClr val="253957"/>
                        </a:solidFill>
                        <a:uFillTx/>
                        <a:latin typeface="Trebuchet MS" panose="020B0603020202020204" pitchFamily="34" charset="0"/>
                        <a:ea typeface="+mn-ea"/>
                        <a:cs typeface="Arial"/>
                        <a:sym typeface="Helvetica Light"/>
                      </a:endParaRPr>
                    </a:p>
                  </a:txBody>
                  <a:tcPr marL="182850" marR="182850" marT="182850" marB="18285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2000" b="0" i="0" u="none" strike="noStrike" cap="none" spc="0" baseline="0" dirty="0">
                          <a:ln>
                            <a:noFill/>
                          </a:ln>
                          <a:solidFill>
                            <a:srgbClr val="92D050"/>
                          </a:solidFill>
                          <a:uFillTx/>
                          <a:latin typeface="Trebuchet MS" panose="020B0603020202020204" pitchFamily="34" charset="0"/>
                          <a:ea typeface="+mn-ea"/>
                          <a:cs typeface="Arial"/>
                          <a:sym typeface="Helvetica Light"/>
                        </a:rPr>
                        <a:t>338 000</a:t>
                      </a:r>
                      <a:endParaRPr sz="2000" b="0" i="0" u="none" strike="noStrike" cap="none" spc="0" baseline="0" dirty="0">
                        <a:ln>
                          <a:noFill/>
                        </a:ln>
                        <a:solidFill>
                          <a:srgbClr val="92D050"/>
                        </a:solidFill>
                        <a:uFillTx/>
                        <a:latin typeface="Trebuchet MS" panose="020B0603020202020204" pitchFamily="34" charset="0"/>
                        <a:ea typeface="+mn-ea"/>
                        <a:cs typeface="Arial"/>
                        <a:sym typeface="Helvetica Light"/>
                      </a:endParaRPr>
                    </a:p>
                  </a:txBody>
                  <a:tcPr marL="182850" marR="182850" marT="182850" marB="18285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3152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2800" b="1" i="0" u="none" strike="noStrike" cap="none" spc="0" baseline="0" dirty="0">
                          <a:ln>
                            <a:noFill/>
                          </a:ln>
                          <a:solidFill>
                            <a:srgbClr val="253957"/>
                          </a:solidFill>
                          <a:uFillTx/>
                          <a:latin typeface="Trebuchet MS" panose="020B0603020202020204" pitchFamily="34" charset="0"/>
                          <a:ea typeface="+mn-ea"/>
                          <a:cs typeface="Arial"/>
                          <a:sym typeface="Helvetica Light"/>
                        </a:rPr>
                        <a:t>6</a:t>
                      </a:r>
                      <a:endParaRPr sz="2800" b="1" i="0" u="none" strike="noStrike" cap="none" spc="0" baseline="0" dirty="0">
                        <a:ln>
                          <a:noFill/>
                        </a:ln>
                        <a:solidFill>
                          <a:srgbClr val="253957"/>
                        </a:solidFill>
                        <a:uFillTx/>
                        <a:latin typeface="Trebuchet MS" panose="020B0603020202020204" pitchFamily="34" charset="0"/>
                        <a:ea typeface="+mn-ea"/>
                        <a:cs typeface="Arial"/>
                        <a:sym typeface="Helvetica Light"/>
                      </a:endParaRPr>
                    </a:p>
                  </a:txBody>
                  <a:tcPr marL="182850" marR="182850" marT="182850" marB="18285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ru" sz="2000" b="0" i="0" u="none" strike="noStrike" cap="none" spc="0" baseline="0">
                          <a:ln>
                            <a:noFill/>
                          </a:ln>
                          <a:solidFill>
                            <a:srgbClr val="253957"/>
                          </a:solidFill>
                          <a:uFillTx/>
                          <a:latin typeface="Trebuchet MS" panose="020B0603020202020204" pitchFamily="34" charset="0"/>
                          <a:ea typeface="+mn-ea"/>
                          <a:cs typeface="Arial"/>
                          <a:sym typeface="Helvetica Light"/>
                        </a:rPr>
                        <a:t>100 000</a:t>
                      </a:r>
                      <a:endParaRPr sz="2000" b="0" i="0" u="none" strike="noStrike" cap="none" spc="0" baseline="0" dirty="0">
                        <a:ln>
                          <a:noFill/>
                        </a:ln>
                        <a:solidFill>
                          <a:srgbClr val="253957"/>
                        </a:solidFill>
                        <a:uFillTx/>
                        <a:latin typeface="Trebuchet MS" panose="020B0603020202020204" pitchFamily="34" charset="0"/>
                        <a:ea typeface="+mn-ea"/>
                        <a:cs typeface="Arial"/>
                        <a:sym typeface="Helvetica Light"/>
                      </a:endParaRPr>
                    </a:p>
                  </a:txBody>
                  <a:tcPr marL="182850" marR="182850" marT="182850" marB="18285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2000" b="0" i="0" u="none" strike="noStrike" cap="none" spc="0" baseline="0">
                          <a:ln>
                            <a:noFill/>
                          </a:ln>
                          <a:solidFill>
                            <a:srgbClr val="253957"/>
                          </a:solidFill>
                          <a:uFillTx/>
                          <a:latin typeface="Trebuchet MS" panose="020B0603020202020204" pitchFamily="34" charset="0"/>
                          <a:ea typeface="+mn-ea"/>
                          <a:cs typeface="Arial"/>
                          <a:sym typeface="Helvetica Light"/>
                        </a:rPr>
                        <a:t>0.64%</a:t>
                      </a:r>
                      <a:endParaRPr sz="2000" b="0" i="0" u="none" strike="noStrike" cap="none" spc="0" baseline="0" dirty="0">
                        <a:ln>
                          <a:noFill/>
                        </a:ln>
                        <a:solidFill>
                          <a:srgbClr val="253957"/>
                        </a:solidFill>
                        <a:uFillTx/>
                        <a:latin typeface="Trebuchet MS" panose="020B0603020202020204" pitchFamily="34" charset="0"/>
                        <a:ea typeface="+mn-ea"/>
                        <a:cs typeface="Arial"/>
                        <a:sym typeface="Helvetica Light"/>
                      </a:endParaRPr>
                    </a:p>
                  </a:txBody>
                  <a:tcPr marL="182850" marR="182850" marT="182850" marB="18285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2000" b="0" i="0" u="none" strike="noStrike" cap="none" spc="0" baseline="0" dirty="0">
                          <a:ln>
                            <a:noFill/>
                          </a:ln>
                          <a:solidFill>
                            <a:srgbClr val="253957"/>
                          </a:solidFill>
                          <a:uFillTx/>
                          <a:latin typeface="Trebuchet MS" panose="020B0603020202020204" pitchFamily="34" charset="0"/>
                          <a:ea typeface="+mn-ea"/>
                          <a:cs typeface="Arial"/>
                          <a:sym typeface="Helvetica Light"/>
                        </a:rPr>
                        <a:t>-18 800</a:t>
                      </a:r>
                      <a:endParaRPr sz="2000" b="0" i="0" u="none" strike="noStrike" cap="none" spc="0" baseline="0" dirty="0">
                        <a:ln>
                          <a:noFill/>
                        </a:ln>
                        <a:solidFill>
                          <a:srgbClr val="253957"/>
                        </a:solidFill>
                        <a:uFillTx/>
                        <a:latin typeface="Trebuchet MS" panose="020B0603020202020204" pitchFamily="34" charset="0"/>
                        <a:ea typeface="+mn-ea"/>
                        <a:cs typeface="Arial"/>
                        <a:sym typeface="Helvetica Light"/>
                      </a:endParaRPr>
                    </a:p>
                  </a:txBody>
                  <a:tcPr marL="182850" marR="182850" marT="182850" marB="18285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2000" b="0" i="0" u="none" strike="noStrike" cap="none" spc="0" baseline="0" dirty="0">
                          <a:ln>
                            <a:noFill/>
                          </a:ln>
                          <a:solidFill>
                            <a:srgbClr val="253957"/>
                          </a:solidFill>
                          <a:uFillTx/>
                          <a:latin typeface="Trebuchet MS" panose="020B0603020202020204" pitchFamily="34" charset="0"/>
                          <a:ea typeface="+mn-ea"/>
                          <a:cs typeface="Arial"/>
                          <a:sym typeface="Helvetica Light"/>
                        </a:rPr>
                        <a:t>319 200</a:t>
                      </a:r>
                      <a:endParaRPr sz="2000" b="0" i="0" u="none" strike="noStrike" cap="none" spc="0" baseline="0" dirty="0">
                        <a:ln>
                          <a:noFill/>
                        </a:ln>
                        <a:solidFill>
                          <a:srgbClr val="253957"/>
                        </a:solidFill>
                        <a:uFillTx/>
                        <a:latin typeface="Trebuchet MS" panose="020B0603020202020204" pitchFamily="34" charset="0"/>
                        <a:ea typeface="+mn-ea"/>
                        <a:cs typeface="Arial"/>
                        <a:sym typeface="Helvetica Light"/>
                      </a:endParaRPr>
                    </a:p>
                  </a:txBody>
                  <a:tcPr marL="182850" marR="182850" marT="182850" marB="18285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3152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2800" b="1" i="0" u="none" strike="noStrike" cap="none" spc="0" baseline="0" dirty="0">
                          <a:ln>
                            <a:noFill/>
                          </a:ln>
                          <a:solidFill>
                            <a:srgbClr val="253957"/>
                          </a:solidFill>
                          <a:uFillTx/>
                          <a:latin typeface="Trebuchet MS" panose="020B0603020202020204" pitchFamily="34" charset="0"/>
                          <a:ea typeface="+mn-ea"/>
                          <a:cs typeface="Arial"/>
                          <a:sym typeface="Helvetica Light"/>
                        </a:rPr>
                        <a:t>7</a:t>
                      </a:r>
                      <a:endParaRPr sz="2800" b="1" i="0" u="none" strike="noStrike" cap="none" spc="0" baseline="0" dirty="0">
                        <a:ln>
                          <a:noFill/>
                        </a:ln>
                        <a:solidFill>
                          <a:srgbClr val="253957"/>
                        </a:solidFill>
                        <a:uFillTx/>
                        <a:latin typeface="Trebuchet MS" panose="020B0603020202020204" pitchFamily="34" charset="0"/>
                        <a:ea typeface="+mn-ea"/>
                        <a:cs typeface="Arial"/>
                        <a:sym typeface="Helvetica Light"/>
                      </a:endParaRPr>
                    </a:p>
                  </a:txBody>
                  <a:tcPr marL="182850" marR="182850" marT="182850" marB="18285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ru" sz="2000" b="0" i="0" u="none" strike="noStrike" cap="none" spc="0" baseline="0">
                          <a:ln>
                            <a:noFill/>
                          </a:ln>
                          <a:solidFill>
                            <a:srgbClr val="253957"/>
                          </a:solidFill>
                          <a:uFillTx/>
                          <a:latin typeface="Trebuchet MS" panose="020B0603020202020204" pitchFamily="34" charset="0"/>
                          <a:ea typeface="+mn-ea"/>
                          <a:cs typeface="Arial"/>
                          <a:sym typeface="Helvetica Light"/>
                        </a:rPr>
                        <a:t>400 000</a:t>
                      </a:r>
                      <a:endParaRPr sz="2000" b="0" i="0" u="none" strike="noStrike" cap="none" spc="0" baseline="0" dirty="0">
                        <a:ln>
                          <a:noFill/>
                        </a:ln>
                        <a:solidFill>
                          <a:srgbClr val="253957"/>
                        </a:solidFill>
                        <a:uFillTx/>
                        <a:latin typeface="Trebuchet MS" panose="020B0603020202020204" pitchFamily="34" charset="0"/>
                        <a:ea typeface="+mn-ea"/>
                        <a:cs typeface="Arial"/>
                        <a:sym typeface="Helvetica Light"/>
                      </a:endParaRPr>
                    </a:p>
                  </a:txBody>
                  <a:tcPr marL="182850" marR="182850" marT="182850" marB="18285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2000" b="0" i="0" u="none" strike="noStrike" cap="none" spc="0" baseline="0">
                          <a:ln>
                            <a:noFill/>
                          </a:ln>
                          <a:solidFill>
                            <a:srgbClr val="253957"/>
                          </a:solidFill>
                          <a:uFillTx/>
                          <a:latin typeface="Trebuchet MS" panose="020B0603020202020204" pitchFamily="34" charset="0"/>
                          <a:ea typeface="+mn-ea"/>
                          <a:cs typeface="Arial"/>
                          <a:sym typeface="Helvetica Light"/>
                        </a:rPr>
                        <a:t>0.19%</a:t>
                      </a:r>
                      <a:endParaRPr sz="2000" b="0" i="0" u="none" strike="noStrike" cap="none" spc="0" baseline="0" dirty="0">
                        <a:ln>
                          <a:noFill/>
                        </a:ln>
                        <a:solidFill>
                          <a:srgbClr val="253957"/>
                        </a:solidFill>
                        <a:uFillTx/>
                        <a:latin typeface="Trebuchet MS" panose="020B0603020202020204" pitchFamily="34" charset="0"/>
                        <a:ea typeface="+mn-ea"/>
                        <a:cs typeface="Arial"/>
                        <a:sym typeface="Helvetica Light"/>
                      </a:endParaRPr>
                    </a:p>
                  </a:txBody>
                  <a:tcPr marL="182850" marR="182850" marT="182850" marB="18285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2000" b="0" i="0" u="none" strike="noStrike" cap="none" spc="0" baseline="0">
                          <a:ln>
                            <a:noFill/>
                          </a:ln>
                          <a:solidFill>
                            <a:srgbClr val="253957"/>
                          </a:solidFill>
                          <a:uFillTx/>
                          <a:latin typeface="Trebuchet MS" panose="020B0603020202020204" pitchFamily="34" charset="0"/>
                          <a:ea typeface="+mn-ea"/>
                          <a:cs typeface="Arial"/>
                          <a:sym typeface="Helvetica Light"/>
                        </a:rPr>
                        <a:t>-219 200</a:t>
                      </a:r>
                      <a:endParaRPr sz="2000" b="0" i="0" u="none" strike="noStrike" cap="none" spc="0" baseline="0" dirty="0">
                        <a:ln>
                          <a:noFill/>
                        </a:ln>
                        <a:solidFill>
                          <a:srgbClr val="253957"/>
                        </a:solidFill>
                        <a:uFillTx/>
                        <a:latin typeface="Trebuchet MS" panose="020B0603020202020204" pitchFamily="34" charset="0"/>
                        <a:ea typeface="+mn-ea"/>
                        <a:cs typeface="Arial"/>
                        <a:sym typeface="Helvetica Light"/>
                      </a:endParaRPr>
                    </a:p>
                  </a:txBody>
                  <a:tcPr marL="182850" marR="182850" marT="182850" marB="18285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2000" b="0" i="0" u="none" strike="noStrike" cap="none" spc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uFillTx/>
                          <a:latin typeface="Trebuchet MS" panose="020B0603020202020204" pitchFamily="34" charset="0"/>
                          <a:ea typeface="+mn-ea"/>
                          <a:cs typeface="Arial"/>
                          <a:sym typeface="Helvetica Light"/>
                        </a:rPr>
                        <a:t>100 000</a:t>
                      </a:r>
                      <a:endParaRPr sz="2000" b="0" i="0" u="none" strike="noStrike" cap="none" spc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uFillTx/>
                        <a:latin typeface="Trebuchet MS" panose="020B0603020202020204" pitchFamily="34" charset="0"/>
                        <a:ea typeface="+mn-ea"/>
                        <a:cs typeface="Arial"/>
                        <a:sym typeface="Helvetica Light"/>
                      </a:endParaRPr>
                    </a:p>
                  </a:txBody>
                  <a:tcPr marL="182850" marR="182850" marT="182850" marB="18285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3152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b="1" i="0" u="none" strike="noStrike" cap="none" spc="0" baseline="0" dirty="0">
                          <a:ln>
                            <a:noFill/>
                          </a:ln>
                          <a:solidFill>
                            <a:srgbClr val="253957"/>
                          </a:solidFill>
                          <a:uFillTx/>
                          <a:latin typeface="Trebuchet MS" panose="020B0603020202020204" pitchFamily="34" charset="0"/>
                          <a:ea typeface="+mn-ea"/>
                          <a:cs typeface="Arial"/>
                          <a:sym typeface="Helvetica Light"/>
                        </a:rPr>
                        <a:t>Итого</a:t>
                      </a:r>
                      <a:endParaRPr sz="2800" b="1" i="0" u="none" strike="noStrike" cap="none" spc="0" baseline="0" dirty="0">
                        <a:ln>
                          <a:noFill/>
                        </a:ln>
                        <a:solidFill>
                          <a:srgbClr val="253957"/>
                        </a:solidFill>
                        <a:uFillTx/>
                        <a:latin typeface="Trebuchet MS" panose="020B0603020202020204" pitchFamily="34" charset="0"/>
                        <a:ea typeface="+mn-ea"/>
                        <a:cs typeface="Arial"/>
                        <a:sym typeface="Helvetica Light"/>
                      </a:endParaRPr>
                    </a:p>
                  </a:txBody>
                  <a:tcPr marL="182850" marR="182850" marT="182850" marB="18285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ru" sz="2000" b="0" i="0" u="none" strike="noStrike" cap="none" spc="0" baseline="0" dirty="0">
                          <a:ln>
                            <a:noFill/>
                          </a:ln>
                          <a:solidFill>
                            <a:srgbClr val="253957"/>
                          </a:solidFill>
                          <a:uFillTx/>
                          <a:latin typeface="Trebuchet MS" panose="020B0603020202020204" pitchFamily="34" charset="0"/>
                          <a:ea typeface="+mn-ea"/>
                          <a:cs typeface="Arial"/>
                          <a:sym typeface="Helvetica Light"/>
                        </a:rPr>
                        <a:t>1 000 000</a:t>
                      </a:r>
                      <a:endParaRPr sz="2000" b="0" i="0" u="none" strike="noStrike" cap="none" spc="0" baseline="0" dirty="0">
                        <a:ln>
                          <a:noFill/>
                        </a:ln>
                        <a:solidFill>
                          <a:srgbClr val="253957"/>
                        </a:solidFill>
                        <a:uFillTx/>
                        <a:latin typeface="Trebuchet MS" panose="020B0603020202020204" pitchFamily="34" charset="0"/>
                        <a:ea typeface="+mn-ea"/>
                        <a:cs typeface="Arial"/>
                        <a:sym typeface="Helvetica Light"/>
                      </a:endParaRPr>
                    </a:p>
                  </a:txBody>
                  <a:tcPr marL="182850" marR="182850" marT="182850" marB="18285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2000" b="0" i="0" u="none" strike="noStrike" cap="none" spc="0" baseline="0" dirty="0">
                          <a:ln>
                            <a:noFill/>
                          </a:ln>
                          <a:solidFill>
                            <a:srgbClr val="253957"/>
                          </a:solidFill>
                          <a:uFillTx/>
                          <a:latin typeface="Trebuchet MS" panose="020B0603020202020204" pitchFamily="34" charset="0"/>
                          <a:ea typeface="+mn-ea"/>
                          <a:cs typeface="Arial"/>
                          <a:sym typeface="Helvetica Light"/>
                        </a:rPr>
                        <a:t>1%</a:t>
                      </a:r>
                      <a:endParaRPr sz="2000" b="0" i="0" u="none" strike="noStrike" cap="none" spc="0" baseline="0" dirty="0">
                        <a:ln>
                          <a:noFill/>
                        </a:ln>
                        <a:solidFill>
                          <a:srgbClr val="253957"/>
                        </a:solidFill>
                        <a:uFillTx/>
                        <a:latin typeface="Trebuchet MS" panose="020B0603020202020204" pitchFamily="34" charset="0"/>
                        <a:ea typeface="+mn-ea"/>
                        <a:cs typeface="Arial"/>
                        <a:sym typeface="Helvetica Light"/>
                      </a:endParaRPr>
                    </a:p>
                  </a:txBody>
                  <a:tcPr marL="182850" marR="182850" marT="182850" marB="18285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2000" b="0" i="0" u="none" strike="noStrike" cap="none" spc="0" baseline="0">
                          <a:ln>
                            <a:noFill/>
                          </a:ln>
                          <a:solidFill>
                            <a:srgbClr val="253957"/>
                          </a:solidFill>
                          <a:uFillTx/>
                          <a:latin typeface="Trebuchet MS" panose="020B0603020202020204" pitchFamily="34" charset="0"/>
                          <a:ea typeface="+mn-ea"/>
                          <a:cs typeface="Arial"/>
                          <a:sym typeface="Helvetica Light"/>
                        </a:rPr>
                        <a:t>100 000</a:t>
                      </a:r>
                      <a:endParaRPr sz="2000" b="0" i="0" u="none" strike="noStrike" cap="none" spc="0" baseline="0" dirty="0">
                        <a:ln>
                          <a:noFill/>
                        </a:ln>
                        <a:solidFill>
                          <a:srgbClr val="253957"/>
                        </a:solidFill>
                        <a:uFillTx/>
                        <a:latin typeface="Trebuchet MS" panose="020B0603020202020204" pitchFamily="34" charset="0"/>
                        <a:ea typeface="+mn-ea"/>
                        <a:cs typeface="Arial"/>
                        <a:sym typeface="Helvetica Light"/>
                      </a:endParaRPr>
                    </a:p>
                  </a:txBody>
                  <a:tcPr marL="182850" marR="182850" marT="182850" marB="18285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 strike="noStrike" cap="none" spc="0" baseline="0" dirty="0">
                        <a:ln>
                          <a:noFill/>
                        </a:ln>
                        <a:solidFill>
                          <a:srgbClr val="253957"/>
                        </a:solidFill>
                        <a:uFillTx/>
                        <a:latin typeface="Trebuchet MS" panose="020B0603020202020204" pitchFamily="34" charset="0"/>
                        <a:ea typeface="+mn-ea"/>
                        <a:cs typeface="Arial"/>
                        <a:sym typeface="Helvetica Light"/>
                      </a:endParaRPr>
                    </a:p>
                  </a:txBody>
                  <a:tcPr marL="182850" marR="182850" marT="182850" marB="18285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7" name="object 12">
            <a:extLst>
              <a:ext uri="{FF2B5EF4-FFF2-40B4-BE49-F238E27FC236}">
                <a16:creationId xmlns:a16="http://schemas.microsoft.com/office/drawing/2014/main" id="{7C111971-E3D4-44CE-9B56-BFD7AF567E64}"/>
              </a:ext>
            </a:extLst>
          </p:cNvPr>
          <p:cNvSpPr txBox="1">
            <a:spLocks/>
          </p:cNvSpPr>
          <p:nvPr/>
        </p:nvSpPr>
        <p:spPr>
          <a:xfrm>
            <a:off x="1180734" y="1504949"/>
            <a:ext cx="15751327" cy="130548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5600" b="1" i="0">
                <a:solidFill>
                  <a:srgbClr val="171616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kern="0" spc="835" dirty="0"/>
              <a:t>Выручка </a:t>
            </a:r>
            <a:br>
              <a:rPr lang="en-US" kern="0" spc="835" dirty="0"/>
            </a:br>
            <a:r>
              <a:rPr lang="ru-RU" sz="2800" kern="0" spc="835" dirty="0"/>
              <a:t>от </a:t>
            </a:r>
            <a:r>
              <a:rPr lang="en-US" sz="2800" kern="0" spc="835" dirty="0"/>
              <a:t>email </a:t>
            </a:r>
            <a:r>
              <a:rPr lang="ru-RU" sz="2800" kern="0" spc="835" dirty="0"/>
              <a:t>кампании, но уже с нормальным таргетингом</a:t>
            </a:r>
            <a:endParaRPr lang="en-US" kern="0" spc="835" dirty="0"/>
          </a:p>
        </p:txBody>
      </p:sp>
      <p:sp>
        <p:nvSpPr>
          <p:cNvPr id="9" name="object 15">
            <a:extLst>
              <a:ext uri="{FF2B5EF4-FFF2-40B4-BE49-F238E27FC236}">
                <a16:creationId xmlns:a16="http://schemas.microsoft.com/office/drawing/2014/main" id="{BAAC4FA9-2B26-4EFD-BB57-AFD09A28499C}"/>
              </a:ext>
            </a:extLst>
          </p:cNvPr>
          <p:cNvSpPr txBox="1"/>
          <p:nvPr/>
        </p:nvSpPr>
        <p:spPr>
          <a:xfrm>
            <a:off x="1238865" y="468050"/>
            <a:ext cx="3644265" cy="532197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10"/>
              </a:spcBef>
            </a:pPr>
            <a: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  <a:t>Университет Иннополис</a:t>
            </a:r>
            <a:b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</a:br>
            <a: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  <a:t>Управление на основе данных</a:t>
            </a:r>
            <a:endParaRPr sz="1600" dirty="0"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96872938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268560" y="2247900"/>
            <a:ext cx="5056921" cy="2610329"/>
          </a:xfrm>
          <a:prstGeom prst="rect">
            <a:avLst/>
          </a:prstGeom>
        </p:spPr>
        <p:txBody>
          <a:bodyPr vert="horz" wrap="square" lIns="0" tIns="32384" rIns="0" bIns="0" rtlCol="0">
            <a:spAutoFit/>
          </a:bodyPr>
          <a:lstStyle/>
          <a:p>
            <a:pPr marL="12700" marR="5080">
              <a:lnSpc>
                <a:spcPts val="6670"/>
              </a:lnSpc>
              <a:spcBef>
                <a:spcPts val="254"/>
              </a:spcBef>
            </a:pPr>
            <a:r>
              <a:rPr lang="ru-RU" spc="40" dirty="0">
                <a:latin typeface="Trebuchet MS" panose="020B0603020202020204" pitchFamily="34" charset="0"/>
                <a:cs typeface="Arial"/>
              </a:rPr>
              <a:t>А что делать с такой рекламой?</a:t>
            </a:r>
            <a:endParaRPr lang="en-US" spc="40" dirty="0">
              <a:latin typeface="Trebuchet MS" panose="020B0603020202020204" pitchFamily="34" charset="0"/>
              <a:cs typeface="Arial"/>
            </a:endParaRPr>
          </a:p>
        </p:txBody>
      </p:sp>
      <p:sp>
        <p:nvSpPr>
          <p:cNvPr id="13" name="Номер слайда 12">
            <a:extLst>
              <a:ext uri="{FF2B5EF4-FFF2-40B4-BE49-F238E27FC236}">
                <a16:creationId xmlns:a16="http://schemas.microsoft.com/office/drawing/2014/main" id="{E88962D0-91E3-4671-9D7E-BD902F82AB5D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65</a:t>
            </a:fld>
            <a:endParaRPr lang="ru-RU"/>
          </a:p>
        </p:txBody>
      </p:sp>
      <p:pic>
        <p:nvPicPr>
          <p:cNvPr id="17" name="Picture 6" descr="The Best Outdoor Ads of 2019. Over the past year a few outdoor ads… | by  Justin Kerby | Medium">
            <a:extLst>
              <a:ext uri="{FF2B5EF4-FFF2-40B4-BE49-F238E27FC236}">
                <a16:creationId xmlns:a16="http://schemas.microsoft.com/office/drawing/2014/main" id="{3DB1D08A-85E4-4AC2-9AF3-D8F1A667FC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486" y="6042700"/>
            <a:ext cx="5044970" cy="3394746"/>
          </a:xfrm>
          <a:prstGeom prst="round2Diag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0" descr="What is outdoor advertising? How can it be used in Atlanta?">
            <a:extLst>
              <a:ext uri="{FF2B5EF4-FFF2-40B4-BE49-F238E27FC236}">
                <a16:creationId xmlns:a16="http://schemas.microsoft.com/office/drawing/2014/main" id="{CD2B1075-02EC-446E-92E7-88CC46FFE2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5038" y="29994"/>
            <a:ext cx="5864794" cy="4690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8" descr="Out of Home Advertising (OOH) Services in Russia">
            <a:extLst>
              <a:ext uri="{FF2B5EF4-FFF2-40B4-BE49-F238E27FC236}">
                <a16:creationId xmlns:a16="http://schemas.microsoft.com/office/drawing/2014/main" id="{A5FB3692-0844-4DA4-813E-44E85B59E5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5633" y="3178648"/>
            <a:ext cx="6728522" cy="4485680"/>
          </a:xfrm>
          <a:prstGeom prst="round1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2" descr="YouGov: esports fans twice as likely to notice outdoor ads - Esports Insider">
            <a:extLst>
              <a:ext uri="{FF2B5EF4-FFF2-40B4-BE49-F238E27FC236}">
                <a16:creationId xmlns:a16="http://schemas.microsoft.com/office/drawing/2014/main" id="{B8A0CD20-66C5-4DFA-BFBE-09CA3DB76C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83870" y="7113439"/>
            <a:ext cx="4893840" cy="2700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873919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774672" y="2762745"/>
            <a:ext cx="5311928" cy="2610329"/>
          </a:xfrm>
          <a:prstGeom prst="rect">
            <a:avLst/>
          </a:prstGeom>
        </p:spPr>
        <p:txBody>
          <a:bodyPr vert="horz" wrap="square" lIns="0" tIns="32384" rIns="0" bIns="0" rtlCol="0">
            <a:spAutoFit/>
          </a:bodyPr>
          <a:lstStyle/>
          <a:p>
            <a:pPr marL="12700" marR="5080">
              <a:lnSpc>
                <a:spcPts val="6670"/>
              </a:lnSpc>
              <a:spcBef>
                <a:spcPts val="254"/>
              </a:spcBef>
            </a:pPr>
            <a:r>
              <a:rPr lang="ru-RU" spc="40" dirty="0">
                <a:latin typeface="Trebuchet MS" panose="020B0603020202020204" pitchFamily="34" charset="0"/>
                <a:cs typeface="Arial"/>
              </a:rPr>
              <a:t>Традиционные методы оценки</a:t>
            </a:r>
            <a:endParaRPr lang="en-US" spc="40" dirty="0">
              <a:latin typeface="Trebuchet MS" panose="020B0603020202020204" pitchFamily="34" charset="0"/>
              <a:cs typeface="Arial"/>
            </a:endParaRPr>
          </a:p>
        </p:txBody>
      </p:sp>
      <p:sp>
        <p:nvSpPr>
          <p:cNvPr id="13" name="Номер слайда 12">
            <a:extLst>
              <a:ext uri="{FF2B5EF4-FFF2-40B4-BE49-F238E27FC236}">
                <a16:creationId xmlns:a16="http://schemas.microsoft.com/office/drawing/2014/main" id="{E88962D0-91E3-4671-9D7E-BD902F82AB5D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66</a:t>
            </a:fld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A33215E-EDE4-44B8-8FBA-AEE76257F6CF}"/>
              </a:ext>
            </a:extLst>
          </p:cNvPr>
          <p:cNvSpPr/>
          <p:nvPr/>
        </p:nvSpPr>
        <p:spPr>
          <a:xfrm>
            <a:off x="7772399" y="2055044"/>
            <a:ext cx="9601201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rebuchet MS" panose="020B0603020202020204" pitchFamily="34" charset="0"/>
              </a:rPr>
              <a:t>Население города - </a:t>
            </a:r>
            <a:r>
              <a:rPr lang="ru-RU" sz="2000" b="1" dirty="0">
                <a:latin typeface="Trebuchet MS" panose="020B0603020202020204" pitchFamily="34" charset="0"/>
              </a:rPr>
              <a:t>700 000 </a:t>
            </a:r>
            <a:r>
              <a:rPr lang="ru-RU" sz="2000" dirty="0">
                <a:latin typeface="Trebuchet MS" panose="020B0603020202020204" pitchFamily="34" charset="0"/>
              </a:rPr>
              <a:t>человек, из них </a:t>
            </a:r>
            <a:r>
              <a:rPr lang="ru-RU" sz="2000" b="1" dirty="0">
                <a:latin typeface="Trebuchet MS" panose="020B0603020202020204" pitchFamily="34" charset="0"/>
              </a:rPr>
              <a:t>610 000 </a:t>
            </a:r>
            <a:r>
              <a:rPr lang="ru-RU" sz="2000" dirty="0">
                <a:latin typeface="Trebuchet MS" panose="020B0603020202020204" pitchFamily="34" charset="0"/>
              </a:rPr>
              <a:t>достигли 18 лет</a:t>
            </a:r>
          </a:p>
          <a:p>
            <a:r>
              <a:rPr lang="ru-RU" sz="2000" dirty="0">
                <a:latin typeface="Trebuchet MS" panose="020B0603020202020204" pitchFamily="34" charset="0"/>
              </a:rPr>
              <a:t>Владелец магазина запускает рекламную кампанию с бюджетом = </a:t>
            </a:r>
            <a:r>
              <a:rPr lang="ru-RU" sz="2000" b="1" dirty="0">
                <a:latin typeface="Trebuchet MS" panose="020B0603020202020204" pitchFamily="34" charset="0"/>
              </a:rPr>
              <a:t>45 000 </a:t>
            </a:r>
            <a:r>
              <a:rPr lang="en-US" sz="2000" b="1" dirty="0">
                <a:latin typeface="Trebuchet MS" panose="020B0603020202020204" pitchFamily="34" charset="0"/>
              </a:rPr>
              <a:t>$</a:t>
            </a:r>
            <a:endParaRPr lang="ru-RU" sz="2000" b="1" dirty="0">
              <a:latin typeface="Trebuchet MS" panose="020B0603020202020204" pitchFamily="34" charset="0"/>
            </a:endParaRPr>
          </a:p>
          <a:p>
            <a:r>
              <a:rPr lang="ru-RU" sz="2000" dirty="0">
                <a:latin typeface="Trebuchet MS" panose="020B0603020202020204" pitchFamily="34" charset="0"/>
              </a:rPr>
              <a:t>Реклама появляется на баннере, который ежедневно проходят около </a:t>
            </a:r>
            <a:r>
              <a:rPr lang="ru-RU" sz="2000" b="1" dirty="0">
                <a:latin typeface="Trebuchet MS" panose="020B0603020202020204" pitchFamily="34" charset="0"/>
              </a:rPr>
              <a:t>10 000 человек</a:t>
            </a:r>
            <a:endParaRPr lang="ru-RU" sz="2000" dirty="0">
              <a:latin typeface="Trebuchet MS" panose="020B0603020202020204" pitchFamily="34" charset="0"/>
            </a:endParaRPr>
          </a:p>
          <a:p>
            <a:r>
              <a:rPr lang="ru-RU" sz="2000" dirty="0">
                <a:latin typeface="Trebuchet MS" panose="020B0603020202020204" pitchFamily="34" charset="0"/>
              </a:rPr>
              <a:t>60% из них видят рекламу дважды в день, а оставшиеся 40% видят ее один раз</a:t>
            </a:r>
            <a:endParaRPr lang="en-US" sz="2000" dirty="0">
              <a:latin typeface="Trebuchet MS" panose="020B0603020202020204" pitchFamily="34" charset="0"/>
            </a:endParaRPr>
          </a:p>
          <a:p>
            <a:r>
              <a:rPr lang="ru-RU" sz="2000" dirty="0">
                <a:latin typeface="Trebuchet MS" panose="020B0603020202020204" pitchFamily="34" charset="0"/>
              </a:rPr>
              <a:t>Продолжительность рекламной кампании составляет 30 дней</a:t>
            </a:r>
          </a:p>
          <a:p>
            <a:endParaRPr lang="ru-RU" sz="2000" dirty="0">
              <a:latin typeface="Trebuchet MS" panose="020B0603020202020204" pitchFamily="34" charset="0"/>
            </a:endParaRPr>
          </a:p>
          <a:p>
            <a:r>
              <a:rPr lang="ru-RU" sz="2000" dirty="0">
                <a:latin typeface="Trebuchet MS" panose="020B0603020202020204" pitchFamily="34" charset="0"/>
              </a:rPr>
              <a:t>Маленький баннер частично закрыт деревом, и не все прохожие замечают рекламу, поэтому </a:t>
            </a:r>
            <a:r>
              <a:rPr lang="ru-RU" sz="2000" b="1" dirty="0">
                <a:latin typeface="Trebuchet MS" panose="020B0603020202020204" pitchFamily="34" charset="0"/>
              </a:rPr>
              <a:t>приблизительный коэффициент уменьшения составляет 0,7</a:t>
            </a:r>
            <a:endParaRPr lang="ru-RU" sz="2000" dirty="0">
              <a:latin typeface="Trebuchet MS" panose="020B0603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5743B02C-13ED-446A-88AE-071B27072621}"/>
              </a:ext>
            </a:extLst>
          </p:cNvPr>
          <p:cNvSpPr/>
          <p:nvPr/>
        </p:nvSpPr>
        <p:spPr>
          <a:xfrm>
            <a:off x="7772400" y="5600700"/>
            <a:ext cx="98298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rebuchet MS" panose="020B0603020202020204" pitchFamily="34" charset="0"/>
              </a:rPr>
              <a:t>OTS</a:t>
            </a:r>
            <a:r>
              <a:rPr lang="en-US" sz="2400" dirty="0">
                <a:latin typeface="Trebuchet MS" panose="020B0603020202020204" pitchFamily="34" charset="0"/>
              </a:rPr>
              <a:t> – </a:t>
            </a:r>
            <a:r>
              <a:rPr lang="ru-RU" sz="2400" dirty="0">
                <a:latin typeface="Trebuchet MS" panose="020B0603020202020204" pitchFamily="34" charset="0"/>
              </a:rPr>
              <a:t>контакты в день = 10,000 * 0.7 = 7,000</a:t>
            </a:r>
          </a:p>
          <a:p>
            <a:r>
              <a:rPr lang="ru-RU" sz="2400" dirty="0">
                <a:latin typeface="Trebuchet MS" panose="020B0603020202020204" pitchFamily="34" charset="0"/>
              </a:rPr>
              <a:t>RP </a:t>
            </a:r>
            <a:r>
              <a:rPr lang="en-US" sz="2400" dirty="0">
                <a:latin typeface="Trebuchet MS" panose="020B0603020202020204" pitchFamily="34" charset="0"/>
              </a:rPr>
              <a:t>– </a:t>
            </a:r>
            <a:r>
              <a:rPr lang="ru-RU" sz="2400" dirty="0">
                <a:latin typeface="Trebuchet MS" panose="020B0603020202020204" pitchFamily="34" charset="0"/>
              </a:rPr>
              <a:t>рейтинг = 7000 / 610,000 * 100% = 1.15% </a:t>
            </a:r>
          </a:p>
          <a:p>
            <a:r>
              <a:rPr lang="ru-RU" sz="2400" dirty="0">
                <a:latin typeface="Trebuchet MS" panose="020B0603020202020204" pitchFamily="34" charset="0"/>
              </a:rPr>
              <a:t>GRP </a:t>
            </a:r>
            <a:r>
              <a:rPr lang="en-US" sz="2400" dirty="0">
                <a:latin typeface="Trebuchet MS" panose="020B0603020202020204" pitchFamily="34" charset="0"/>
              </a:rPr>
              <a:t>– </a:t>
            </a:r>
            <a:r>
              <a:rPr lang="ru-RU" sz="2400" dirty="0">
                <a:latin typeface="Trebuchet MS" panose="020B0603020202020204" pitchFamily="34" charset="0"/>
              </a:rPr>
              <a:t>рейтинг рекламной поверхности за весь период = 1.15 * 30 = 34.5</a:t>
            </a:r>
          </a:p>
          <a:p>
            <a:r>
              <a:rPr lang="ru-RU" sz="2400" dirty="0">
                <a:latin typeface="Trebuchet MS" panose="020B0603020202020204" pitchFamily="34" charset="0"/>
              </a:rPr>
              <a:t>Частота = (60% * 2 + 40%* 1) / 100% = 1.6 – среднее к-во просмотров на 1 зрителя</a:t>
            </a:r>
          </a:p>
          <a:p>
            <a:r>
              <a:rPr lang="ru-RU" sz="2400" dirty="0">
                <a:latin typeface="Trebuchet MS" panose="020B0603020202020204" pitchFamily="34" charset="0"/>
              </a:rPr>
              <a:t>CPT = 45,000 / 7,000 * 1000 = </a:t>
            </a:r>
            <a:r>
              <a:rPr lang="en-US" sz="2400" dirty="0">
                <a:latin typeface="Trebuchet MS" panose="020B0603020202020204" pitchFamily="34" charset="0"/>
              </a:rPr>
              <a:t>$ </a:t>
            </a:r>
            <a:r>
              <a:rPr lang="ru-RU" sz="2400" dirty="0">
                <a:latin typeface="Trebuchet MS" panose="020B0603020202020204" pitchFamily="34" charset="0"/>
              </a:rPr>
              <a:t>6,429 - стоимость привлечения 1000 контактов</a:t>
            </a:r>
          </a:p>
          <a:p>
            <a:r>
              <a:rPr lang="ru-RU" sz="2400" dirty="0">
                <a:latin typeface="Trebuchet MS" panose="020B0603020202020204" pitchFamily="34" charset="0"/>
              </a:rPr>
              <a:t>CPP = </a:t>
            </a:r>
            <a:r>
              <a:rPr lang="en-US" sz="2400" dirty="0">
                <a:latin typeface="Trebuchet MS" panose="020B0603020202020204" pitchFamily="34" charset="0"/>
              </a:rPr>
              <a:t>45</a:t>
            </a:r>
            <a:r>
              <a:rPr lang="ru-RU" sz="2400" dirty="0">
                <a:latin typeface="Trebuchet MS" panose="020B0603020202020204" pitchFamily="34" charset="0"/>
              </a:rPr>
              <a:t>,000 / 34.5 = </a:t>
            </a:r>
            <a:r>
              <a:rPr lang="en-US" sz="2400" dirty="0">
                <a:latin typeface="Trebuchet MS" panose="020B0603020202020204" pitchFamily="34" charset="0"/>
              </a:rPr>
              <a:t>$1 304</a:t>
            </a:r>
            <a:r>
              <a:rPr lang="ru-RU" sz="2400" dirty="0">
                <a:latin typeface="Trebuchet MS" panose="020B0603020202020204" pitchFamily="34" charset="0"/>
              </a:rPr>
              <a:t> – стоимость 1 рейтингового пункта</a:t>
            </a:r>
          </a:p>
        </p:txBody>
      </p:sp>
    </p:spTree>
    <p:extLst>
      <p:ext uri="{BB962C8B-B14F-4D97-AF65-F5344CB8AC3E}">
        <p14:creationId xmlns:p14="http://schemas.microsoft.com/office/powerpoint/2010/main" val="1822149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774672" y="2762745"/>
            <a:ext cx="5056921" cy="2610329"/>
          </a:xfrm>
          <a:prstGeom prst="rect">
            <a:avLst/>
          </a:prstGeom>
        </p:spPr>
        <p:txBody>
          <a:bodyPr vert="horz" wrap="square" lIns="0" tIns="32384" rIns="0" bIns="0" rtlCol="0">
            <a:spAutoFit/>
          </a:bodyPr>
          <a:lstStyle/>
          <a:p>
            <a:pPr marL="12700" marR="5080">
              <a:lnSpc>
                <a:spcPts val="6670"/>
              </a:lnSpc>
              <a:spcBef>
                <a:spcPts val="254"/>
              </a:spcBef>
            </a:pPr>
            <a:r>
              <a:rPr lang="ru-RU" spc="40" dirty="0">
                <a:latin typeface="Trebuchet MS" panose="020B0603020202020204" pitchFamily="34" charset="0"/>
                <a:cs typeface="Arial"/>
              </a:rPr>
              <a:t>Современные </a:t>
            </a:r>
            <a:br>
              <a:rPr lang="ru-RU" spc="40" dirty="0">
                <a:latin typeface="Trebuchet MS" panose="020B0603020202020204" pitchFamily="34" charset="0"/>
                <a:cs typeface="Arial"/>
              </a:rPr>
            </a:br>
            <a:r>
              <a:rPr lang="ru-RU" spc="40" dirty="0">
                <a:latin typeface="Trebuchet MS" panose="020B0603020202020204" pitchFamily="34" charset="0"/>
                <a:cs typeface="Arial"/>
              </a:rPr>
              <a:t>методы оценки</a:t>
            </a:r>
            <a:endParaRPr lang="en-US" spc="40" dirty="0">
              <a:latin typeface="Trebuchet MS" panose="020B0603020202020204" pitchFamily="34" charset="0"/>
              <a:cs typeface="Arial"/>
            </a:endParaRPr>
          </a:p>
        </p:txBody>
      </p:sp>
      <p:sp>
        <p:nvSpPr>
          <p:cNvPr id="13" name="Номер слайда 12">
            <a:extLst>
              <a:ext uri="{FF2B5EF4-FFF2-40B4-BE49-F238E27FC236}">
                <a16:creationId xmlns:a16="http://schemas.microsoft.com/office/drawing/2014/main" id="{E88962D0-91E3-4671-9D7E-BD902F82AB5D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67</a:t>
            </a:fld>
            <a:endParaRPr lang="ru-RU"/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5C5DFFF8-A97B-447A-9FE7-DC04C77D07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01"/>
          <a:stretch/>
        </p:blipFill>
        <p:spPr bwMode="auto">
          <a:xfrm>
            <a:off x="1718884" y="6819900"/>
            <a:ext cx="2584248" cy="1896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F71F7C3D-D404-441D-8657-44630D5C6D80}"/>
              </a:ext>
            </a:extLst>
          </p:cNvPr>
          <p:cNvSpPr/>
          <p:nvPr/>
        </p:nvSpPr>
        <p:spPr>
          <a:xfrm>
            <a:off x="7696200" y="2247900"/>
            <a:ext cx="9144000" cy="7171194"/>
          </a:xfrm>
          <a:prstGeom prst="rect">
            <a:avLst/>
          </a:prstGeom>
        </p:spPr>
        <p:txBody>
          <a:bodyPr>
            <a:spAutoFit/>
          </a:bodyPr>
          <a:lstStyle/>
          <a:p>
            <a:pPr marL="228600" defTabSz="616148" fontAlgn="base">
              <a:spcBef>
                <a:spcPts val="2400"/>
              </a:spcBef>
              <a:buSzPts val="1800"/>
            </a:pPr>
            <a:r>
              <a:rPr lang="ru-RU" sz="2400" u="sng" dirty="0">
                <a:latin typeface="Trebuchet MS" panose="020B0603020202020204" pitchFamily="34" charset="0"/>
                <a:sym typeface="Helvetica Light"/>
              </a:rPr>
              <a:t>Пример</a:t>
            </a:r>
            <a:r>
              <a:rPr lang="en-US" sz="2400" u="sng" dirty="0">
                <a:latin typeface="Trebuchet MS" panose="020B0603020202020204" pitchFamily="34" charset="0"/>
                <a:sym typeface="Helvetica Light"/>
              </a:rPr>
              <a:t> # 1: </a:t>
            </a:r>
            <a:endParaRPr lang="ru-RU" sz="2400" u="sng" dirty="0">
              <a:latin typeface="Trebuchet MS" panose="020B0603020202020204" pitchFamily="34" charset="0"/>
              <a:sym typeface="Helvetica Light"/>
            </a:endParaRPr>
          </a:p>
          <a:p>
            <a:pPr marL="228600" defTabSz="616148" fontAlgn="base">
              <a:spcBef>
                <a:spcPts val="2400"/>
              </a:spcBef>
              <a:buSzPts val="1800"/>
            </a:pPr>
            <a:r>
              <a:rPr lang="ru-RU" sz="2400" dirty="0">
                <a:latin typeface="Trebuchet MS" panose="020B0603020202020204" pitchFamily="34" charset="0"/>
                <a:sym typeface="Helvetica Light"/>
              </a:rPr>
              <a:t>Система собирает информацию с видеокамер, распознает модель приближающейся машины и принимает решение в реальном времени, показывать ли рекламу владельцу этой машины или нет</a:t>
            </a:r>
          </a:p>
          <a:p>
            <a:pPr marL="228600" defTabSz="616148" fontAlgn="base">
              <a:spcBef>
                <a:spcPts val="2400"/>
              </a:spcBef>
              <a:buSzPts val="1800"/>
            </a:pPr>
            <a:r>
              <a:rPr lang="ru-RU" sz="2400" dirty="0" err="1">
                <a:latin typeface="Trebuchet MS" panose="020B0603020202020204" pitchFamily="34" charset="0"/>
                <a:sym typeface="Helvetica Light"/>
              </a:rPr>
              <a:t>Toyota</a:t>
            </a:r>
            <a:r>
              <a:rPr lang="ru-RU" sz="2400" dirty="0">
                <a:latin typeface="Trebuchet MS" panose="020B0603020202020204" pitchFamily="34" charset="0"/>
                <a:sym typeface="Helvetica Light"/>
              </a:rPr>
              <a:t> увеличила посещаемость дилерских центров на 30%, объем первых звонков - на 34%, а трафик на сайте - на 15%</a:t>
            </a:r>
            <a:endParaRPr lang="en-US" sz="2400" dirty="0">
              <a:latin typeface="Trebuchet MS" panose="020B0603020202020204" pitchFamily="34" charset="0"/>
              <a:sym typeface="Helvetica Light"/>
            </a:endParaRPr>
          </a:p>
          <a:p>
            <a:pPr marL="228600" defTabSz="616148" fontAlgn="base">
              <a:spcBef>
                <a:spcPts val="2400"/>
              </a:spcBef>
              <a:buSzPts val="1800"/>
            </a:pPr>
            <a:r>
              <a:rPr lang="ru-RU" sz="2400" u="sng" dirty="0">
                <a:latin typeface="Trebuchet MS" panose="020B0603020202020204" pitchFamily="34" charset="0"/>
                <a:sym typeface="Helvetica Light"/>
              </a:rPr>
              <a:t>Пример</a:t>
            </a:r>
            <a:r>
              <a:rPr lang="en-US" sz="2400" u="sng" dirty="0">
                <a:latin typeface="Trebuchet MS" panose="020B0603020202020204" pitchFamily="34" charset="0"/>
                <a:sym typeface="Helvetica Light"/>
              </a:rPr>
              <a:t> # 2: </a:t>
            </a:r>
            <a:endParaRPr lang="ru-RU" sz="2400" u="sng" dirty="0">
              <a:latin typeface="Trebuchet MS" panose="020B0603020202020204" pitchFamily="34" charset="0"/>
              <a:sym typeface="Helvetica Light"/>
            </a:endParaRPr>
          </a:p>
          <a:p>
            <a:pPr marL="228600" defTabSz="616148" fontAlgn="base">
              <a:spcBef>
                <a:spcPts val="2400"/>
              </a:spcBef>
              <a:buSzPts val="1800"/>
            </a:pPr>
            <a:r>
              <a:rPr lang="ru-RU" sz="2400" dirty="0">
                <a:latin typeface="Trebuchet MS" panose="020B0603020202020204" pitchFamily="34" charset="0"/>
                <a:sym typeface="Helvetica Light"/>
              </a:rPr>
              <a:t>Для обнаружения людей, находящихся в зоне размещения наружной рекламы, и оценки конверсии в последующий визит в магазин или покупку продукта </a:t>
            </a:r>
          </a:p>
          <a:p>
            <a:pPr marL="228600" defTabSz="616148" fontAlgn="base">
              <a:spcBef>
                <a:spcPts val="2400"/>
              </a:spcBef>
              <a:buSzPts val="1800"/>
            </a:pPr>
            <a:r>
              <a:rPr lang="ru-RU" sz="2400" dirty="0" err="1">
                <a:latin typeface="Trebuchet MS" panose="020B0603020202020204" pitchFamily="34" charset="0"/>
                <a:sym typeface="Helvetica Light"/>
              </a:rPr>
              <a:t>Big</a:t>
            </a:r>
            <a:r>
              <a:rPr lang="ru-RU" sz="2400" dirty="0">
                <a:latin typeface="Trebuchet MS" panose="020B0603020202020204" pitchFamily="34" charset="0"/>
                <a:sym typeface="Helvetica Light"/>
              </a:rPr>
              <a:t> </a:t>
            </a:r>
            <a:r>
              <a:rPr lang="ru-RU" sz="2400" dirty="0" err="1">
                <a:latin typeface="Trebuchet MS" panose="020B0603020202020204" pitchFamily="34" charset="0"/>
                <a:sym typeface="Helvetica Light"/>
              </a:rPr>
              <a:t>Data</a:t>
            </a:r>
            <a:r>
              <a:rPr lang="ru-RU" sz="2400" dirty="0">
                <a:latin typeface="Trebuchet MS" panose="020B0603020202020204" pitchFamily="34" charset="0"/>
                <a:sym typeface="Helvetica Light"/>
              </a:rPr>
              <a:t> позволяет сравнивать результаты OOH-продвижения с рекламой в цифровых каналах с использованием кросс-канальной аналитики и делать наиболее подходящее распределение бюджета</a:t>
            </a:r>
            <a:endParaRPr lang="en" sz="2400" b="1" dirty="0">
              <a:latin typeface="Trebuchet MS" panose="020B0603020202020204" pitchFamily="34" charset="0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2499054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140176" y="1028700"/>
            <a:ext cx="952499" cy="952499"/>
          </a:xfrm>
          <a:prstGeom prst="rect">
            <a:avLst/>
          </a:prstGeom>
        </p:spPr>
      </p:pic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1180734" y="1504949"/>
            <a:ext cx="15751327" cy="173637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pc="835" dirty="0"/>
              <a:t>Маркетинг 3.0</a:t>
            </a:r>
            <a:br>
              <a:rPr lang="en-US" spc="835" dirty="0"/>
            </a:br>
            <a:endParaRPr spc="710" dirty="0"/>
          </a:p>
        </p:txBody>
      </p:sp>
      <p:sp>
        <p:nvSpPr>
          <p:cNvPr id="20" name="Номер слайда 19">
            <a:extLst>
              <a:ext uri="{FF2B5EF4-FFF2-40B4-BE49-F238E27FC236}">
                <a16:creationId xmlns:a16="http://schemas.microsoft.com/office/drawing/2014/main" id="{646912D0-62DE-43A1-A5AB-FB9039499B9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276999"/>
          </a:xfrm>
        </p:spPr>
        <p:txBody>
          <a:bodyPr/>
          <a:lstStyle/>
          <a:p>
            <a:fld id="{B6F15528-21DE-4FAA-801E-634DDDAF4B2B}" type="slidenum">
              <a:rPr lang="ru-RU" smtClean="0">
                <a:solidFill>
                  <a:schemeClr val="tx1"/>
                </a:solidFill>
                <a:latin typeface="Trebuchet MS" panose="020B0603020202020204" pitchFamily="34" charset="0"/>
              </a:rPr>
              <a:t>7</a:t>
            </a:fld>
            <a:endParaRPr lang="ru-RU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15" name="object 10">
            <a:extLst>
              <a:ext uri="{FF2B5EF4-FFF2-40B4-BE49-F238E27FC236}">
                <a16:creationId xmlns:a16="http://schemas.microsoft.com/office/drawing/2014/main" id="{ED367FFA-9518-4A5D-ABC6-EDEA51614709}"/>
              </a:ext>
            </a:extLst>
          </p:cNvPr>
          <p:cNvSpPr txBox="1"/>
          <p:nvPr/>
        </p:nvSpPr>
        <p:spPr>
          <a:xfrm>
            <a:off x="10925430" y="5466650"/>
            <a:ext cx="3868420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000" b="1" spc="120" dirty="0">
                <a:solidFill>
                  <a:srgbClr val="FFFFFF"/>
                </a:solidFill>
                <a:latin typeface="Trebuchet MS"/>
              </a:rPr>
              <a:t>Lecture 1</a:t>
            </a:r>
            <a:endParaRPr sz="2000" b="1" spc="120" dirty="0">
              <a:solidFill>
                <a:srgbClr val="FFFFFF"/>
              </a:solidFill>
              <a:latin typeface="Trebuchet M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7868369-753F-43DD-8A25-003F822B2893}"/>
              </a:ext>
            </a:extLst>
          </p:cNvPr>
          <p:cNvSpPr txBox="1"/>
          <p:nvPr/>
        </p:nvSpPr>
        <p:spPr>
          <a:xfrm>
            <a:off x="7566534" y="9204629"/>
            <a:ext cx="32367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latin typeface="Trebuchet MS" panose="020B0603020202020204" pitchFamily="34" charset="0"/>
              </a:rPr>
              <a:t>Ваши варианты?</a:t>
            </a:r>
          </a:p>
        </p:txBody>
      </p:sp>
      <p:pic>
        <p:nvPicPr>
          <p:cNvPr id="1026" name="Picture 2" descr="Охрана природы и энергосбережение">
            <a:extLst>
              <a:ext uri="{FF2B5EF4-FFF2-40B4-BE49-F238E27FC236}">
                <a16:creationId xmlns:a16="http://schemas.microsoft.com/office/drawing/2014/main" id="{68106B15-A693-4E38-9E97-1D168783F7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3688" y="2788464"/>
            <a:ext cx="14505418" cy="7231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09374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140176" y="1028700"/>
            <a:ext cx="952499" cy="952499"/>
          </a:xfrm>
          <a:prstGeom prst="rect">
            <a:avLst/>
          </a:prstGeom>
        </p:spPr>
      </p:pic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1180734" y="1504949"/>
            <a:ext cx="15751327" cy="173637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pc="835" dirty="0"/>
              <a:t>Маркетинг 3.0</a:t>
            </a:r>
            <a:br>
              <a:rPr lang="en-US" spc="835" dirty="0"/>
            </a:br>
            <a:endParaRPr spc="710" dirty="0"/>
          </a:p>
        </p:txBody>
      </p:sp>
      <p:sp>
        <p:nvSpPr>
          <p:cNvPr id="20" name="Номер слайда 19">
            <a:extLst>
              <a:ext uri="{FF2B5EF4-FFF2-40B4-BE49-F238E27FC236}">
                <a16:creationId xmlns:a16="http://schemas.microsoft.com/office/drawing/2014/main" id="{646912D0-62DE-43A1-A5AB-FB9039499B9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276999"/>
          </a:xfrm>
        </p:spPr>
        <p:txBody>
          <a:bodyPr/>
          <a:lstStyle/>
          <a:p>
            <a:fld id="{B6F15528-21DE-4FAA-801E-634DDDAF4B2B}" type="slidenum">
              <a:rPr lang="ru-RU" smtClean="0">
                <a:solidFill>
                  <a:schemeClr val="tx1"/>
                </a:solidFill>
                <a:latin typeface="Trebuchet MS" panose="020B0603020202020204" pitchFamily="34" charset="0"/>
              </a:rPr>
              <a:t>8</a:t>
            </a:fld>
            <a:endParaRPr lang="ru-RU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15" name="object 10">
            <a:extLst>
              <a:ext uri="{FF2B5EF4-FFF2-40B4-BE49-F238E27FC236}">
                <a16:creationId xmlns:a16="http://schemas.microsoft.com/office/drawing/2014/main" id="{ED367FFA-9518-4A5D-ABC6-EDEA51614709}"/>
              </a:ext>
            </a:extLst>
          </p:cNvPr>
          <p:cNvSpPr txBox="1"/>
          <p:nvPr/>
        </p:nvSpPr>
        <p:spPr>
          <a:xfrm>
            <a:off x="10925430" y="5466650"/>
            <a:ext cx="3868420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000" b="1" spc="120" dirty="0">
                <a:solidFill>
                  <a:srgbClr val="FFFFFF"/>
                </a:solidFill>
                <a:latin typeface="Trebuchet MS"/>
              </a:rPr>
              <a:t>Lecture 1</a:t>
            </a:r>
            <a:endParaRPr sz="2000" b="1" spc="120" dirty="0">
              <a:solidFill>
                <a:srgbClr val="FFFFFF"/>
              </a:solidFill>
              <a:latin typeface="Trebuchet MS"/>
            </a:endParaRPr>
          </a:p>
        </p:txBody>
      </p:sp>
      <p:pic>
        <p:nvPicPr>
          <p:cNvPr id="2050" name="Picture 2" descr="S7 Airlines запустила проект «Мы – Сибирь» по восполнению сгоревших лесов »  «Платформа. Устойчивое развитие» - деловое издание">
            <a:extLst>
              <a:ext uri="{FF2B5EF4-FFF2-40B4-BE49-F238E27FC236}">
                <a16:creationId xmlns:a16="http://schemas.microsoft.com/office/drawing/2014/main" id="{FA717A65-9E1E-4962-91AD-3505F05877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865" y="3009900"/>
            <a:ext cx="6848475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Проект Курс о бережных и этичных путешествиях Green Steps — проект S7  Airlines и Бюро партнёрств для достижения целей устойчивого развития  «Теперь так». Охват проекта: Москва ID: 10045293 | DOBRO.RU">
            <a:extLst>
              <a:ext uri="{FF2B5EF4-FFF2-40B4-BE49-F238E27FC236}">
                <a16:creationId xmlns:a16="http://schemas.microsoft.com/office/drawing/2014/main" id="{F345024D-D532-451C-A6A6-C4EB6B77CD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0" y="3789883"/>
            <a:ext cx="4429125" cy="590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16173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140176" y="1028700"/>
            <a:ext cx="952499" cy="952499"/>
          </a:xfrm>
          <a:prstGeom prst="rect">
            <a:avLst/>
          </a:prstGeom>
        </p:spPr>
      </p:pic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1180734" y="1504949"/>
            <a:ext cx="15751327" cy="173637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pc="835" dirty="0"/>
              <a:t>Маркетинг 3.0</a:t>
            </a:r>
            <a:br>
              <a:rPr lang="en-US" spc="835" dirty="0"/>
            </a:br>
            <a:endParaRPr spc="710" dirty="0"/>
          </a:p>
        </p:txBody>
      </p:sp>
      <p:sp>
        <p:nvSpPr>
          <p:cNvPr id="20" name="Номер слайда 19">
            <a:extLst>
              <a:ext uri="{FF2B5EF4-FFF2-40B4-BE49-F238E27FC236}">
                <a16:creationId xmlns:a16="http://schemas.microsoft.com/office/drawing/2014/main" id="{646912D0-62DE-43A1-A5AB-FB9039499B9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276999"/>
          </a:xfrm>
        </p:spPr>
        <p:txBody>
          <a:bodyPr/>
          <a:lstStyle/>
          <a:p>
            <a:fld id="{B6F15528-21DE-4FAA-801E-634DDDAF4B2B}" type="slidenum">
              <a:rPr lang="ru-RU" smtClean="0">
                <a:solidFill>
                  <a:schemeClr val="tx1"/>
                </a:solidFill>
                <a:latin typeface="Trebuchet MS" panose="020B0603020202020204" pitchFamily="34" charset="0"/>
              </a:rPr>
              <a:t>9</a:t>
            </a:fld>
            <a:endParaRPr lang="ru-RU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15" name="object 10">
            <a:extLst>
              <a:ext uri="{FF2B5EF4-FFF2-40B4-BE49-F238E27FC236}">
                <a16:creationId xmlns:a16="http://schemas.microsoft.com/office/drawing/2014/main" id="{ED367FFA-9518-4A5D-ABC6-EDEA51614709}"/>
              </a:ext>
            </a:extLst>
          </p:cNvPr>
          <p:cNvSpPr txBox="1"/>
          <p:nvPr/>
        </p:nvSpPr>
        <p:spPr>
          <a:xfrm>
            <a:off x="10925430" y="5466650"/>
            <a:ext cx="3868420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000" b="1" spc="120" dirty="0">
                <a:solidFill>
                  <a:srgbClr val="FFFFFF"/>
                </a:solidFill>
                <a:latin typeface="Trebuchet MS"/>
              </a:rPr>
              <a:t>Lecture 1</a:t>
            </a:r>
            <a:endParaRPr sz="2000" b="1" spc="120" dirty="0">
              <a:solidFill>
                <a:srgbClr val="FFFFFF"/>
              </a:solidFill>
              <a:latin typeface="Trebuchet MS"/>
            </a:endParaRPr>
          </a:p>
        </p:txBody>
      </p:sp>
      <p:pic>
        <p:nvPicPr>
          <p:cNvPr id="3074" name="Picture 2" descr="Purina и &quot;Лента&quot; запускают социальную акцию &quot;Делитесь добром!&quot; | Новости |  Бизнес и Общество">
            <a:extLst>
              <a:ext uri="{FF2B5EF4-FFF2-40B4-BE49-F238E27FC236}">
                <a16:creationId xmlns:a16="http://schemas.microsoft.com/office/drawing/2014/main" id="{DA4B1AD9-4D1A-4EF7-BF24-33BD638BA8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9804" y="1603551"/>
            <a:ext cx="5334000" cy="533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Бренд Purina подвел итоги социальной работы в 2021 году | Новости | Бизнес  и Общество">
            <a:extLst>
              <a:ext uri="{FF2B5EF4-FFF2-40B4-BE49-F238E27FC236}">
                <a16:creationId xmlns:a16="http://schemas.microsoft.com/office/drawing/2014/main" id="{54096F01-2AA5-4D46-A8B1-B4A5780FB1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418" y="2781300"/>
            <a:ext cx="6279780" cy="6580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Друг для Друга — Яндекс Кью">
            <a:extLst>
              <a:ext uri="{FF2B5EF4-FFF2-40B4-BE49-F238E27FC236}">
                <a16:creationId xmlns:a16="http://schemas.microsoft.com/office/drawing/2014/main" id="{C595EBCB-5077-479B-A4A8-62C24047CC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6804" y="7321403"/>
            <a:ext cx="4659250" cy="2449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20498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11348</TotalTime>
  <Words>2517</Words>
  <Application>Microsoft Macintosh PowerPoint</Application>
  <PresentationFormat>Custom</PresentationFormat>
  <Paragraphs>612</Paragraphs>
  <Slides>67</Slides>
  <Notes>42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67</vt:i4>
      </vt:variant>
    </vt:vector>
  </HeadingPairs>
  <TitlesOfParts>
    <vt:vector size="82" baseType="lpstr">
      <vt:lpstr>Arial</vt:lpstr>
      <vt:lpstr>Arial Narrow</vt:lpstr>
      <vt:lpstr>Calibri</vt:lpstr>
      <vt:lpstr>Lucida Sans Unicode</vt:lpstr>
      <vt:lpstr>Microsoft Sans Serif</vt:lpstr>
      <vt:lpstr>Montserrat</vt:lpstr>
      <vt:lpstr>Open Sans</vt:lpstr>
      <vt:lpstr>Open Sans Light</vt:lpstr>
      <vt:lpstr>Poppins</vt:lpstr>
      <vt:lpstr>Roboto</vt:lpstr>
      <vt:lpstr>Trebuchet MS</vt:lpstr>
      <vt:lpstr>Verdana</vt:lpstr>
      <vt:lpstr>Wingdings</vt:lpstr>
      <vt:lpstr>Work Sans</vt:lpstr>
      <vt:lpstr>Office Theme</vt:lpstr>
      <vt:lpstr>Маркетинговая аналитика на основе больших данных</vt:lpstr>
      <vt:lpstr>О чем будет занятие</vt:lpstr>
      <vt:lpstr>Маркетинг и продажи: разница подходов</vt:lpstr>
      <vt:lpstr>Продажи и Маркетинг</vt:lpstr>
      <vt:lpstr>PowerPoint Presentation</vt:lpstr>
      <vt:lpstr>Эволюция маркетинга</vt:lpstr>
      <vt:lpstr>Маркетинг 3.0 </vt:lpstr>
      <vt:lpstr>Маркетинг 3.0 </vt:lpstr>
      <vt:lpstr>Маркетинг 3.0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Зачем бизнес-аналитика маркетингу?</vt:lpstr>
      <vt:lpstr>Иерархия видов аналитики</vt:lpstr>
      <vt:lpstr>IBM Watson prediction tool</vt:lpstr>
      <vt:lpstr>IBM Watson prediction tool</vt:lpstr>
      <vt:lpstr>IBM Watson prediction tool</vt:lpstr>
      <vt:lpstr>PowerPoint Presentation</vt:lpstr>
      <vt:lpstr>PowerPoint Presentation</vt:lpstr>
      <vt:lpstr>PowerPoint Presentation</vt:lpstr>
      <vt:lpstr>Как современные технологии перевернули маркетинг</vt:lpstr>
      <vt:lpstr>Как современные технологии перевернули маркетинг</vt:lpstr>
      <vt:lpstr>Как современные технологии перевернули маркетинг</vt:lpstr>
      <vt:lpstr>Как современные технологии перевернули маркетинг</vt:lpstr>
      <vt:lpstr>PowerPoint Presentation</vt:lpstr>
      <vt:lpstr>PowerPoint Presentation</vt:lpstr>
      <vt:lpstr>Разница подходов в B2B,B2C, C2C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Генерация лидов в B2B</vt:lpstr>
      <vt:lpstr>SIBUR. Генерация лидов</vt:lpstr>
      <vt:lpstr>SIBUR   трансформация</vt:lpstr>
      <vt:lpstr>C2C: Big Data in Avito</vt:lpstr>
      <vt:lpstr>PowerPoint Presentation</vt:lpstr>
      <vt:lpstr>PowerPoint Presentation</vt:lpstr>
      <vt:lpstr>PowerPoint Presentation</vt:lpstr>
      <vt:lpstr>А что делать с такой рекламой?</vt:lpstr>
      <vt:lpstr>Традиционные методы оценки</vt:lpstr>
      <vt:lpstr>Современные  методы оценки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Blue Modern Technology Business Presentation</dc:title>
  <dc:creator>Вероника Писаренко</dc:creator>
  <cp:keywords>DAFsXlQInjk,BAD1lX_mx10</cp:keywords>
  <cp:lastModifiedBy>Veronica Pisarenko</cp:lastModifiedBy>
  <cp:revision>75</cp:revision>
  <dcterms:created xsi:type="dcterms:W3CDTF">2023-09-24T15:18:09Z</dcterms:created>
  <dcterms:modified xsi:type="dcterms:W3CDTF">2026-06-17T06:41:50Z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2023-09-24T00:00:00Z</vt:filetime>
  </property>
  <property fmtid="{D5CDD505-2E9C-101B-9397-08002B2CF9AE}" pid="3" name="Creator">
    <vt:lpwstr>Canva</vt:lpwstr>
  </property>
  <property fmtid="{D5CDD505-2E9C-101B-9397-08002B2CF9AE}" pid="4" name="LastSaved">
    <vt:filetime>2023-09-24T00:00:00Z</vt:filetime>
  </property>
</Properties>
</file>