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62" r:id="rId3"/>
    <p:sldMasterId id="2147483668" r:id="rId4"/>
  </p:sldMasterIdLst>
  <p:notesMasterIdLst>
    <p:notesMasterId r:id="rId57"/>
  </p:notesMasterIdLst>
  <p:sldIdLst>
    <p:sldId id="381" r:id="rId5"/>
    <p:sldId id="382" r:id="rId6"/>
    <p:sldId id="278" r:id="rId7"/>
    <p:sldId id="385" r:id="rId8"/>
    <p:sldId id="383" r:id="rId9"/>
    <p:sldId id="413" r:id="rId10"/>
    <p:sldId id="384" r:id="rId11"/>
    <p:sldId id="256" r:id="rId12"/>
    <p:sldId id="257" r:id="rId13"/>
    <p:sldId id="259" r:id="rId14"/>
    <p:sldId id="258" r:id="rId15"/>
    <p:sldId id="386" r:id="rId16"/>
    <p:sldId id="387" r:id="rId17"/>
    <p:sldId id="410" r:id="rId18"/>
    <p:sldId id="388" r:id="rId19"/>
    <p:sldId id="390" r:id="rId20"/>
    <p:sldId id="408" r:id="rId21"/>
    <p:sldId id="406" r:id="rId22"/>
    <p:sldId id="407" r:id="rId23"/>
    <p:sldId id="395" r:id="rId24"/>
    <p:sldId id="401" r:id="rId25"/>
    <p:sldId id="402" r:id="rId26"/>
    <p:sldId id="403" r:id="rId27"/>
    <p:sldId id="261" r:id="rId28"/>
    <p:sldId id="396" r:id="rId29"/>
    <p:sldId id="397" r:id="rId30"/>
    <p:sldId id="400" r:id="rId31"/>
    <p:sldId id="391" r:id="rId32"/>
    <p:sldId id="409" r:id="rId33"/>
    <p:sldId id="411" r:id="rId34"/>
    <p:sldId id="389" r:id="rId35"/>
    <p:sldId id="392" r:id="rId36"/>
    <p:sldId id="412" r:id="rId37"/>
    <p:sldId id="260" r:id="rId38"/>
    <p:sldId id="414" r:id="rId39"/>
    <p:sldId id="394" r:id="rId40"/>
    <p:sldId id="398" r:id="rId41"/>
    <p:sldId id="399" r:id="rId42"/>
    <p:sldId id="262" r:id="rId43"/>
    <p:sldId id="404" r:id="rId44"/>
    <p:sldId id="264" r:id="rId45"/>
    <p:sldId id="265" r:id="rId46"/>
    <p:sldId id="266" r:id="rId47"/>
    <p:sldId id="267" r:id="rId48"/>
    <p:sldId id="268" r:id="rId49"/>
    <p:sldId id="273" r:id="rId50"/>
    <p:sldId id="271" r:id="rId51"/>
    <p:sldId id="274" r:id="rId52"/>
    <p:sldId id="405" r:id="rId53"/>
    <p:sldId id="276" r:id="rId54"/>
    <p:sldId id="277" r:id="rId55"/>
    <p:sldId id="415" r:id="rId56"/>
  </p:sldIdLst>
  <p:sldSz cx="9144000" cy="5715000" type="screen16x10"/>
  <p:notesSz cx="5715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51" d="100"/>
          <a:sy n="151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512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375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7419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389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16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0091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570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0205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34000"/>
            <a:ext cx="5486400" cy="6297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80861"/>
            <a:ext cx="54864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963709"/>
            <a:ext cx="5486400" cy="8942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44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03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5154"/>
            <a:ext cx="2057400" cy="65016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5154"/>
            <a:ext cx="6019800" cy="65016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25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097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>
            <a:extLst>
              <a:ext uri="{FF2B5EF4-FFF2-40B4-BE49-F238E27FC236}">
                <a16:creationId xmlns:a16="http://schemas.microsoft.com/office/drawing/2014/main" id="{450D37D6-8045-48D9-8D4F-D2FD52B3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89834"/>
            <a:ext cx="8520600" cy="935333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>
            <a:extLst>
              <a:ext uri="{FF2B5EF4-FFF2-40B4-BE49-F238E27FC236}">
                <a16:creationId xmlns:a16="http://schemas.microsoft.com/office/drawing/2014/main" id="{8DC78A65-079C-44EF-AA0A-626768554F9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algn="r"/>
            <a:fld id="{00000000-1234-1234-1234-123412341234}" type="slidenum">
              <a:rPr lang="en-RU" smtClean="0"/>
              <a:pPr algn="r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19941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>
            <a:extLst>
              <a:ext uri="{FF2B5EF4-FFF2-40B4-BE49-F238E27FC236}">
                <a16:creationId xmlns:a16="http://schemas.microsoft.com/office/drawing/2014/main" id="{9AC7ADE5-29F2-47E2-83B0-18BA0F8F1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94472"/>
            <a:ext cx="8520600" cy="636333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>
            <a:extLst>
              <a:ext uri="{FF2B5EF4-FFF2-40B4-BE49-F238E27FC236}">
                <a16:creationId xmlns:a16="http://schemas.microsoft.com/office/drawing/2014/main" id="{CC0145E7-CE20-4C18-8E06-2BE54437D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80528"/>
            <a:ext cx="8520600" cy="37960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>
            <a:extLst>
              <a:ext uri="{FF2B5EF4-FFF2-40B4-BE49-F238E27FC236}">
                <a16:creationId xmlns:a16="http://schemas.microsoft.com/office/drawing/2014/main" id="{E3D5BDEF-8BF9-4125-A200-BF8981F6082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algn="r"/>
            <a:fld id="{00000000-1234-1234-1234-123412341234}" type="slidenum">
              <a:rPr lang="en-RU" smtClean="0"/>
              <a:pPr algn="r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11177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>
            <a:extLst>
              <a:ext uri="{FF2B5EF4-FFF2-40B4-BE49-F238E27FC236}">
                <a16:creationId xmlns:a16="http://schemas.microsoft.com/office/drawing/2014/main" id="{35C9378C-E7B6-450B-B1B1-6061D7A29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8" y="827305"/>
            <a:ext cx="8520600" cy="2280667"/>
          </a:xfrm>
          <a:prstGeom prst="rect">
            <a:avLst/>
          </a:prstGeom>
        </p:spPr>
        <p:txBody>
          <a:bodyPr spcFirstLastPara="1" wrap="square" lIns="91425" tIns="91425" rIns="91425" bIns="91425" anchor="b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5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5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5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5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5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5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5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5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>
            <a:extLst>
              <a:ext uri="{FF2B5EF4-FFF2-40B4-BE49-F238E27FC236}">
                <a16:creationId xmlns:a16="http://schemas.microsoft.com/office/drawing/2014/main" id="{5BB747A9-0CB7-41CC-ADB6-E19C70D4C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3149028"/>
            <a:ext cx="8520600" cy="880667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>
            <a:extLst>
              <a:ext uri="{FF2B5EF4-FFF2-40B4-BE49-F238E27FC236}">
                <a16:creationId xmlns:a16="http://schemas.microsoft.com/office/drawing/2014/main" id="{ACC95B98-7B48-47D0-B26A-CDF0DECFABA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333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algn="r"/>
            <a:fld id="{00000000-1234-1234-1234-123412341234}" type="slidenum">
              <a:rPr lang="en-RU" smtClean="0"/>
              <a:pPr algn="r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529775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73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7139"/>
            <a:ext cx="7772400" cy="16333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18000"/>
            <a:ext cx="6400800" cy="19473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05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896556"/>
            <a:ext cx="7772400" cy="151341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29682"/>
            <a:ext cx="7772400" cy="16668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9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8000"/>
            <a:ext cx="4038600" cy="5028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8000"/>
            <a:ext cx="4038600" cy="5028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443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5681"/>
            <a:ext cx="4040188" cy="7108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16528"/>
            <a:ext cx="4040188" cy="43903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705681"/>
            <a:ext cx="4041775" cy="71084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16528"/>
            <a:ext cx="4041775" cy="43903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21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06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86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03389"/>
            <a:ext cx="3008313" cy="12911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03389"/>
            <a:ext cx="5111750" cy="65034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594556"/>
            <a:ext cx="3008313" cy="52122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9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5153"/>
            <a:ext cx="8229600" cy="127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8000"/>
            <a:ext cx="8229600" cy="5028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7062612"/>
            <a:ext cx="21336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7062612"/>
            <a:ext cx="28956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7062612"/>
            <a:ext cx="2133600" cy="405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72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2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</p:sldLayoutIdLst>
  <p:hf sldNum="0" hdr="0" ftr="0" dt="0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879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20"/>
          <p:cNvSpPr/>
          <p:nvPr/>
        </p:nvSpPr>
        <p:spPr>
          <a:xfrm>
            <a:off x="6540000" y="1485750"/>
            <a:ext cx="2360000" cy="2360000"/>
          </a:xfrm>
          <a:prstGeom prst="ellipse">
            <a:avLst/>
          </a:prstGeom>
          <a:noFill/>
          <a:ln w="26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defTabSz="457200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s21"/>
          <p:cNvSpPr/>
          <p:nvPr/>
        </p:nvSpPr>
        <p:spPr>
          <a:xfrm>
            <a:off x="6850000" y="1795750"/>
            <a:ext cx="1740000" cy="1740000"/>
          </a:xfrm>
          <a:prstGeom prst="ellipse">
            <a:avLst/>
          </a:prstGeom>
          <a:noFill/>
          <a:ln w="22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defTabSz="457200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s22"/>
          <p:cNvSpPr/>
          <p:nvPr/>
        </p:nvSpPr>
        <p:spPr>
          <a:xfrm>
            <a:off x="7360000" y="2305750"/>
            <a:ext cx="720000" cy="72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defTabSz="457200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t23"/>
          <p:cNvSpPr/>
          <p:nvPr/>
        </p:nvSpPr>
        <p:spPr>
          <a:xfrm>
            <a:off x="6540000" y="3985750"/>
            <a:ext cx="236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457200">
              <a:defRPr/>
            </a:pPr>
            <a:r>
              <a:rPr lang="ru-RU" sz="11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 E C</a:t>
            </a: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s10"/>
          <p:cNvSpPr/>
          <p:nvPr/>
        </p:nvSpPr>
        <p:spPr>
          <a:xfrm>
            <a:off x="640080" y="185075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defTabSz="457200">
              <a:defRPr/>
            </a:pPr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11"/>
          <p:cNvSpPr/>
          <p:nvPr/>
        </p:nvSpPr>
        <p:spPr>
          <a:xfrm>
            <a:off x="658368" y="202075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457200">
              <a:defRPr/>
            </a:pPr>
            <a:r>
              <a:rPr lang="ru-RU" sz="1200" dirty="0">
                <a:solidFill>
                  <a:srgbClr val="F2785C"/>
                </a:solidFill>
                <a:latin typeface="Montserrat SemiBold"/>
                <a:sym typeface="Montserrat SemiBold"/>
              </a:rPr>
              <a:t>ДО НАЧАЛА</a:t>
            </a: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12"/>
          <p:cNvSpPr/>
          <p:nvPr/>
        </p:nvSpPr>
        <p:spPr>
          <a:xfrm>
            <a:off x="621792" y="2395750"/>
            <a:ext cx="6300000" cy="1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457200">
              <a:lnSpc>
                <a:spcPct val="104000"/>
              </a:lnSpc>
              <a:defRPr/>
            </a:pPr>
            <a:r>
              <a:rPr lang="ru-RU" sz="40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Включи запись встречи</a:t>
            </a: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13"/>
          <p:cNvSpPr/>
          <p:nvPr/>
        </p:nvSpPr>
        <p:spPr>
          <a:xfrm>
            <a:off x="658368" y="3845750"/>
            <a:ext cx="5760000" cy="76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457200">
              <a:lnSpc>
                <a:spcPct val="120000"/>
              </a:lnSpc>
              <a:defRPr/>
            </a:pPr>
            <a:r>
              <a:rPr lang="ru-RU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  <a:sym typeface="Montserrat"/>
              </a:rPr>
              <a:t>Убедись, что запись включена и только после этого стартуй</a:t>
            </a: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14"/>
          <p:cNvSpPr/>
          <p:nvPr/>
        </p:nvSpPr>
        <p:spPr>
          <a:xfrm>
            <a:off x="658368" y="494575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457200">
              <a:defRPr/>
            </a:pPr>
            <a:r>
              <a:rPr lang="ru-RU" sz="85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Маркетинговая аналитика на основе данных</a:t>
            </a:r>
            <a:endParaRPr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922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ОПЫТ · 2015–2017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6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Gilmark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47088"/>
            <a:ext cx="2331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Digital-агентство · Казань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359152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359152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Младший партнёр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017520"/>
            <a:ext cx="22402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Агентство полного цикла: платный трафик, SEO, SMM, сквозная аналитика и CRM для малого и среднего бизнеса.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Максим Попов · Продакт-менеджер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ПАРТНЁРСТВО В АГЕНТСТВЕ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Драйвер выручки – продажа </a:t>
            </a:r>
            <a:r>
              <a:rPr lang="ru-RU" sz="1600" kern="0" dirty="0" err="1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лидов</a:t>
            </a: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по </a:t>
            </a:r>
            <a:r>
              <a:rPr lang="en-US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CPA</a:t>
            </a:r>
            <a:endParaRPr lang="ru-RU" sz="1600" kern="0" dirty="0">
              <a:solidFill>
                <a:srgbClr val="192E40"/>
              </a:solidFill>
              <a:latin typeface="Montserrat ExtraBold" pitchFamily="34" charset="0"/>
              <a:ea typeface="Montserrat ExtraBold" pitchFamily="34" charset="-122"/>
              <a:cs typeface="Montserrat ExtraBold" pitchFamily="34" charset="-120"/>
            </a:endParaRPr>
          </a:p>
        </p:txBody>
      </p:sp>
      <p:sp>
        <p:nvSpPr>
          <p:cNvPr id="112" name="StatsCard"/>
          <p:cNvSpPr/>
          <p:nvPr/>
        </p:nvSpPr>
        <p:spPr>
          <a:xfrm>
            <a:off x="3200400" y="1627632"/>
            <a:ext cx="5486400" cy="621792"/>
          </a:xfrm>
          <a:prstGeom prst="roundRect">
            <a:avLst>
              <a:gd name="adj" fmla="val 8824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3" name="Stat"/>
          <p:cNvSpPr/>
          <p:nvPr/>
        </p:nvSpPr>
        <p:spPr>
          <a:xfrm>
            <a:off x="3401568" y="1627632"/>
            <a:ext cx="1600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250" kern="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 года</a:t>
            </a:r>
          </a:p>
          <a:p>
            <a:pPr marL="0" indent="0" algn="l">
              <a:buNone/>
            </a:pPr>
            <a:r>
              <a:rPr lang="ru-RU" sz="8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2015–2017</a:t>
            </a:r>
          </a:p>
        </p:txBody>
      </p:sp>
      <p:sp>
        <p:nvSpPr>
          <p:cNvPr id="114" name="Stat"/>
          <p:cNvSpPr/>
          <p:nvPr/>
        </p:nvSpPr>
        <p:spPr>
          <a:xfrm>
            <a:off x="5184648" y="1627632"/>
            <a:ext cx="16002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250" kern="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10+ клиентов</a:t>
            </a:r>
          </a:p>
          <a:p>
            <a:pPr marL="0" indent="0" algn="l">
              <a:buNone/>
            </a:pPr>
            <a:r>
              <a:rPr lang="ru-RU" sz="8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постоянной работе</a:t>
            </a:r>
          </a:p>
        </p:txBody>
      </p:sp>
      <p:sp>
        <p:nvSpPr>
          <p:cNvPr id="115" name="Stat"/>
          <p:cNvSpPr/>
          <p:nvPr/>
        </p:nvSpPr>
        <p:spPr>
          <a:xfrm>
            <a:off x="6967728" y="1627632"/>
            <a:ext cx="16916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250" kern="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10-15 млн ₽</a:t>
            </a:r>
          </a:p>
          <a:p>
            <a:pPr marL="0" indent="0" algn="l">
              <a:buNone/>
            </a:pPr>
            <a:r>
              <a:rPr lang="ru-RU" sz="8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бюджета в год</a:t>
            </a:r>
          </a:p>
        </p:txBody>
      </p:sp>
      <p:sp>
        <p:nvSpPr>
          <p:cNvPr id="116" name="ServicesLabel"/>
          <p:cNvSpPr/>
          <p:nvPr/>
        </p:nvSpPr>
        <p:spPr>
          <a:xfrm>
            <a:off x="3200400" y="2487168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5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ЧЕМ ЗАНИМАЛОСЬ АГЕНТСТВО</a:t>
            </a:r>
          </a:p>
        </p:txBody>
      </p:sp>
      <p:sp>
        <p:nvSpPr>
          <p:cNvPr id="117" name="Chip"/>
          <p:cNvSpPr/>
          <p:nvPr/>
        </p:nvSpPr>
        <p:spPr>
          <a:xfrm>
            <a:off x="3200400" y="2743200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8" name="ChipText"/>
          <p:cNvSpPr/>
          <p:nvPr/>
        </p:nvSpPr>
        <p:spPr>
          <a:xfrm>
            <a:off x="3200400" y="274320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Контекстная реклама</a:t>
            </a:r>
          </a:p>
        </p:txBody>
      </p:sp>
      <p:sp>
        <p:nvSpPr>
          <p:cNvPr id="119" name="Chip"/>
          <p:cNvSpPr/>
          <p:nvPr/>
        </p:nvSpPr>
        <p:spPr>
          <a:xfrm>
            <a:off x="5074920" y="2743200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0" name="ChipText"/>
          <p:cNvSpPr/>
          <p:nvPr/>
        </p:nvSpPr>
        <p:spPr>
          <a:xfrm>
            <a:off x="5074920" y="274320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Таргетинг</a:t>
            </a:r>
          </a:p>
        </p:txBody>
      </p:sp>
      <p:sp>
        <p:nvSpPr>
          <p:cNvPr id="121" name="Chip"/>
          <p:cNvSpPr/>
          <p:nvPr/>
        </p:nvSpPr>
        <p:spPr>
          <a:xfrm>
            <a:off x="6949440" y="2743200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2" name="ChipText"/>
          <p:cNvSpPr/>
          <p:nvPr/>
        </p:nvSpPr>
        <p:spPr>
          <a:xfrm>
            <a:off x="6949440" y="2743200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SEO-продвижение</a:t>
            </a:r>
          </a:p>
        </p:txBody>
      </p:sp>
      <p:sp>
        <p:nvSpPr>
          <p:cNvPr id="123" name="Chip"/>
          <p:cNvSpPr/>
          <p:nvPr/>
        </p:nvSpPr>
        <p:spPr>
          <a:xfrm>
            <a:off x="3200400" y="3273552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4" name="ChipText"/>
          <p:cNvSpPr/>
          <p:nvPr/>
        </p:nvSpPr>
        <p:spPr>
          <a:xfrm>
            <a:off x="3200400" y="327355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SMM и email</a:t>
            </a:r>
          </a:p>
        </p:txBody>
      </p:sp>
      <p:sp>
        <p:nvSpPr>
          <p:cNvPr id="125" name="Chip"/>
          <p:cNvSpPr/>
          <p:nvPr/>
        </p:nvSpPr>
        <p:spPr>
          <a:xfrm>
            <a:off x="5074920" y="3273552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6" name="ChipText"/>
          <p:cNvSpPr/>
          <p:nvPr/>
        </p:nvSpPr>
        <p:spPr>
          <a:xfrm>
            <a:off x="5074920" y="327355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amoCRM и аналитика</a:t>
            </a:r>
          </a:p>
        </p:txBody>
      </p:sp>
      <p:sp>
        <p:nvSpPr>
          <p:cNvPr id="127" name="Chip"/>
          <p:cNvSpPr/>
          <p:nvPr/>
        </p:nvSpPr>
        <p:spPr>
          <a:xfrm>
            <a:off x="6949440" y="3273552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8" name="ChipText"/>
          <p:cNvSpPr/>
          <p:nvPr/>
        </p:nvSpPr>
        <p:spPr>
          <a:xfrm>
            <a:off x="6949440" y="327355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Мобильная разработка</a:t>
            </a:r>
          </a:p>
        </p:txBody>
      </p:sp>
      <p:sp>
        <p:nvSpPr>
          <p:cNvPr id="129" name="NoteLabel"/>
          <p:cNvSpPr/>
          <p:nvPr/>
        </p:nvSpPr>
        <p:spPr>
          <a:xfrm>
            <a:off x="3200400" y="3877056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5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ЧТО ЭТО ДАЛО</a:t>
            </a:r>
          </a:p>
        </p:txBody>
      </p:sp>
      <p:sp>
        <p:nvSpPr>
          <p:cNvPr id="130" name="NoteCard"/>
          <p:cNvSpPr/>
          <p:nvPr/>
        </p:nvSpPr>
        <p:spPr>
          <a:xfrm>
            <a:off x="3200400" y="4114800"/>
            <a:ext cx="5486400" cy="82296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1" name="NoteText"/>
          <p:cNvSpPr/>
          <p:nvPr/>
        </p:nvSpPr>
        <p:spPr>
          <a:xfrm>
            <a:off x="3401568" y="4114800"/>
            <a:ext cx="508406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Партнёрская роль — это ответственность за экономику агентства: загрузка команды, маржинальность проектов, удержание клиентов. Первое место, где я смотрел не только на CPA, но и на то, из чего складывается прибыль.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ОПЫТ · 2014–2015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6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Фриланс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47088"/>
            <a:ext cx="2359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Контекст, лендинги, аналитика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359152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359152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Один за всю воронку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01752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Малый бизнес: реклама, посадочные страницы и замер результата под ключ. Без команды и без разделения ролей.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Максим Попов · Продакт-менеджер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 ЧЕГО ВСЁ НАЧИНАЛОСЬ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Полный цикл в одних руках</a:t>
            </a:r>
          </a:p>
        </p:txBody>
      </p:sp>
      <p:sp>
        <p:nvSpPr>
          <p:cNvPr id="112" name="Step"/>
          <p:cNvSpPr/>
          <p:nvPr/>
        </p:nvSpPr>
        <p:spPr>
          <a:xfrm>
            <a:off x="3200400" y="1627632"/>
            <a:ext cx="1572768" cy="658368"/>
          </a:xfrm>
          <a:prstGeom prst="roundRect">
            <a:avLst>
              <a:gd name="adj" fmla="val 1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3" name="StepText"/>
          <p:cNvSpPr/>
          <p:nvPr/>
        </p:nvSpPr>
        <p:spPr>
          <a:xfrm>
            <a:off x="3200400" y="1627632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Яндекс.Директ</a:t>
            </a:r>
          </a:p>
          <a:p>
            <a:pPr marL="0" indent="0" algn="ctr">
              <a:buNone/>
            </a:pPr>
            <a:r>
              <a:rPr lang="ru-RU" sz="7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трафик</a:t>
            </a:r>
          </a:p>
        </p:txBody>
      </p:sp>
      <p:sp>
        <p:nvSpPr>
          <p:cNvPr id="114" name="Step"/>
          <p:cNvSpPr/>
          <p:nvPr/>
        </p:nvSpPr>
        <p:spPr>
          <a:xfrm>
            <a:off x="5157216" y="1627632"/>
            <a:ext cx="1572768" cy="658368"/>
          </a:xfrm>
          <a:prstGeom prst="roundRect">
            <a:avLst>
              <a:gd name="adj" fmla="val 1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5" name="StepText"/>
          <p:cNvSpPr/>
          <p:nvPr/>
        </p:nvSpPr>
        <p:spPr>
          <a:xfrm>
            <a:off x="5157216" y="1627632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Лендинги</a:t>
            </a:r>
          </a:p>
          <a:p>
            <a:pPr marL="0" indent="0" algn="ctr">
              <a:buNone/>
            </a:pPr>
            <a:r>
              <a:rPr lang="ru-RU" sz="7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конверсия</a:t>
            </a:r>
          </a:p>
        </p:txBody>
      </p:sp>
      <p:sp>
        <p:nvSpPr>
          <p:cNvPr id="116" name="Step"/>
          <p:cNvSpPr/>
          <p:nvPr/>
        </p:nvSpPr>
        <p:spPr>
          <a:xfrm>
            <a:off x="7114032" y="1627632"/>
            <a:ext cx="1572768" cy="658368"/>
          </a:xfrm>
          <a:prstGeom prst="roundRect">
            <a:avLst>
              <a:gd name="adj" fmla="val 12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7" name="StepText"/>
          <p:cNvSpPr/>
          <p:nvPr/>
        </p:nvSpPr>
        <p:spPr>
          <a:xfrm>
            <a:off x="7114032" y="1627632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Яндекс.Метрика</a:t>
            </a:r>
          </a:p>
          <a:p>
            <a:pPr marL="0" indent="0" algn="ctr">
              <a:buNone/>
            </a:pPr>
            <a:r>
              <a:rPr lang="ru-RU" sz="7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замер</a:t>
            </a:r>
          </a:p>
        </p:txBody>
      </p:sp>
      <p:sp>
        <p:nvSpPr>
          <p:cNvPr id="118" name="Arrow"/>
          <p:cNvSpPr/>
          <p:nvPr/>
        </p:nvSpPr>
        <p:spPr>
          <a:xfrm>
            <a:off x="4773168" y="1627632"/>
            <a:ext cx="3840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10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19" name="Arrow"/>
          <p:cNvSpPr/>
          <p:nvPr/>
        </p:nvSpPr>
        <p:spPr>
          <a:xfrm>
            <a:off x="6729984" y="1627632"/>
            <a:ext cx="3840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10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20" name="TasksLabel"/>
          <p:cNvSpPr/>
          <p:nvPr/>
        </p:nvSpPr>
        <p:spPr>
          <a:xfrm>
            <a:off x="3200400" y="2487168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5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ЧТО ВХОДИЛО В РАБОТУ</a:t>
            </a:r>
          </a:p>
        </p:txBody>
      </p:sp>
      <p:sp>
        <p:nvSpPr>
          <p:cNvPr id="121" name="Chip"/>
          <p:cNvSpPr/>
          <p:nvPr/>
        </p:nvSpPr>
        <p:spPr>
          <a:xfrm>
            <a:off x="3200400" y="2724912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2" name="ChipText"/>
          <p:cNvSpPr/>
          <p:nvPr/>
        </p:nvSpPr>
        <p:spPr>
          <a:xfrm>
            <a:off x="3200400" y="272491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Сбор семантики</a:t>
            </a:r>
          </a:p>
        </p:txBody>
      </p:sp>
      <p:sp>
        <p:nvSpPr>
          <p:cNvPr id="123" name="Chip"/>
          <p:cNvSpPr/>
          <p:nvPr/>
        </p:nvSpPr>
        <p:spPr>
          <a:xfrm>
            <a:off x="5074920" y="2724912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4" name="ChipText"/>
          <p:cNvSpPr/>
          <p:nvPr/>
        </p:nvSpPr>
        <p:spPr>
          <a:xfrm>
            <a:off x="5074920" y="272491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Настройка кампаний</a:t>
            </a:r>
          </a:p>
        </p:txBody>
      </p:sp>
      <p:sp>
        <p:nvSpPr>
          <p:cNvPr id="125" name="Chip"/>
          <p:cNvSpPr/>
          <p:nvPr/>
        </p:nvSpPr>
        <p:spPr>
          <a:xfrm>
            <a:off x="6949440" y="2724912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6" name="ChipText"/>
          <p:cNvSpPr/>
          <p:nvPr/>
        </p:nvSpPr>
        <p:spPr>
          <a:xfrm>
            <a:off x="6949440" y="2724912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Минус-слова и ставки</a:t>
            </a:r>
          </a:p>
        </p:txBody>
      </p:sp>
      <p:sp>
        <p:nvSpPr>
          <p:cNvPr id="127" name="Chip"/>
          <p:cNvSpPr/>
          <p:nvPr/>
        </p:nvSpPr>
        <p:spPr>
          <a:xfrm>
            <a:off x="3200400" y="3255264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8" name="ChipText"/>
          <p:cNvSpPr/>
          <p:nvPr/>
        </p:nvSpPr>
        <p:spPr>
          <a:xfrm>
            <a:off x="3200400" y="3255264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Вёрстка лендингов</a:t>
            </a:r>
          </a:p>
        </p:txBody>
      </p:sp>
      <p:sp>
        <p:nvSpPr>
          <p:cNvPr id="129" name="Chip"/>
          <p:cNvSpPr/>
          <p:nvPr/>
        </p:nvSpPr>
        <p:spPr>
          <a:xfrm>
            <a:off x="5074920" y="3255264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0" name="ChipText"/>
          <p:cNvSpPr/>
          <p:nvPr/>
        </p:nvSpPr>
        <p:spPr>
          <a:xfrm>
            <a:off x="5074920" y="3255264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Настройка целей</a:t>
            </a:r>
          </a:p>
        </p:txBody>
      </p:sp>
      <p:sp>
        <p:nvSpPr>
          <p:cNvPr id="131" name="Chip"/>
          <p:cNvSpPr/>
          <p:nvPr/>
        </p:nvSpPr>
        <p:spPr>
          <a:xfrm>
            <a:off x="6949440" y="3255264"/>
            <a:ext cx="1737360" cy="457200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2" name="ChipText"/>
          <p:cNvSpPr/>
          <p:nvPr/>
        </p:nvSpPr>
        <p:spPr>
          <a:xfrm>
            <a:off x="6949440" y="3255264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Отчёты по конверсиям</a:t>
            </a:r>
          </a:p>
        </p:txBody>
      </p:sp>
      <p:sp>
        <p:nvSpPr>
          <p:cNvPr id="133" name="NoteLabel"/>
          <p:cNvSpPr/>
          <p:nvPr/>
        </p:nvSpPr>
        <p:spPr>
          <a:xfrm>
            <a:off x="3200400" y="3877056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5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ЧТО ЭТО ДАЛО</a:t>
            </a:r>
          </a:p>
        </p:txBody>
      </p:sp>
      <p:sp>
        <p:nvSpPr>
          <p:cNvPr id="134" name="NoteCard"/>
          <p:cNvSpPr/>
          <p:nvPr/>
        </p:nvSpPr>
        <p:spPr>
          <a:xfrm>
            <a:off x="3200400" y="4114800"/>
            <a:ext cx="5486400" cy="822960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5" name="NoteText"/>
          <p:cNvSpPr/>
          <p:nvPr/>
        </p:nvSpPr>
        <p:spPr>
          <a:xfrm>
            <a:off x="3401568" y="4114800"/>
            <a:ext cx="508406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Когда вся воронка на тебе, цепочка видна целиком: сколько стоил клик, сколько кликов дошло до заявки и во что в итоге обошёлся клиент. Первая точка, где юнит-экономика перестала быть теорией.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СЕГОДНЯ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77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6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Сейчас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47088"/>
            <a:ext cx="2359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Четыре параллельных трека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359152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359152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Продакт-менеджер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01752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Основная занятость — продукт. Преподавание, инвестиции и работа с ИИ идут параллельно и подпитывают друг друга.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Максим Попов · Продакт-менеджер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ТЕКУЩАЯ ЗАНЯТОСТЬ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Четыре трека</a:t>
            </a:r>
          </a:p>
        </p:txBody>
      </p:sp>
      <p:sp>
        <p:nvSpPr>
          <p:cNvPr id="112" name="Track"/>
          <p:cNvSpPr/>
          <p:nvPr/>
        </p:nvSpPr>
        <p:spPr>
          <a:xfrm>
            <a:off x="3200400" y="1627632"/>
            <a:ext cx="2651760" cy="960120"/>
          </a:xfrm>
          <a:prstGeom prst="roundRect">
            <a:avLst>
              <a:gd name="adj" fmla="val 9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3" name="TrackLabel"/>
          <p:cNvSpPr/>
          <p:nvPr/>
        </p:nvSpPr>
        <p:spPr>
          <a:xfrm>
            <a:off x="3291840" y="1719072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7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ПРОДУКТ</a:t>
            </a:r>
          </a:p>
        </p:txBody>
      </p:sp>
      <p:sp>
        <p:nvSpPr>
          <p:cNvPr id="114" name="TrackName"/>
          <p:cNvSpPr/>
          <p:nvPr/>
        </p:nvSpPr>
        <p:spPr>
          <a:xfrm>
            <a:off x="3291840" y="1938528"/>
            <a:ext cx="2468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Product Lead, MNTX</a:t>
            </a:r>
          </a:p>
        </p:txBody>
      </p:sp>
      <p:sp>
        <p:nvSpPr>
          <p:cNvPr id="115" name="TrackDescr"/>
          <p:cNvSpPr/>
          <p:nvPr/>
        </p:nvSpPr>
        <p:spPr>
          <a:xfrm>
            <a:off x="3291840" y="2212848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Платёжные решения для рынка LATAM</a:t>
            </a:r>
          </a:p>
        </p:txBody>
      </p:sp>
      <p:sp>
        <p:nvSpPr>
          <p:cNvPr id="116" name="Track"/>
          <p:cNvSpPr/>
          <p:nvPr/>
        </p:nvSpPr>
        <p:spPr>
          <a:xfrm>
            <a:off x="6035040" y="1627632"/>
            <a:ext cx="2651760" cy="960120"/>
          </a:xfrm>
          <a:prstGeom prst="roundRect">
            <a:avLst>
              <a:gd name="adj" fmla="val 9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7" name="TrackLabel"/>
          <p:cNvSpPr/>
          <p:nvPr/>
        </p:nvSpPr>
        <p:spPr>
          <a:xfrm>
            <a:off x="6126480" y="1719072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7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ПРЕПОДАВАНИЕ</a:t>
            </a:r>
          </a:p>
        </p:txBody>
      </p:sp>
      <p:sp>
        <p:nvSpPr>
          <p:cNvPr id="118" name="TrackName"/>
          <p:cNvSpPr/>
          <p:nvPr/>
        </p:nvSpPr>
        <p:spPr>
          <a:xfrm>
            <a:off x="6126480" y="1938528"/>
            <a:ext cx="2468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Management</a:t>
            </a:r>
          </a:p>
        </p:txBody>
      </p:sp>
      <p:sp>
        <p:nvSpPr>
          <p:cNvPr id="119" name="TrackDescr"/>
          <p:cNvSpPr/>
          <p:nvPr/>
        </p:nvSpPr>
        <p:spPr>
          <a:xfrm>
            <a:off x="6126480" y="2212848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Юнит-экономика, финмоделирование, оценка бизнеса</a:t>
            </a:r>
          </a:p>
        </p:txBody>
      </p:sp>
      <p:sp>
        <p:nvSpPr>
          <p:cNvPr id="120" name="Track"/>
          <p:cNvSpPr/>
          <p:nvPr/>
        </p:nvSpPr>
        <p:spPr>
          <a:xfrm>
            <a:off x="3200400" y="2697480"/>
            <a:ext cx="2651760" cy="960120"/>
          </a:xfrm>
          <a:prstGeom prst="roundRect">
            <a:avLst>
              <a:gd name="adj" fmla="val 9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1" name="TrackLabel"/>
          <p:cNvSpPr/>
          <p:nvPr/>
        </p:nvSpPr>
        <p:spPr>
          <a:xfrm>
            <a:off x="3291840" y="27889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7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ИНВЕСТИЦИИ</a:t>
            </a:r>
          </a:p>
        </p:txBody>
      </p:sp>
      <p:sp>
        <p:nvSpPr>
          <p:cNvPr id="122" name="TrackName"/>
          <p:cNvSpPr/>
          <p:nvPr/>
        </p:nvSpPr>
        <p:spPr>
          <a:xfrm>
            <a:off x="3291840" y="3008376"/>
            <a:ext cx="2468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Частный инвестор</a:t>
            </a:r>
          </a:p>
        </p:txBody>
      </p:sp>
      <p:sp>
        <p:nvSpPr>
          <p:cNvPr id="123" name="TrackDescr"/>
          <p:cNvSpPr/>
          <p:nvPr/>
        </p:nvSpPr>
        <p:spPr>
          <a:xfrm>
            <a:off x="3291840" y="328269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Акции и облигации, прямые инвестиции</a:t>
            </a:r>
          </a:p>
        </p:txBody>
      </p:sp>
      <p:sp>
        <p:nvSpPr>
          <p:cNvPr id="124" name="Track"/>
          <p:cNvSpPr/>
          <p:nvPr/>
        </p:nvSpPr>
        <p:spPr>
          <a:xfrm>
            <a:off x="6035040" y="2697480"/>
            <a:ext cx="2651760" cy="960120"/>
          </a:xfrm>
          <a:prstGeom prst="roundRect">
            <a:avLst>
              <a:gd name="adj" fmla="val 9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5" name="TrackLabel"/>
          <p:cNvSpPr/>
          <p:nvPr/>
        </p:nvSpPr>
        <p:spPr>
          <a:xfrm>
            <a:off x="6126480" y="2788920"/>
            <a:ext cx="24688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7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ТЕХНОЛОГИИ</a:t>
            </a:r>
          </a:p>
        </p:txBody>
      </p:sp>
      <p:sp>
        <p:nvSpPr>
          <p:cNvPr id="126" name="TrackName"/>
          <p:cNvSpPr/>
          <p:nvPr/>
        </p:nvSpPr>
        <p:spPr>
          <a:xfrm>
            <a:off x="6126480" y="3008376"/>
            <a:ext cx="24688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ИИ-энтузиаст</a:t>
            </a:r>
          </a:p>
        </p:txBody>
      </p:sp>
      <p:sp>
        <p:nvSpPr>
          <p:cNvPr id="127" name="TrackDescr"/>
          <p:cNvSpPr/>
          <p:nvPr/>
        </p:nvSpPr>
        <p:spPr>
          <a:xfrm>
            <a:off x="6126480" y="3282696"/>
            <a:ext cx="246888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Широкое активное ежедневное применение</a:t>
            </a:r>
          </a:p>
        </p:txBody>
      </p:sp>
      <p:sp>
        <p:nvSpPr>
          <p:cNvPr id="128" name="NoteLabel"/>
          <p:cNvSpPr/>
          <p:nvPr/>
        </p:nvSpPr>
        <p:spPr>
          <a:xfrm>
            <a:off x="3200400" y="3803904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5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ПОЧЕМУ ЭТО ВАЖНО ДЛЯ КУРСА</a:t>
            </a:r>
          </a:p>
        </p:txBody>
      </p:sp>
      <p:sp>
        <p:nvSpPr>
          <p:cNvPr id="129" name="NoteCard"/>
          <p:cNvSpPr/>
          <p:nvPr/>
        </p:nvSpPr>
        <p:spPr>
          <a:xfrm>
            <a:off x="3200400" y="4114800"/>
            <a:ext cx="5486400" cy="804672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0" name="NoteText"/>
          <p:cNvSpPr/>
          <p:nvPr/>
        </p:nvSpPr>
        <p:spPr>
          <a:xfrm>
            <a:off x="3401568" y="4114800"/>
            <a:ext cx="5084064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Курс собран из практики, а не из учебника: продуктовые решения, собственный портфель и преподавание питают друг друга. Кейсы на парах приходят из этой же работы.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>
            <a:extLst>
              <a:ext uri="{FF2B5EF4-FFF2-40B4-BE49-F238E27FC236}">
                <a16:creationId xmlns:a16="http://schemas.microsoft.com/office/drawing/2014/main" id="{B97998BE-22C6-45B6-9D33-3FEFB4AAD3F6}"/>
              </a:ext>
            </a:extLst>
          </p:cNvPr>
          <p:cNvSpPr>
            <a:spLocks noGrp="1"/>
          </p:cNvSpPr>
          <p:nvPr/>
        </p:nvSpPr>
        <p:spPr>
          <a:xfrm>
            <a:off x="4846320" y="-3429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0" b="0" i="0" u="none" strike="noStrike" kern="1200" cap="none" spc="0" normalizeH="0" baseline="0" noProof="0" dirty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2</a:t>
            </a:r>
            <a:endParaRPr kumimoji="0" sz="30000" b="0" i="0" u="none" strike="noStrike" kern="1200" cap="none" spc="0" normalizeH="0" baseline="0" noProof="0" dirty="0">
              <a:ln>
                <a:noFill/>
              </a:ln>
              <a:solidFill>
                <a:srgbClr val="2C4257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89" name="Google Shape;89;p6">
            <a:extLst>
              <a:ext uri="{FF2B5EF4-FFF2-40B4-BE49-F238E27FC236}">
                <a16:creationId xmlns:a16="http://schemas.microsoft.com/office/drawing/2014/main" id="{DBADA974-571E-443C-A00E-AB079D74DB67}"/>
              </a:ext>
            </a:extLst>
          </p:cNvPr>
          <p:cNvSpPr>
            <a:spLocks noGrp="1"/>
          </p:cNvSpPr>
          <p:nvPr/>
        </p:nvSpPr>
        <p:spPr>
          <a:xfrm>
            <a:off x="640080" y="202311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>
            <a:extLst>
              <a:ext uri="{FF2B5EF4-FFF2-40B4-BE49-F238E27FC236}">
                <a16:creationId xmlns:a16="http://schemas.microsoft.com/office/drawing/2014/main" id="{CAF69D29-F49F-4A93-BF3A-80241A0F6876}"/>
              </a:ext>
            </a:extLst>
          </p:cNvPr>
          <p:cNvSpPr>
            <a:spLocks noGrp="1"/>
          </p:cNvSpPr>
          <p:nvPr/>
        </p:nvSpPr>
        <p:spPr>
          <a:xfrm>
            <a:off x="658368" y="218770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ЧАСТЬ </a:t>
            </a:r>
            <a:r>
              <a:rPr lang="ru-RU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ВТОРАЯ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91" name="Google Shape;91;p6">
            <a:extLst>
              <a:ext uri="{FF2B5EF4-FFF2-40B4-BE49-F238E27FC236}">
                <a16:creationId xmlns:a16="http://schemas.microsoft.com/office/drawing/2014/main" id="{0CA7587A-D0E4-4C65-A3ED-B47E1072B7E3}"/>
              </a:ext>
            </a:extLst>
          </p:cNvPr>
          <p:cNvSpPr>
            <a:spLocks noGrp="1"/>
          </p:cNvSpPr>
          <p:nvPr/>
        </p:nvSpPr>
        <p:spPr>
          <a:xfrm>
            <a:off x="621792" y="257175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Рекап</a:t>
            </a: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 предыдущих лекций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92" name="Google Shape;92;p6">
            <a:extLst>
              <a:ext uri="{FF2B5EF4-FFF2-40B4-BE49-F238E27FC236}">
                <a16:creationId xmlns:a16="http://schemas.microsoft.com/office/drawing/2014/main" id="{88141BBA-BF6D-4D3C-B660-592BAD2B0869}"/>
              </a:ext>
            </a:extLst>
          </p:cNvPr>
          <p:cNvSpPr>
            <a:spLocks noGrp="1"/>
          </p:cNvSpPr>
          <p:nvPr/>
        </p:nvSpPr>
        <p:spPr>
          <a:xfrm>
            <a:off x="658368" y="3879342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Маркетинговые фреймворки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, </a:t>
            </a:r>
            <a:r>
              <a:rPr lang="en-US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AI </a:t>
            </a:r>
            <a:r>
              <a:rPr lang="ru-RU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и </a:t>
            </a:r>
            <a:r>
              <a:rPr lang="en-US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ML </a:t>
            </a:r>
            <a:r>
              <a:rPr lang="ru-RU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в маркетинге, Сегментация клиентов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12911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>
            <a:extLst>
              <a:ext uri="{FF2B5EF4-FFF2-40B4-BE49-F238E27FC236}">
                <a16:creationId xmlns:a16="http://schemas.microsoft.com/office/drawing/2014/main" id="{B97998BE-22C6-45B6-9D33-3FEFB4AAD3F6}"/>
              </a:ext>
            </a:extLst>
          </p:cNvPr>
          <p:cNvSpPr>
            <a:spLocks noGrp="1"/>
          </p:cNvSpPr>
          <p:nvPr/>
        </p:nvSpPr>
        <p:spPr>
          <a:xfrm>
            <a:off x="4846320" y="-3429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89" name="Google Shape;89;p6">
            <a:extLst>
              <a:ext uri="{FF2B5EF4-FFF2-40B4-BE49-F238E27FC236}">
                <a16:creationId xmlns:a16="http://schemas.microsoft.com/office/drawing/2014/main" id="{DBADA974-571E-443C-A00E-AB079D74DB67}"/>
              </a:ext>
            </a:extLst>
          </p:cNvPr>
          <p:cNvSpPr>
            <a:spLocks noGrp="1"/>
          </p:cNvSpPr>
          <p:nvPr/>
        </p:nvSpPr>
        <p:spPr>
          <a:xfrm>
            <a:off x="640080" y="202311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>
            <a:extLst>
              <a:ext uri="{FF2B5EF4-FFF2-40B4-BE49-F238E27FC236}">
                <a16:creationId xmlns:a16="http://schemas.microsoft.com/office/drawing/2014/main" id="{CAF69D29-F49F-4A93-BF3A-80241A0F6876}"/>
              </a:ext>
            </a:extLst>
          </p:cNvPr>
          <p:cNvSpPr>
            <a:spLocks noGrp="1"/>
          </p:cNvSpPr>
          <p:nvPr/>
        </p:nvSpPr>
        <p:spPr>
          <a:xfrm>
            <a:off x="658368" y="218770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91" name="Google Shape;91;p6">
            <a:extLst>
              <a:ext uri="{FF2B5EF4-FFF2-40B4-BE49-F238E27FC236}">
                <a16:creationId xmlns:a16="http://schemas.microsoft.com/office/drawing/2014/main" id="{0CA7587A-D0E4-4C65-A3ED-B47E1072B7E3}"/>
              </a:ext>
            </a:extLst>
          </p:cNvPr>
          <p:cNvSpPr>
            <a:spLocks noGrp="1"/>
          </p:cNvSpPr>
          <p:nvPr/>
        </p:nvSpPr>
        <p:spPr>
          <a:xfrm>
            <a:off x="621792" y="257175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Лекция 1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709175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1 · РЕЗЮМЕ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95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2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Фреймворки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83664"/>
            <a:ext cx="235915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Маркетинговые фреймворки и стратегии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432304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432304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Стратегический слой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108960"/>
            <a:ext cx="22402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 маркетинг структурирует задачу до того, как считать метрики и строить модели.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1 · О ЧЁМ ГОВОРИЛИ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Маркетинговые фреймворки</a:t>
            </a:r>
          </a:p>
        </p:txBody>
      </p:sp>
      <p:sp>
        <p:nvSpPr>
          <p:cNvPr id="112" name="Card"/>
          <p:cNvSpPr/>
          <p:nvPr/>
        </p:nvSpPr>
        <p:spPr>
          <a:xfrm>
            <a:off x="3200400" y="1737360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3" name="CardBar"/>
          <p:cNvSpPr/>
          <p:nvPr/>
        </p:nvSpPr>
        <p:spPr>
          <a:xfrm>
            <a:off x="3200400" y="1938528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4" name="CardLabel"/>
          <p:cNvSpPr/>
          <p:nvPr/>
        </p:nvSpPr>
        <p:spPr>
          <a:xfrm>
            <a:off x="3419856" y="1883664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Продажи vs маркетинг</a:t>
            </a:r>
          </a:p>
        </p:txBody>
      </p:sp>
      <p:sp>
        <p:nvSpPr>
          <p:cNvPr id="115" name="CardDetail"/>
          <p:cNvSpPr/>
          <p:nvPr/>
        </p:nvSpPr>
        <p:spPr>
          <a:xfrm>
            <a:off x="3419856" y="2304288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Push против pull: разовая сделка против системного спроса</a:t>
            </a:r>
          </a:p>
        </p:txBody>
      </p:sp>
      <p:sp>
        <p:nvSpPr>
          <p:cNvPr id="116" name="Card"/>
          <p:cNvSpPr/>
          <p:nvPr/>
        </p:nvSpPr>
        <p:spPr>
          <a:xfrm>
            <a:off x="6035040" y="1737360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7" name="CardBar"/>
          <p:cNvSpPr/>
          <p:nvPr/>
        </p:nvSpPr>
        <p:spPr>
          <a:xfrm>
            <a:off x="6035040" y="1938528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8" name="CardLabel"/>
          <p:cNvSpPr/>
          <p:nvPr/>
        </p:nvSpPr>
        <p:spPr>
          <a:xfrm>
            <a:off x="6254496" y="1883664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Эволюция 1.0 → 5.0</a:t>
            </a:r>
          </a:p>
        </p:txBody>
      </p:sp>
      <p:sp>
        <p:nvSpPr>
          <p:cNvPr id="119" name="CardDetail"/>
          <p:cNvSpPr/>
          <p:nvPr/>
        </p:nvSpPr>
        <p:spPr>
          <a:xfrm>
            <a:off x="6254496" y="2304288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От продукта к клиенту, ценностям, digital и данным с AI</a:t>
            </a:r>
          </a:p>
        </p:txBody>
      </p:sp>
      <p:sp>
        <p:nvSpPr>
          <p:cNvPr id="120" name="Card"/>
          <p:cNvSpPr/>
          <p:nvPr/>
        </p:nvSpPr>
        <p:spPr>
          <a:xfrm>
            <a:off x="3200400" y="3035808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1" name="CardBar"/>
          <p:cNvSpPr/>
          <p:nvPr/>
        </p:nvSpPr>
        <p:spPr>
          <a:xfrm>
            <a:off x="3200400" y="3236976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2" name="CardLabel"/>
          <p:cNvSpPr/>
          <p:nvPr/>
        </p:nvSpPr>
        <p:spPr>
          <a:xfrm>
            <a:off x="3419856" y="3182112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4P / 7P · 4C · STP</a:t>
            </a:r>
          </a:p>
        </p:txBody>
      </p:sp>
      <p:sp>
        <p:nvSpPr>
          <p:cNvPr id="123" name="CardDetail"/>
          <p:cNvSpPr/>
          <p:nvPr/>
        </p:nvSpPr>
        <p:spPr>
          <a:xfrm>
            <a:off x="3419856" y="3602736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Классические рамки: сегмент, таргет, позиционирование</a:t>
            </a:r>
          </a:p>
        </p:txBody>
      </p:sp>
      <p:sp>
        <p:nvSpPr>
          <p:cNvPr id="124" name="Card"/>
          <p:cNvSpPr/>
          <p:nvPr/>
        </p:nvSpPr>
        <p:spPr>
          <a:xfrm>
            <a:off x="6035040" y="3035808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5" name="CardBar"/>
          <p:cNvSpPr/>
          <p:nvPr/>
        </p:nvSpPr>
        <p:spPr>
          <a:xfrm>
            <a:off x="6035040" y="3236976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6" name="CardLabel"/>
          <p:cNvSpPr/>
          <p:nvPr/>
        </p:nvSpPr>
        <p:spPr>
          <a:xfrm>
            <a:off x="6254496" y="3182112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Зачем аналитика</a:t>
            </a:r>
          </a:p>
        </p:txBody>
      </p:sp>
      <p:sp>
        <p:nvSpPr>
          <p:cNvPr id="127" name="CardDetail"/>
          <p:cNvSpPr/>
          <p:nvPr/>
        </p:nvSpPr>
        <p:spPr>
          <a:xfrm>
            <a:off x="6254496" y="3602736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Доходность сегментов, выбор каналов, точки роста</a:t>
            </a:r>
          </a:p>
        </p:txBody>
      </p:sp>
      <p:sp>
        <p:nvSpPr>
          <p:cNvPr id="128" name="Bridge"/>
          <p:cNvSpPr/>
          <p:nvPr/>
        </p:nvSpPr>
        <p:spPr>
          <a:xfrm>
            <a:off x="3200400" y="44074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  дальше: как эти вопросы решает AI и ML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1 · РАЗБОР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95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2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1.0 → 5.0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83664"/>
            <a:ext cx="235915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Эволюция маркетинга по Котлеру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432304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432304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Рамка, не инструмент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127248"/>
            <a:ext cx="22402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 нумерацией — один реальный сдвиг: центр маркетинга двигался от продукта к клиенту, а затем к данным о нём. Версии — удобная упаковка этого тренда.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КАК СМЕЩАЛСЯ ФОКУС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От продукта — к данным о клиенте</a:t>
            </a:r>
          </a:p>
        </p:txBody>
      </p:sp>
      <p:sp>
        <p:nvSpPr>
          <p:cNvPr id="112" name="Row"/>
          <p:cNvSpPr/>
          <p:nvPr/>
        </p:nvSpPr>
        <p:spPr>
          <a:xfrm>
            <a:off x="3200400" y="1591056"/>
            <a:ext cx="5486400" cy="548640"/>
          </a:xfrm>
          <a:prstGeom prst="roundRect">
            <a:avLst>
              <a:gd name="adj" fmla="val 1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3" name="Badge"/>
          <p:cNvSpPr/>
          <p:nvPr/>
        </p:nvSpPr>
        <p:spPr>
          <a:xfrm>
            <a:off x="3346704" y="1691640"/>
            <a:ext cx="640080" cy="347472"/>
          </a:xfrm>
          <a:prstGeom prst="roundRect">
            <a:avLst>
              <a:gd name="adj" fmla="val 20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4" name="BadgeText"/>
          <p:cNvSpPr/>
          <p:nvPr/>
        </p:nvSpPr>
        <p:spPr>
          <a:xfrm>
            <a:off x="3346704" y="1691640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1.0</a:t>
            </a:r>
          </a:p>
        </p:txBody>
      </p:sp>
      <p:sp>
        <p:nvSpPr>
          <p:cNvPr id="115" name="RowHead"/>
          <p:cNvSpPr/>
          <p:nvPr/>
        </p:nvSpPr>
        <p:spPr>
          <a:xfrm>
            <a:off x="4151376" y="1636776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Продукт</a:t>
            </a:r>
          </a:p>
        </p:txBody>
      </p:sp>
      <p:sp>
        <p:nvSpPr>
          <p:cNvPr id="116" name="RowDetail"/>
          <p:cNvSpPr/>
          <p:nvPr/>
        </p:nvSpPr>
        <p:spPr>
          <a:xfrm>
            <a:off x="5440680" y="1636776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Произвести и продать товар</a:t>
            </a:r>
          </a:p>
        </p:txBody>
      </p:sp>
      <p:sp>
        <p:nvSpPr>
          <p:cNvPr id="117" name="Row"/>
          <p:cNvSpPr/>
          <p:nvPr/>
        </p:nvSpPr>
        <p:spPr>
          <a:xfrm>
            <a:off x="3200400" y="2249424"/>
            <a:ext cx="5486400" cy="548640"/>
          </a:xfrm>
          <a:prstGeom prst="roundRect">
            <a:avLst>
              <a:gd name="adj" fmla="val 1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8" name="Badge"/>
          <p:cNvSpPr/>
          <p:nvPr/>
        </p:nvSpPr>
        <p:spPr>
          <a:xfrm>
            <a:off x="3346704" y="2350008"/>
            <a:ext cx="640080" cy="347472"/>
          </a:xfrm>
          <a:prstGeom prst="roundRect">
            <a:avLst>
              <a:gd name="adj" fmla="val 20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9" name="BadgeText"/>
          <p:cNvSpPr/>
          <p:nvPr/>
        </p:nvSpPr>
        <p:spPr>
          <a:xfrm>
            <a:off x="3346704" y="2350008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2.0</a:t>
            </a:r>
          </a:p>
        </p:txBody>
      </p:sp>
      <p:sp>
        <p:nvSpPr>
          <p:cNvPr id="120" name="RowHead"/>
          <p:cNvSpPr/>
          <p:nvPr/>
        </p:nvSpPr>
        <p:spPr>
          <a:xfrm>
            <a:off x="4151376" y="2295144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Клиент</a:t>
            </a:r>
          </a:p>
        </p:txBody>
      </p:sp>
      <p:sp>
        <p:nvSpPr>
          <p:cNvPr id="121" name="RowDetail"/>
          <p:cNvSpPr/>
          <p:nvPr/>
        </p:nvSpPr>
        <p:spPr>
          <a:xfrm>
            <a:off x="5440680" y="2295144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Удовлетворить потребности клиента</a:t>
            </a:r>
          </a:p>
        </p:txBody>
      </p:sp>
      <p:sp>
        <p:nvSpPr>
          <p:cNvPr id="122" name="Row"/>
          <p:cNvSpPr/>
          <p:nvPr/>
        </p:nvSpPr>
        <p:spPr>
          <a:xfrm>
            <a:off x="3200400" y="2907792"/>
            <a:ext cx="5486400" cy="548640"/>
          </a:xfrm>
          <a:prstGeom prst="roundRect">
            <a:avLst>
              <a:gd name="adj" fmla="val 1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3" name="Badge"/>
          <p:cNvSpPr/>
          <p:nvPr/>
        </p:nvSpPr>
        <p:spPr>
          <a:xfrm>
            <a:off x="3346704" y="3008376"/>
            <a:ext cx="640080" cy="347472"/>
          </a:xfrm>
          <a:prstGeom prst="roundRect">
            <a:avLst>
              <a:gd name="adj" fmla="val 20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4" name="BadgeText"/>
          <p:cNvSpPr/>
          <p:nvPr/>
        </p:nvSpPr>
        <p:spPr>
          <a:xfrm>
            <a:off x="3346704" y="3008376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3.0</a:t>
            </a:r>
          </a:p>
        </p:txBody>
      </p:sp>
      <p:sp>
        <p:nvSpPr>
          <p:cNvPr id="125" name="RowHead"/>
          <p:cNvSpPr/>
          <p:nvPr/>
        </p:nvSpPr>
        <p:spPr>
          <a:xfrm>
            <a:off x="4151376" y="2953512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Ценности</a:t>
            </a:r>
          </a:p>
        </p:txBody>
      </p:sp>
      <p:sp>
        <p:nvSpPr>
          <p:cNvPr id="126" name="RowDetail"/>
          <p:cNvSpPr/>
          <p:nvPr/>
        </p:nvSpPr>
        <p:spPr>
          <a:xfrm>
            <a:off x="5440680" y="2953512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Смыслы, миссия, влияние бренда</a:t>
            </a:r>
          </a:p>
        </p:txBody>
      </p:sp>
      <p:sp>
        <p:nvSpPr>
          <p:cNvPr id="127" name="Row"/>
          <p:cNvSpPr/>
          <p:nvPr/>
        </p:nvSpPr>
        <p:spPr>
          <a:xfrm>
            <a:off x="3200400" y="3566160"/>
            <a:ext cx="5486400" cy="548640"/>
          </a:xfrm>
          <a:prstGeom prst="roundRect">
            <a:avLst>
              <a:gd name="adj" fmla="val 1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8" name="Badge"/>
          <p:cNvSpPr/>
          <p:nvPr/>
        </p:nvSpPr>
        <p:spPr>
          <a:xfrm>
            <a:off x="3346704" y="3666744"/>
            <a:ext cx="640080" cy="347472"/>
          </a:xfrm>
          <a:prstGeom prst="roundRect">
            <a:avLst>
              <a:gd name="adj" fmla="val 20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9" name="BadgeText"/>
          <p:cNvSpPr/>
          <p:nvPr/>
        </p:nvSpPr>
        <p:spPr>
          <a:xfrm>
            <a:off x="3346704" y="3666744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4.0</a:t>
            </a:r>
          </a:p>
        </p:txBody>
      </p:sp>
      <p:sp>
        <p:nvSpPr>
          <p:cNvPr id="130" name="RowHead"/>
          <p:cNvSpPr/>
          <p:nvPr/>
        </p:nvSpPr>
        <p:spPr>
          <a:xfrm>
            <a:off x="4151376" y="3611880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Digital</a:t>
            </a:r>
          </a:p>
        </p:txBody>
      </p:sp>
      <p:sp>
        <p:nvSpPr>
          <p:cNvPr id="131" name="RowDetail"/>
          <p:cNvSpPr/>
          <p:nvPr/>
        </p:nvSpPr>
        <p:spPr>
          <a:xfrm>
            <a:off x="5440680" y="36118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aware → appeal → ask → act → advocate</a:t>
            </a:r>
          </a:p>
        </p:txBody>
      </p:sp>
      <p:sp>
        <p:nvSpPr>
          <p:cNvPr id="132" name="Row"/>
          <p:cNvSpPr/>
          <p:nvPr/>
        </p:nvSpPr>
        <p:spPr>
          <a:xfrm>
            <a:off x="3200400" y="4224528"/>
            <a:ext cx="5486400" cy="548640"/>
          </a:xfrm>
          <a:prstGeom prst="roundRect">
            <a:avLst>
              <a:gd name="adj" fmla="val 1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3" name="Badge"/>
          <p:cNvSpPr/>
          <p:nvPr/>
        </p:nvSpPr>
        <p:spPr>
          <a:xfrm>
            <a:off x="3346704" y="4325112"/>
            <a:ext cx="640080" cy="347472"/>
          </a:xfrm>
          <a:prstGeom prst="roundRect">
            <a:avLst>
              <a:gd name="adj" fmla="val 20000"/>
            </a:avLst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4" name="BadgeText"/>
          <p:cNvSpPr/>
          <p:nvPr/>
        </p:nvSpPr>
        <p:spPr>
          <a:xfrm>
            <a:off x="3346704" y="4325112"/>
            <a:ext cx="640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5.0</a:t>
            </a:r>
          </a:p>
        </p:txBody>
      </p:sp>
      <p:sp>
        <p:nvSpPr>
          <p:cNvPr id="135" name="RowHead"/>
          <p:cNvSpPr/>
          <p:nvPr/>
        </p:nvSpPr>
        <p:spPr>
          <a:xfrm>
            <a:off x="4151376" y="4270248"/>
            <a:ext cx="1234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Данные + AI</a:t>
            </a:r>
          </a:p>
        </p:txBody>
      </p:sp>
      <p:sp>
        <p:nvSpPr>
          <p:cNvPr id="136" name="RowDetail"/>
          <p:cNvSpPr/>
          <p:nvPr/>
        </p:nvSpPr>
        <p:spPr>
          <a:xfrm>
            <a:off x="5440680" y="4270248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Прогноз, персонализация, эксперименты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6CE6D4-6E5B-06E9-CC2E-BE798E266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973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F99EAD-C160-DF08-2E70-2FF370256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5610"/>
            <a:ext cx="7772400" cy="52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96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83E615-3373-22AE-DA21-C077D7505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673100"/>
            <a:ext cx="7772400" cy="424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4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noGrp="1"/>
          </p:cNvSpPr>
          <p:nvPr/>
        </p:nvSpPr>
        <p:spPr>
          <a:xfrm>
            <a:off x="5852160" y="-171450"/>
            <a:ext cx="3657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algn="r"/>
            <a:r>
              <a:rPr lang="ru-RU" sz="27000" dirty="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  <a:endParaRPr sz="27000" dirty="0">
              <a:solidFill>
                <a:srgbClr val="2C4257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noGrp="1"/>
          </p:cNvSpPr>
          <p:nvPr/>
        </p:nvSpPr>
        <p:spPr>
          <a:xfrm>
            <a:off x="640080" y="124587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noGrp="1"/>
          </p:cNvSpPr>
          <p:nvPr/>
        </p:nvSpPr>
        <p:spPr>
          <a:xfrm>
            <a:off x="658368" y="1456182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УНИВЕРСИТЕТ ИННОПОЛИС </a:t>
            </a:r>
            <a:r>
              <a:rPr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·  </a:t>
            </a:r>
            <a:r>
              <a:rPr lang="ru-RU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ЛЕТНИЙ ТРИМЕСТР</a:t>
            </a:r>
            <a:r>
              <a:rPr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 2026</a:t>
            </a:r>
          </a:p>
        </p:txBody>
      </p:sp>
      <p:sp>
        <p:nvSpPr>
          <p:cNvPr id="15" name="Google Shape;15;p1">
            <a:extLst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noGrp="1"/>
          </p:cNvSpPr>
          <p:nvPr/>
        </p:nvSpPr>
        <p:spPr>
          <a:xfrm>
            <a:off x="621792" y="1885950"/>
            <a:ext cx="7863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r>
              <a:rPr lang="ru-RU" sz="48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Маркетинговая аналитика</a:t>
            </a:r>
            <a:endParaRPr lang="en-GB" sz="4800" dirty="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16" name="Google Shape;16;p1">
            <a:extLst>
              <a:ext uri="{FF2B5EF4-FFF2-40B4-BE49-F238E27FC236}">
                <a16:creationId xmlns:a16="http://schemas.microsoft.com/office/drawing/2014/main" id="{367687B9-95F8-419B-A28F-949EE955E752}"/>
              </a:ext>
            </a:extLst>
          </p:cNvPr>
          <p:cNvSpPr>
            <a:spLocks noGrp="1"/>
          </p:cNvSpPr>
          <p:nvPr/>
        </p:nvSpPr>
        <p:spPr>
          <a:xfrm>
            <a:off x="658368" y="3595878"/>
            <a:ext cx="80467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500" dirty="0">
                <a:solidFill>
                  <a:srgbClr val="C7D2DC"/>
                </a:solidFill>
                <a:latin typeface="Montserrat Medium"/>
                <a:ea typeface="Montserrat Medium"/>
                <a:cs typeface="Montserrat Medium"/>
              </a:rPr>
              <a:t>На основе больших данных</a:t>
            </a:r>
            <a:endParaRPr sz="1500" dirty="0">
              <a:solidFill>
                <a:srgbClr val="C7D2DC"/>
              </a:solidFill>
              <a:latin typeface="Montserrat Medium"/>
              <a:ea typeface="Montserrat Medium"/>
              <a:cs typeface="Montserrat Medium"/>
            </a:endParaRPr>
          </a:p>
        </p:txBody>
      </p:sp>
      <p:cxnSp>
        <p:nvCxnSpPr>
          <p:cNvPr id="17" name="Google Shape;17;p1"/>
          <p:cNvCxnSpPr/>
          <p:nvPr/>
        </p:nvCxnSpPr>
        <p:spPr>
          <a:xfrm>
            <a:off x="658368" y="4446270"/>
            <a:ext cx="3657600" cy="0"/>
          </a:xfrm>
          <a:prstGeom prst="straightConnector1">
            <a:avLst/>
          </a:prstGeom>
          <a:ln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noGrp="1"/>
          </p:cNvSpPr>
          <p:nvPr/>
        </p:nvSpPr>
        <p:spPr>
          <a:xfrm>
            <a:off x="658368" y="458343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День 4 </a:t>
            </a:r>
            <a:r>
              <a:rPr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— </a:t>
            </a:r>
            <a:r>
              <a:rPr lang="ru-RU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Аналитика </a:t>
            </a:r>
            <a:r>
              <a:rPr lang="ru-RU" sz="1200" dirty="0" err="1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диджитал</a:t>
            </a:r>
            <a:r>
              <a:rPr lang="ru-RU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 кампаний, сквозная аналитика</a:t>
            </a:r>
            <a:endParaRPr sz="1200" dirty="0">
              <a:solidFill>
                <a:srgbClr val="FFFFFF"/>
              </a:solidFill>
              <a:latin typeface="Montserrat SemiBold"/>
              <a:ea typeface="Montserrat SemiBold"/>
              <a:cs typeface="Montserrat SemiBold"/>
            </a:endParaRPr>
          </a:p>
          <a:p>
            <a:r>
              <a:rPr lang="ru-RU" sz="1100" dirty="0">
                <a:solidFill>
                  <a:srgbClr val="9FB0BF"/>
                </a:solidFill>
                <a:latin typeface="Montserrat"/>
                <a:ea typeface="Montserrat"/>
                <a:cs typeface="Montserrat"/>
              </a:rPr>
              <a:t>Максим Попов </a:t>
            </a:r>
            <a:r>
              <a:rPr sz="1100" dirty="0">
                <a:solidFill>
                  <a:srgbClr val="9FB0BF"/>
                </a:solidFill>
                <a:latin typeface="Montserrat"/>
                <a:ea typeface="Montserrat"/>
                <a:cs typeface="Montserrat"/>
              </a:rPr>
              <a:t>·  </a:t>
            </a:r>
            <a:r>
              <a:rPr lang="ru-RU" sz="1100" dirty="0">
                <a:solidFill>
                  <a:srgbClr val="9FB0BF"/>
                </a:solidFill>
                <a:latin typeface="Montserrat"/>
                <a:ea typeface="Montserrat"/>
                <a:cs typeface="Montserrat"/>
              </a:rPr>
              <a:t>Ведущий курса</a:t>
            </a:r>
            <a:endParaRPr sz="1100" dirty="0">
              <a:solidFill>
                <a:srgbClr val="9FB0BF"/>
              </a:solidFill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104971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FCB824-F32F-B4A9-E034-0D09FFAC6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797" y="0"/>
            <a:ext cx="655640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99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ПРОВОКАЦИЯ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Дуров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Сильный продукт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Pull важнее push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Тезис про то, что сильный продукт сам запускает органическое распространение. Для маркетолога это не оскорбление, а диагностический критерий.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ЕСЛИ ПРОДУКТ СИЛЬНЫЙ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«Сильному продукту не нужен маркетинг»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773936"/>
            <a:ext cx="5486400" cy="1499616"/>
          </a:xfrm>
          <a:prstGeom prst="roundRect">
            <a:avLst>
              <a:gd name="adj" fmla="val 2439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547872" y="2139696"/>
            <a:ext cx="4791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Сильный продукт снижает цену распространения.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3611880" y="2688336"/>
            <a:ext cx="4663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Его легче советовать, обсуждать и пробовать без скидок и давления.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3584448" y="3730752"/>
            <a:ext cx="4718304" cy="0"/>
          </a:xfrm>
          <a:prstGeom prst="line">
            <a:avLst/>
          </a:prstGeom>
          <a:noFill/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200400" y="4133088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Вопрос для дискуссии: маркетинг ускоряет рост или компенсирует слабость продукта?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БАЛАНС СИЛ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Продукт × маркетинг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Обратная зависимость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Сила снижает CAC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Чем больше ценности и органики в продукте, тем меньше его приходится «толкать» бюджетом.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ЧЕМ СИЛЬНЕЕ ПРОДУКТ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Тем меньше нужно маркетинга — и наоборот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200400" y="166420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5A6E8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СИЛА ПРОДУКТА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3200400" y="1938528"/>
            <a:ext cx="5486400" cy="475488"/>
          </a:xfrm>
          <a:prstGeom prst="roundRect">
            <a:avLst>
              <a:gd name="adj" fmla="val 7692"/>
            </a:avLst>
          </a:prstGeom>
          <a:solidFill>
            <a:srgbClr val="E1E7ED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3200400" y="1938528"/>
            <a:ext cx="4389120" cy="475488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3401568" y="2103120"/>
            <a:ext cx="30175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опыт → органика → доверие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200400" y="2761488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b="1" dirty="0">
                <a:solidFill>
                  <a:srgbClr val="5A6E8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НУЖНО МАРКЕТИНГА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200400" y="3035808"/>
            <a:ext cx="5486400" cy="475488"/>
          </a:xfrm>
          <a:prstGeom prst="roundRect">
            <a:avLst>
              <a:gd name="adj" fmla="val 7692"/>
            </a:avLst>
          </a:prstGeom>
          <a:solidFill>
            <a:srgbClr val="E1E7ED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Shape 18"/>
          <p:cNvSpPr/>
          <p:nvPr/>
        </p:nvSpPr>
        <p:spPr>
          <a:xfrm>
            <a:off x="6400800" y="3035808"/>
            <a:ext cx="2286000" cy="47548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6547104" y="3200400"/>
            <a:ext cx="196596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4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push + скидки + бюджет</a:t>
            </a:r>
            <a:endParaRPr lang="en-US" sz="840" dirty="0"/>
          </a:p>
        </p:txBody>
      </p:sp>
      <p:sp>
        <p:nvSpPr>
          <p:cNvPr id="22" name="Shape 20"/>
          <p:cNvSpPr/>
          <p:nvPr/>
        </p:nvSpPr>
        <p:spPr>
          <a:xfrm>
            <a:off x="3200400" y="4041648"/>
            <a:ext cx="1664208" cy="749808"/>
          </a:xfrm>
          <a:prstGeom prst="roundRect">
            <a:avLst>
              <a:gd name="adj" fmla="val 487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Shape 21"/>
          <p:cNvSpPr/>
          <p:nvPr/>
        </p:nvSpPr>
        <p:spPr>
          <a:xfrm>
            <a:off x="3200400" y="4242816"/>
            <a:ext cx="73152" cy="347472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Text 22"/>
          <p:cNvSpPr/>
          <p:nvPr/>
        </p:nvSpPr>
        <p:spPr>
          <a:xfrm>
            <a:off x="3419856" y="4187952"/>
            <a:ext cx="13350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Сильный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419856" y="4608576"/>
            <a:ext cx="133502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 усиливает</a:t>
            </a:r>
            <a:endParaRPr lang="en-US" sz="810" dirty="0"/>
          </a:p>
        </p:txBody>
      </p:sp>
      <p:sp>
        <p:nvSpPr>
          <p:cNvPr id="26" name="Shape 24"/>
          <p:cNvSpPr/>
          <p:nvPr/>
        </p:nvSpPr>
        <p:spPr>
          <a:xfrm>
            <a:off x="5102352" y="4041648"/>
            <a:ext cx="1664208" cy="749808"/>
          </a:xfrm>
          <a:prstGeom prst="roundRect">
            <a:avLst>
              <a:gd name="adj" fmla="val 487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Shape 25"/>
          <p:cNvSpPr/>
          <p:nvPr/>
        </p:nvSpPr>
        <p:spPr>
          <a:xfrm>
            <a:off x="5102352" y="4242816"/>
            <a:ext cx="73152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Text 26"/>
          <p:cNvSpPr/>
          <p:nvPr/>
        </p:nvSpPr>
        <p:spPr>
          <a:xfrm>
            <a:off x="5321808" y="4187952"/>
            <a:ext cx="13350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Средний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321808" y="4608576"/>
            <a:ext cx="133502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 ищет PMF</a:t>
            </a:r>
            <a:endParaRPr lang="en-US" sz="810" dirty="0"/>
          </a:p>
        </p:txBody>
      </p:sp>
      <p:sp>
        <p:nvSpPr>
          <p:cNvPr id="30" name="Shape 28"/>
          <p:cNvSpPr/>
          <p:nvPr/>
        </p:nvSpPr>
        <p:spPr>
          <a:xfrm>
            <a:off x="7004304" y="4041648"/>
            <a:ext cx="1664208" cy="749808"/>
          </a:xfrm>
          <a:prstGeom prst="roundRect">
            <a:avLst>
              <a:gd name="adj" fmla="val 487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Shape 29"/>
          <p:cNvSpPr/>
          <p:nvPr/>
        </p:nvSpPr>
        <p:spPr>
          <a:xfrm>
            <a:off x="7004304" y="4242816"/>
            <a:ext cx="73152" cy="347472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2" name="Text 30"/>
          <p:cNvSpPr/>
          <p:nvPr/>
        </p:nvSpPr>
        <p:spPr>
          <a:xfrm>
            <a:off x="7223760" y="4187952"/>
            <a:ext cx="13350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Слабый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7223760" y="4608576"/>
            <a:ext cx="1335024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 маскирует</a:t>
            </a:r>
            <a:endParaRPr lang="en-US" sz="81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ПРИМЕР РЫНКА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GPT 2023</a:t>
            </a: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 2026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Новая vs зрелая категория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Контекст решает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Один и тот же инструментальный класс может требовать принципиально разного маркетинга в разные годы.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ПРОДВИЖЕНИЕ ЗАВИСИТ ОТ ЗРЕЛОСТИ КАТЕГОРИИ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GPT в 2023 и «ещё один ИИ» в 2026 — разные задачи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737360"/>
            <a:ext cx="2651760" cy="2560320"/>
          </a:xfrm>
          <a:prstGeom prst="roundRect">
            <a:avLst>
              <a:gd name="adj" fmla="val 1429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200400" y="1938528"/>
            <a:ext cx="73152" cy="2157984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419856" y="188366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GPT · 2023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419856" y="2304288"/>
            <a:ext cx="2322576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новизна сама продаёт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люди показывают демо друг другу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PR дешевле закупки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категория ещё объясняется</a:t>
            </a:r>
            <a:endParaRPr lang="en-US" sz="810" dirty="0"/>
          </a:p>
        </p:txBody>
      </p:sp>
      <p:sp>
        <p:nvSpPr>
          <p:cNvPr id="18" name="Shape 16"/>
          <p:cNvSpPr/>
          <p:nvPr/>
        </p:nvSpPr>
        <p:spPr>
          <a:xfrm>
            <a:off x="6035040" y="1737360"/>
            <a:ext cx="2651760" cy="2560320"/>
          </a:xfrm>
          <a:prstGeom prst="roundRect">
            <a:avLst>
              <a:gd name="adj" fmla="val 1429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Shape 17"/>
          <p:cNvSpPr/>
          <p:nvPr/>
        </p:nvSpPr>
        <p:spPr>
          <a:xfrm>
            <a:off x="6035040" y="1938528"/>
            <a:ext cx="73152" cy="2157984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6254496" y="188366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AI · 2026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254496" y="2304288"/>
            <a:ext cx="2322576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шум и усталость рынка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фичи быстро копируются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нужно позиционирование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доверие дороже внимания</a:t>
            </a:r>
            <a:endParaRPr lang="en-US" sz="810" dirty="0"/>
          </a:p>
        </p:txBody>
      </p:sp>
      <p:sp>
        <p:nvSpPr>
          <p:cNvPr id="22" name="Text 20"/>
          <p:cNvSpPr/>
          <p:nvPr/>
        </p:nvSpPr>
        <p:spPr>
          <a:xfrm>
            <a:off x="3200400" y="45537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Сильный маркетинг начинается с ответа: почему именно нас должны заметить?</a:t>
            </a:r>
            <a:endParaRPr lang="en-US" sz="8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СТАРТАП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70 / 30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Здоровый сплит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Не допиливать вечно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 ранней стадии опасно тратить весь ресурс на разработку. Нужна проверка спроса, канала и готовности платить.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ЗДОРОВЫЙ СПЛИТ СТАРТАПА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70% маркетинг / 30% разработка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901952"/>
            <a:ext cx="5486400" cy="658368"/>
          </a:xfrm>
          <a:prstGeom prst="roundRect">
            <a:avLst>
              <a:gd name="adj" fmla="val 5556"/>
            </a:avLst>
          </a:prstGeom>
          <a:solidFill>
            <a:srgbClr val="E1E7ED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200400" y="1901952"/>
            <a:ext cx="3840480" cy="65836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7040880" y="1901952"/>
            <a:ext cx="1645920" cy="65836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3401568" y="2139696"/>
            <a:ext cx="32918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70% маркетинг: бюджет, продажи, упаковка</a:t>
            </a:r>
            <a:endParaRPr lang="en-US" sz="880" dirty="0"/>
          </a:p>
        </p:txBody>
      </p:sp>
      <p:sp>
        <p:nvSpPr>
          <p:cNvPr id="18" name="Text 16"/>
          <p:cNvSpPr/>
          <p:nvPr/>
        </p:nvSpPr>
        <p:spPr>
          <a:xfrm>
            <a:off x="7424928" y="2139696"/>
            <a:ext cx="87782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30% dev</a:t>
            </a:r>
            <a:endParaRPr lang="en-US" sz="880" dirty="0"/>
          </a:p>
        </p:txBody>
      </p:sp>
      <p:sp>
        <p:nvSpPr>
          <p:cNvPr id="19" name="Shape 17"/>
          <p:cNvSpPr/>
          <p:nvPr/>
        </p:nvSpPr>
        <p:spPr>
          <a:xfrm>
            <a:off x="3200400" y="3090672"/>
            <a:ext cx="1664208" cy="987552"/>
          </a:xfrm>
          <a:prstGeom prst="roundRect">
            <a:avLst>
              <a:gd name="adj" fmla="val 3704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Shape 18"/>
          <p:cNvSpPr/>
          <p:nvPr/>
        </p:nvSpPr>
        <p:spPr>
          <a:xfrm>
            <a:off x="3200400" y="3291840"/>
            <a:ext cx="73152" cy="585216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419856" y="3236976"/>
            <a:ext cx="13350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Маркетинг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3419856" y="3657600"/>
            <a:ext cx="13350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первые клиенты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CAC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канал</a:t>
            </a:r>
            <a:endParaRPr lang="en-US" sz="810" dirty="0"/>
          </a:p>
        </p:txBody>
      </p:sp>
      <p:sp>
        <p:nvSpPr>
          <p:cNvPr id="23" name="Shape 21"/>
          <p:cNvSpPr/>
          <p:nvPr/>
        </p:nvSpPr>
        <p:spPr>
          <a:xfrm>
            <a:off x="5102352" y="3090672"/>
            <a:ext cx="1664208" cy="987552"/>
          </a:xfrm>
          <a:prstGeom prst="roundRect">
            <a:avLst>
              <a:gd name="adj" fmla="val 3704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Shape 22"/>
          <p:cNvSpPr/>
          <p:nvPr/>
        </p:nvSpPr>
        <p:spPr>
          <a:xfrm>
            <a:off x="5102352" y="3291840"/>
            <a:ext cx="73152" cy="585216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5321808" y="3236976"/>
            <a:ext cx="13350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Dev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321808" y="3657600"/>
            <a:ext cx="13350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MVP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события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итерации</a:t>
            </a:r>
            <a:endParaRPr lang="en-US" sz="810" dirty="0"/>
          </a:p>
        </p:txBody>
      </p:sp>
      <p:sp>
        <p:nvSpPr>
          <p:cNvPr id="27" name="Shape 25"/>
          <p:cNvSpPr/>
          <p:nvPr/>
        </p:nvSpPr>
        <p:spPr>
          <a:xfrm>
            <a:off x="7004304" y="3090672"/>
            <a:ext cx="1664208" cy="987552"/>
          </a:xfrm>
          <a:prstGeom prst="roundRect">
            <a:avLst>
              <a:gd name="adj" fmla="val 3704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Shape 26"/>
          <p:cNvSpPr/>
          <p:nvPr/>
        </p:nvSpPr>
        <p:spPr>
          <a:xfrm>
            <a:off x="7004304" y="3291840"/>
            <a:ext cx="73152" cy="585216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9" name="Text 27"/>
          <p:cNvSpPr/>
          <p:nvPr/>
        </p:nvSpPr>
        <p:spPr>
          <a:xfrm>
            <a:off x="7223760" y="3236976"/>
            <a:ext cx="13350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Вывод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223760" y="3657600"/>
            <a:ext cx="133502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есть спрос?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платят?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растём?</a:t>
            </a:r>
            <a:endParaRPr lang="en-US" sz="810" dirty="0"/>
          </a:p>
        </p:txBody>
      </p:sp>
      <p:sp>
        <p:nvSpPr>
          <p:cNvPr id="31" name="Text 29"/>
          <p:cNvSpPr/>
          <p:nvPr/>
        </p:nvSpPr>
        <p:spPr>
          <a:xfrm>
            <a:off x="3200400" y="45720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Это не бухгалтерская норма, а защита от ловушки «сначала доделаем продукт».</a:t>
            </a:r>
            <a:endParaRPr lang="en-US" sz="8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800EBE-8627-2CB2-2DC8-8FF9D20AD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65405"/>
            <a:ext cx="7772400" cy="518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857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2E99CC-7803-AA19-7784-E71951D94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533" y="209550"/>
            <a:ext cx="52959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249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ПЕРЕХОД В ПРОДУКТ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Локо банк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Почему уходят из маркетинга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Воронка длиннее клика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 быстро показывает проблему: трафик есть, заявки есть, но деньги появляются только в нижней части воронки.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КЕЙС КАРЬЕРНОГО ПЕРЕХОДА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Из маркетинга в продукт: когда хочется чинить не трафик, а экономику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73552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Клик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291840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4041648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334256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4407408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Заявка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425696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175504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68112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Text 21"/>
          <p:cNvSpPr/>
          <p:nvPr/>
        </p:nvSpPr>
        <p:spPr>
          <a:xfrm>
            <a:off x="5541264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Скоринг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559552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продукт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6309360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601968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Text 25"/>
          <p:cNvSpPr/>
          <p:nvPr/>
        </p:nvSpPr>
        <p:spPr>
          <a:xfrm>
            <a:off x="6675120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Выдача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93408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продукт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7443216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735824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7808976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LTV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7827264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продукт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3200400" y="2889504"/>
            <a:ext cx="1600200" cy="932688"/>
          </a:xfrm>
          <a:prstGeom prst="roundRect">
            <a:avLst>
              <a:gd name="adj" fmla="val 3922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4" name="Shape 32"/>
          <p:cNvSpPr/>
          <p:nvPr/>
        </p:nvSpPr>
        <p:spPr>
          <a:xfrm>
            <a:off x="3200400" y="3090672"/>
            <a:ext cx="73152" cy="530352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Text 33"/>
          <p:cNvSpPr/>
          <p:nvPr/>
        </p:nvSpPr>
        <p:spPr>
          <a:xfrm>
            <a:off x="3419856" y="3035808"/>
            <a:ext cx="1271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Маркетинг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419856" y="3456432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дешевле заявка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выше CR лендинга</a:t>
            </a:r>
            <a:endParaRPr lang="en-US" sz="810" dirty="0"/>
          </a:p>
        </p:txBody>
      </p:sp>
      <p:sp>
        <p:nvSpPr>
          <p:cNvPr id="37" name="Shape 35"/>
          <p:cNvSpPr/>
          <p:nvPr/>
        </p:nvSpPr>
        <p:spPr>
          <a:xfrm>
            <a:off x="5157216" y="2889504"/>
            <a:ext cx="1600200" cy="932688"/>
          </a:xfrm>
          <a:prstGeom prst="roundRect">
            <a:avLst>
              <a:gd name="adj" fmla="val 3922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8" name="Shape 36"/>
          <p:cNvSpPr/>
          <p:nvPr/>
        </p:nvSpPr>
        <p:spPr>
          <a:xfrm>
            <a:off x="5157216" y="3090672"/>
            <a:ext cx="73152" cy="53035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9" name="Text 37"/>
          <p:cNvSpPr/>
          <p:nvPr/>
        </p:nvSpPr>
        <p:spPr>
          <a:xfrm>
            <a:off x="5376672" y="3035808"/>
            <a:ext cx="1271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Продукт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5376672" y="3456432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одобрение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выдача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повтор</a:t>
            </a:r>
            <a:endParaRPr lang="en-US" sz="810" dirty="0"/>
          </a:p>
        </p:txBody>
      </p:sp>
      <p:sp>
        <p:nvSpPr>
          <p:cNvPr id="41" name="Shape 39"/>
          <p:cNvSpPr/>
          <p:nvPr/>
        </p:nvSpPr>
        <p:spPr>
          <a:xfrm>
            <a:off x="7114032" y="2889504"/>
            <a:ext cx="1600200" cy="932688"/>
          </a:xfrm>
          <a:prstGeom prst="roundRect">
            <a:avLst>
              <a:gd name="adj" fmla="val 3922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2" name="Shape 40"/>
          <p:cNvSpPr/>
          <p:nvPr/>
        </p:nvSpPr>
        <p:spPr>
          <a:xfrm>
            <a:off x="7114032" y="3090672"/>
            <a:ext cx="73152" cy="530352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3" name="Text 41"/>
          <p:cNvSpPr/>
          <p:nvPr/>
        </p:nvSpPr>
        <p:spPr>
          <a:xfrm>
            <a:off x="7333488" y="3035808"/>
            <a:ext cx="127101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Экономика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7333488" y="3456432"/>
            <a:ext cx="12710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CAC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LTV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payback</a:t>
            </a:r>
            <a:endParaRPr lang="en-US" sz="810" dirty="0"/>
          </a:p>
        </p:txBody>
      </p:sp>
      <p:sp>
        <p:nvSpPr>
          <p:cNvPr id="45" name="Shape 43"/>
          <p:cNvSpPr/>
          <p:nvPr/>
        </p:nvSpPr>
        <p:spPr>
          <a:xfrm>
            <a:off x="3200400" y="4407408"/>
            <a:ext cx="5486400" cy="530352"/>
          </a:xfrm>
          <a:prstGeom prst="roundRect">
            <a:avLst>
              <a:gd name="adj" fmla="val 6897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6" name="Text 44"/>
          <p:cNvSpPr/>
          <p:nvPr/>
        </p:nvSpPr>
        <p:spPr>
          <a:xfrm>
            <a:off x="3438144" y="4590288"/>
            <a:ext cx="5047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Если хочешь влиять на весь денежный контур — логично идти в продукт.</a:t>
            </a:r>
            <a:endParaRPr lang="en-US" sz="880" dirty="0"/>
          </a:p>
        </p:txBody>
      </p:sp>
    </p:spTree>
    <p:extLst>
      <p:ext uri="{BB962C8B-B14F-4D97-AF65-F5344CB8AC3E}">
        <p14:creationId xmlns:p14="http://schemas.microsoft.com/office/powerpoint/2010/main" val="2347074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1 · РАЗБОР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95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1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Фреймворки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65376"/>
            <a:ext cx="2359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4P / 7P · 4C · STP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340864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Два уровня, не один список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STP — стратегия: кому продаём и каким хотим казаться. 4P — тактика: какие рычаги под это крутим. 4C — те же рычаги глазами клиента, а не из кабинета.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СНАЧАЛА СТРАТЕГИЯ, ПОТОМ ТАКТИКА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Сначала STP, затем 4P</a:t>
            </a:r>
          </a:p>
        </p:txBody>
      </p:sp>
      <p:sp>
        <p:nvSpPr>
          <p:cNvPr id="112" name="STPLabel"/>
          <p:cNvSpPr/>
          <p:nvPr/>
        </p:nvSpPr>
        <p:spPr>
          <a:xfrm>
            <a:off x="3200400" y="1591056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STP · СТРАТЕГИЯ — кому и каким</a:t>
            </a:r>
          </a:p>
        </p:txBody>
      </p:sp>
      <p:sp>
        <p:nvSpPr>
          <p:cNvPr id="113" name="StpChip"/>
          <p:cNvSpPr/>
          <p:nvPr/>
        </p:nvSpPr>
        <p:spPr>
          <a:xfrm>
            <a:off x="3200400" y="1810512"/>
            <a:ext cx="1591056" cy="548640"/>
          </a:xfrm>
          <a:prstGeom prst="roundRect">
            <a:avLst>
              <a:gd name="adj" fmla="val 12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4" name="StpText"/>
          <p:cNvSpPr/>
          <p:nvPr/>
        </p:nvSpPr>
        <p:spPr>
          <a:xfrm>
            <a:off x="3200400" y="1810512"/>
            <a:ext cx="159105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Segmentation</a:t>
            </a:r>
          </a:p>
          <a:p>
            <a:pPr marL="0" indent="0" algn="ctr">
              <a:buNone/>
            </a:pPr>
            <a:r>
              <a:rPr lang="ru-RU" sz="7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кто есть на рынке</a:t>
            </a:r>
          </a:p>
        </p:txBody>
      </p:sp>
      <p:sp>
        <p:nvSpPr>
          <p:cNvPr id="115" name="StpArrow"/>
          <p:cNvSpPr/>
          <p:nvPr/>
        </p:nvSpPr>
        <p:spPr>
          <a:xfrm>
            <a:off x="4796028" y="1810512"/>
            <a:ext cx="274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10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16" name="StpChip"/>
          <p:cNvSpPr/>
          <p:nvPr/>
        </p:nvSpPr>
        <p:spPr>
          <a:xfrm>
            <a:off x="5084064" y="1810512"/>
            <a:ext cx="1591056" cy="548640"/>
          </a:xfrm>
          <a:prstGeom prst="roundRect">
            <a:avLst>
              <a:gd name="adj" fmla="val 12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7" name="StpText"/>
          <p:cNvSpPr/>
          <p:nvPr/>
        </p:nvSpPr>
        <p:spPr>
          <a:xfrm>
            <a:off x="5084064" y="1810512"/>
            <a:ext cx="159105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Targeting</a:t>
            </a:r>
          </a:p>
          <a:p>
            <a:pPr marL="0" indent="0" algn="ctr">
              <a:buNone/>
            </a:pPr>
            <a:r>
              <a:rPr lang="ru-RU" sz="7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 кем работаем</a:t>
            </a:r>
          </a:p>
        </p:txBody>
      </p:sp>
      <p:sp>
        <p:nvSpPr>
          <p:cNvPr id="118" name="StpArrow"/>
          <p:cNvSpPr/>
          <p:nvPr/>
        </p:nvSpPr>
        <p:spPr>
          <a:xfrm>
            <a:off x="6679692" y="1810512"/>
            <a:ext cx="274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10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19" name="StpChip"/>
          <p:cNvSpPr/>
          <p:nvPr/>
        </p:nvSpPr>
        <p:spPr>
          <a:xfrm>
            <a:off x="6967728" y="1810512"/>
            <a:ext cx="1591056" cy="548640"/>
          </a:xfrm>
          <a:prstGeom prst="roundRect">
            <a:avLst>
              <a:gd name="adj" fmla="val 12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0" name="StpText"/>
          <p:cNvSpPr/>
          <p:nvPr/>
        </p:nvSpPr>
        <p:spPr>
          <a:xfrm>
            <a:off x="6967728" y="1810512"/>
            <a:ext cx="159105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Positioning</a:t>
            </a:r>
          </a:p>
          <a:p>
            <a:pPr marL="0" indent="0" algn="ctr">
              <a:buNone/>
            </a:pPr>
            <a:r>
              <a:rPr lang="ru-RU" sz="7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каким нас видят</a:t>
            </a:r>
          </a:p>
        </p:txBody>
      </p:sp>
      <p:sp>
        <p:nvSpPr>
          <p:cNvPr id="121" name="MixLabel"/>
          <p:cNvSpPr/>
          <p:nvPr/>
        </p:nvSpPr>
        <p:spPr>
          <a:xfrm>
            <a:off x="3200400" y="2578608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4P → 4C · ТАКТИКА — что крутим (и чьими глазами)</a:t>
            </a:r>
          </a:p>
        </p:txBody>
      </p:sp>
      <p:sp>
        <p:nvSpPr>
          <p:cNvPr id="122" name="HeadL"/>
          <p:cNvSpPr/>
          <p:nvPr/>
        </p:nvSpPr>
        <p:spPr>
          <a:xfrm>
            <a:off x="3200400" y="2798064"/>
            <a:ext cx="239572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750" kern="0" spc="100" dirty="0">
                <a:solidFill>
                  <a:srgbClr val="5A6E8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4P · ВЗГЛЯД КОМПАНИИ</a:t>
            </a:r>
          </a:p>
        </p:txBody>
      </p:sp>
      <p:sp>
        <p:nvSpPr>
          <p:cNvPr id="123" name="HeadR"/>
          <p:cNvSpPr/>
          <p:nvPr/>
        </p:nvSpPr>
        <p:spPr>
          <a:xfrm>
            <a:off x="5943600" y="2798064"/>
            <a:ext cx="239572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750" kern="0" spc="100" dirty="0">
                <a:solidFill>
                  <a:srgbClr val="5A6E8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4C · ВЗГЛЯД КЛИЕНТА</a:t>
            </a:r>
          </a:p>
        </p:txBody>
      </p:sp>
      <p:sp>
        <p:nvSpPr>
          <p:cNvPr id="124" name="PCell"/>
          <p:cNvSpPr/>
          <p:nvPr/>
        </p:nvSpPr>
        <p:spPr>
          <a:xfrm>
            <a:off x="3200400" y="3035808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5" name="PText"/>
          <p:cNvSpPr/>
          <p:nvPr/>
        </p:nvSpPr>
        <p:spPr>
          <a:xfrm>
            <a:off x="3200400" y="3035808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Product</a:t>
            </a:r>
          </a:p>
        </p:txBody>
      </p:sp>
      <p:sp>
        <p:nvSpPr>
          <p:cNvPr id="126" name="MapArrow"/>
          <p:cNvSpPr/>
          <p:nvPr/>
        </p:nvSpPr>
        <p:spPr>
          <a:xfrm>
            <a:off x="5614416" y="3035808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27" name="CCell"/>
          <p:cNvSpPr/>
          <p:nvPr/>
        </p:nvSpPr>
        <p:spPr>
          <a:xfrm>
            <a:off x="5943600" y="3035808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8" name="CText"/>
          <p:cNvSpPr/>
          <p:nvPr/>
        </p:nvSpPr>
        <p:spPr>
          <a:xfrm>
            <a:off x="5943600" y="3035808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Consumer</a:t>
            </a:r>
          </a:p>
        </p:txBody>
      </p:sp>
      <p:sp>
        <p:nvSpPr>
          <p:cNvPr id="129" name="PCell"/>
          <p:cNvSpPr/>
          <p:nvPr/>
        </p:nvSpPr>
        <p:spPr>
          <a:xfrm>
            <a:off x="3200400" y="3410712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0" name="PText"/>
          <p:cNvSpPr/>
          <p:nvPr/>
        </p:nvSpPr>
        <p:spPr>
          <a:xfrm>
            <a:off x="3200400" y="3410712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Price</a:t>
            </a:r>
          </a:p>
        </p:txBody>
      </p:sp>
      <p:sp>
        <p:nvSpPr>
          <p:cNvPr id="131" name="MapArrow"/>
          <p:cNvSpPr/>
          <p:nvPr/>
        </p:nvSpPr>
        <p:spPr>
          <a:xfrm>
            <a:off x="5614416" y="3410712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32" name="CCell"/>
          <p:cNvSpPr/>
          <p:nvPr/>
        </p:nvSpPr>
        <p:spPr>
          <a:xfrm>
            <a:off x="5943600" y="3410712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3" name="CText"/>
          <p:cNvSpPr/>
          <p:nvPr/>
        </p:nvSpPr>
        <p:spPr>
          <a:xfrm>
            <a:off x="5943600" y="3410712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Cost</a:t>
            </a:r>
          </a:p>
        </p:txBody>
      </p:sp>
      <p:sp>
        <p:nvSpPr>
          <p:cNvPr id="134" name="PCell"/>
          <p:cNvSpPr/>
          <p:nvPr/>
        </p:nvSpPr>
        <p:spPr>
          <a:xfrm>
            <a:off x="3200400" y="3785616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5" name="PText"/>
          <p:cNvSpPr/>
          <p:nvPr/>
        </p:nvSpPr>
        <p:spPr>
          <a:xfrm>
            <a:off x="3200400" y="3785616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Place</a:t>
            </a:r>
          </a:p>
        </p:txBody>
      </p:sp>
      <p:sp>
        <p:nvSpPr>
          <p:cNvPr id="136" name="MapArrow"/>
          <p:cNvSpPr/>
          <p:nvPr/>
        </p:nvSpPr>
        <p:spPr>
          <a:xfrm>
            <a:off x="5614416" y="3785616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37" name="CCell"/>
          <p:cNvSpPr/>
          <p:nvPr/>
        </p:nvSpPr>
        <p:spPr>
          <a:xfrm>
            <a:off x="5943600" y="3785616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8" name="CText"/>
          <p:cNvSpPr/>
          <p:nvPr/>
        </p:nvSpPr>
        <p:spPr>
          <a:xfrm>
            <a:off x="5943600" y="3785616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Convenience</a:t>
            </a:r>
          </a:p>
        </p:txBody>
      </p:sp>
      <p:sp>
        <p:nvSpPr>
          <p:cNvPr id="139" name="PCell"/>
          <p:cNvSpPr/>
          <p:nvPr/>
        </p:nvSpPr>
        <p:spPr>
          <a:xfrm>
            <a:off x="3200400" y="4160520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0" name="PText"/>
          <p:cNvSpPr/>
          <p:nvPr/>
        </p:nvSpPr>
        <p:spPr>
          <a:xfrm>
            <a:off x="3200400" y="4160520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Promotion</a:t>
            </a:r>
          </a:p>
        </p:txBody>
      </p:sp>
      <p:sp>
        <p:nvSpPr>
          <p:cNvPr id="141" name="MapArrow"/>
          <p:cNvSpPr/>
          <p:nvPr/>
        </p:nvSpPr>
        <p:spPr>
          <a:xfrm>
            <a:off x="5614416" y="4160520"/>
            <a:ext cx="2926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42" name="CCell"/>
          <p:cNvSpPr/>
          <p:nvPr/>
        </p:nvSpPr>
        <p:spPr>
          <a:xfrm>
            <a:off x="5943600" y="4160520"/>
            <a:ext cx="2395728" cy="329184"/>
          </a:xfrm>
          <a:prstGeom prst="roundRect">
            <a:avLst>
              <a:gd name="adj" fmla="val 16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43" name="CText"/>
          <p:cNvSpPr/>
          <p:nvPr/>
        </p:nvSpPr>
        <p:spPr>
          <a:xfrm>
            <a:off x="5943600" y="4160520"/>
            <a:ext cx="239572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Communication</a:t>
            </a:r>
          </a:p>
        </p:txBody>
      </p:sp>
      <p:sp>
        <p:nvSpPr>
          <p:cNvPr id="144" name="SevenCard"/>
          <p:cNvSpPr/>
          <p:nvPr/>
        </p:nvSpPr>
        <p:spPr>
          <a:xfrm>
            <a:off x="3200400" y="4553712"/>
            <a:ext cx="5486400" cy="365760"/>
          </a:xfrm>
          <a:prstGeom prst="roundRect">
            <a:avLst>
              <a:gd name="adj" fmla="val 22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45" name="SevenText"/>
          <p:cNvSpPr/>
          <p:nvPr/>
        </p:nvSpPr>
        <p:spPr>
          <a:xfrm>
            <a:off x="3346704" y="4553712"/>
            <a:ext cx="519379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7P для услуг и цифровых продуктов:  </a:t>
            </a: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+ People  + Process  + Physical Evidence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994C75-FC45-11B3-B68F-4C6E0A3E9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800" y="575745"/>
            <a:ext cx="7772400" cy="456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08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950" b="1" dirty="0">
                <a:solidFill>
                  <a:schemeClr val="accent2"/>
                </a:solidFill>
                <a:latin typeface="Montserrat SemiBold"/>
              </a:rPr>
              <a:t>РАСПИСАНИЕ</a:t>
            </a:r>
            <a:endParaRPr lang="en-US" sz="950" dirty="0">
              <a:solidFill>
                <a:schemeClr val="accent2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sz="2100" b="1" dirty="0" err="1">
                <a:solidFill>
                  <a:schemeClr val="bg1"/>
                </a:solidFill>
                <a:latin typeface="Montserrat ExtraBold"/>
              </a:rPr>
              <a:t>Лекции</a:t>
            </a:r>
            <a:endParaRPr lang="en-US" sz="2100" dirty="0">
              <a:solidFill>
                <a:schemeClr val="bg1"/>
              </a:solidFill>
            </a:endParaRPr>
          </a:p>
          <a:p>
            <a:pPr algn="l"/>
            <a:r>
              <a:rPr sz="2100" b="1" dirty="0" err="1">
                <a:solidFill>
                  <a:schemeClr val="bg1"/>
                </a:solidFill>
                <a:latin typeface="Montserrat ExtraBold"/>
              </a:rPr>
              <a:t>и</a:t>
            </a:r>
            <a:r>
              <a:rPr sz="2100" b="1" dirty="0">
                <a:solidFill>
                  <a:schemeClr val="bg1"/>
                </a:solidFill>
                <a:latin typeface="Montserrat ExtraBold"/>
              </a:rPr>
              <a:t> </a:t>
            </a:r>
            <a:r>
              <a:rPr sz="2100" b="1" dirty="0" err="1">
                <a:solidFill>
                  <a:schemeClr val="bg1"/>
                </a:solidFill>
                <a:latin typeface="Montserrat ExtraBold"/>
              </a:rPr>
              <a:t>экзамен</a:t>
            </a:r>
            <a:endParaRPr sz="2100" b="1" dirty="0">
              <a:solidFill>
                <a:schemeClr val="bg1"/>
              </a:solidFill>
              <a:latin typeface="Montserrat ExtraBold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950" b="0" dirty="0" err="1">
                <a:solidFill>
                  <a:schemeClr val="bg1"/>
                </a:solidFill>
                <a:latin typeface="Montserrat Medium"/>
              </a:rPr>
              <a:t>Конец</a:t>
            </a:r>
            <a:r>
              <a:rPr sz="95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950" b="0" dirty="0" err="1">
                <a:solidFill>
                  <a:schemeClr val="bg1"/>
                </a:solidFill>
                <a:latin typeface="Montserrat Medium"/>
              </a:rPr>
              <a:t>курса</a:t>
            </a:r>
            <a:endParaRPr lang="en-US" sz="950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buNone/>
            </a:pPr>
            <a:r>
              <a:rPr sz="860" b="1" dirty="0" err="1">
                <a:solidFill>
                  <a:schemeClr val="bg1"/>
                </a:solidFill>
                <a:latin typeface="Montserrat SemiBold"/>
              </a:rPr>
              <a:t>Оставшиеся</a:t>
            </a:r>
            <a:r>
              <a:rPr sz="860" b="1" dirty="0">
                <a:solidFill>
                  <a:schemeClr val="bg1"/>
                </a:solidFill>
                <a:latin typeface="Montserrat SemiBold"/>
              </a:rPr>
              <a:t> </a:t>
            </a:r>
            <a:r>
              <a:rPr sz="860" b="1" dirty="0" err="1">
                <a:solidFill>
                  <a:schemeClr val="bg1"/>
                </a:solidFill>
                <a:latin typeface="Montserrat SemiBold"/>
              </a:rPr>
              <a:t>встречи</a:t>
            </a:r>
            <a:endParaRPr lang="en-US" sz="92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sz="780" b="0" dirty="0" err="1">
                <a:solidFill>
                  <a:schemeClr val="bg1"/>
                </a:solidFill>
                <a:latin typeface="Montserrat Medium"/>
              </a:rPr>
              <a:t>Финальные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занятия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и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экзамен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по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курсу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.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Сохрани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даты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и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время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заранее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,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чтобы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не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потерять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780" b="0" dirty="0" err="1">
                <a:solidFill>
                  <a:schemeClr val="bg1"/>
                </a:solidFill>
                <a:latin typeface="Montserrat Medium"/>
              </a:rPr>
              <a:t>ритм</a:t>
            </a:r>
            <a:r>
              <a:rPr sz="780" b="0" dirty="0">
                <a:solidFill>
                  <a:schemeClr val="bg1"/>
                </a:solidFill>
                <a:latin typeface="Montserrat Medium"/>
              </a:rPr>
              <a:t>.</a:t>
            </a:r>
            <a:endParaRPr lang="en-US" sz="820" dirty="0">
              <a:solidFill>
                <a:schemeClr val="bg1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800" b="0" dirty="0" err="1">
                <a:solidFill>
                  <a:schemeClr val="bg1"/>
                </a:solidFill>
                <a:latin typeface="Montserrat Medium"/>
              </a:rPr>
              <a:t>Маркетинговая</a:t>
            </a:r>
            <a:r>
              <a:rPr sz="800" b="0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800" b="0" dirty="0" err="1">
                <a:solidFill>
                  <a:schemeClr val="bg1"/>
                </a:solidFill>
                <a:latin typeface="Montserrat Medium"/>
              </a:rPr>
              <a:t>аналитика</a:t>
            </a:r>
            <a:r>
              <a:rPr sz="800" b="0" dirty="0">
                <a:solidFill>
                  <a:schemeClr val="bg1"/>
                </a:solidFill>
                <a:latin typeface="Montserrat Medium"/>
              </a:rPr>
              <a:t> · </a:t>
            </a:r>
            <a:r>
              <a:rPr sz="800" b="0" dirty="0" err="1">
                <a:solidFill>
                  <a:schemeClr val="bg1"/>
                </a:solidFill>
                <a:latin typeface="Montserrat Medium"/>
              </a:rPr>
              <a:t>курс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0400" y="804672"/>
            <a:ext cx="1609736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 dirty="0">
                <a:solidFill>
                  <a:schemeClr val="accent2"/>
                </a:solidFill>
                <a:latin typeface="Montserrat SemiBold"/>
              </a:rPr>
              <a:t>КАЛЕНДАРЬ ЗАНЯТИЙ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1033271"/>
            <a:ext cx="5440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50" b="1">
                <a:latin typeface="Montserrat ExtraBold"/>
              </a:rPr>
              <a:t>29 июля → 2 августа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00400" y="1572768"/>
            <a:ext cx="5486400" cy="3337560"/>
          </a:xfrm>
          <a:prstGeom prst="roundRect">
            <a:avLst>
              <a:gd name="adj" fmla="val 6000"/>
            </a:avLst>
          </a:prstGeom>
          <a:solidFill>
            <a:srgbClr val="F1F4F7"/>
          </a:solidFill>
          <a:ln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3346704" y="1722120"/>
            <a:ext cx="5193504" cy="56692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3493008" y="1859280"/>
            <a:ext cx="1097280" cy="292608"/>
          </a:xfrm>
          <a:prstGeom prst="roundRect">
            <a:avLst>
              <a:gd name="adj" fmla="val 20000"/>
            </a:avLst>
          </a:prstGeom>
          <a:solidFill>
            <a:srgbClr val="192E40"/>
          </a:solidFill>
          <a:ln>
            <a:solidFill>
              <a:srgbClr val="192E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520440" y="1900428"/>
            <a:ext cx="1042416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19" b="1">
                <a:solidFill>
                  <a:srgbClr val="FFFFFF"/>
                </a:solidFill>
                <a:latin typeface="Montserrat ExtraBold"/>
              </a:rPr>
              <a:t>29 июля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9160" y="1882140"/>
            <a:ext cx="13716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SemiBold"/>
              </a:rPr>
              <a:t>среда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26480" y="1882140"/>
            <a:ext cx="11430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ExtraBold"/>
              </a:rPr>
              <a:t>18:00–21:00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487928" y="1859280"/>
            <a:ext cx="777240" cy="292608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>
            <a:solidFill>
              <a:srgbClr val="192E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506216" y="1900428"/>
            <a:ext cx="740664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" b="1">
                <a:solidFill>
                  <a:srgbClr val="192E40"/>
                </a:solidFill>
                <a:latin typeface="Montserrat SemiBold"/>
              </a:rPr>
              <a:t>день 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346704" y="2492120"/>
            <a:ext cx="5193504" cy="56692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3493008" y="2629280"/>
            <a:ext cx="1097280" cy="292608"/>
          </a:xfrm>
          <a:prstGeom prst="roundRect">
            <a:avLst>
              <a:gd name="adj" fmla="val 20000"/>
            </a:avLst>
          </a:prstGeom>
          <a:solidFill>
            <a:srgbClr val="ED561B"/>
          </a:solidFill>
          <a:ln>
            <a:solidFill>
              <a:srgbClr val="ED56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3520440" y="2670428"/>
            <a:ext cx="1042416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19" b="1">
                <a:solidFill>
                  <a:srgbClr val="FFFFFF"/>
                </a:solidFill>
                <a:latin typeface="Montserrat ExtraBold"/>
              </a:rPr>
              <a:t>31 июля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09160" y="2652140"/>
            <a:ext cx="13716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SemiBold"/>
              </a:rPr>
              <a:t>пятница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26480" y="2652140"/>
            <a:ext cx="11430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ExtraBold"/>
              </a:rPr>
              <a:t>18:00–21:00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487928" y="2629280"/>
            <a:ext cx="777240" cy="292608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>
            <a:solidFill>
              <a:srgbClr val="ED56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7506216" y="2670428"/>
            <a:ext cx="740664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" b="1">
                <a:solidFill>
                  <a:srgbClr val="ED561B"/>
                </a:solidFill>
                <a:latin typeface="Montserrat SemiBold"/>
              </a:rPr>
              <a:t>день 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346704" y="3262120"/>
            <a:ext cx="5193504" cy="56692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3493008" y="3399280"/>
            <a:ext cx="1097280" cy="292608"/>
          </a:xfrm>
          <a:prstGeom prst="roundRect">
            <a:avLst>
              <a:gd name="adj" fmla="val 20000"/>
            </a:avLst>
          </a:prstGeom>
          <a:solidFill>
            <a:srgbClr val="2F8F67"/>
          </a:solidFill>
          <a:ln>
            <a:solidFill>
              <a:srgbClr val="2F8F6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3520440" y="3440428"/>
            <a:ext cx="1042416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19" b="1">
                <a:solidFill>
                  <a:srgbClr val="FFFFFF"/>
                </a:solidFill>
                <a:latin typeface="Montserrat ExtraBold"/>
              </a:rPr>
              <a:t>1 августа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09160" y="3422140"/>
            <a:ext cx="13716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SemiBold"/>
              </a:rPr>
              <a:t>суббота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26480" y="3422140"/>
            <a:ext cx="11430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ExtraBold"/>
              </a:rPr>
              <a:t>10:00–12:00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487928" y="3399280"/>
            <a:ext cx="777240" cy="292608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>
            <a:solidFill>
              <a:srgbClr val="2F8F6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506216" y="3440428"/>
            <a:ext cx="740664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" b="1">
                <a:solidFill>
                  <a:srgbClr val="2F8F67"/>
                </a:solidFill>
                <a:latin typeface="Montserrat SemiBold"/>
              </a:rPr>
              <a:t>день 6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346704" y="4032120"/>
            <a:ext cx="5193504" cy="566928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36"/>
          <p:cNvSpPr/>
          <p:nvPr/>
        </p:nvSpPr>
        <p:spPr>
          <a:xfrm>
            <a:off x="3493008" y="4169280"/>
            <a:ext cx="1097280" cy="292608"/>
          </a:xfrm>
          <a:prstGeom prst="roundRect">
            <a:avLst>
              <a:gd name="adj" fmla="val 20000"/>
            </a:avLst>
          </a:prstGeom>
          <a:solidFill>
            <a:srgbClr val="AAB7C4"/>
          </a:solidFill>
          <a:ln>
            <a:solidFill>
              <a:srgbClr val="AAB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3520440" y="4210428"/>
            <a:ext cx="1042416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19" b="1">
                <a:solidFill>
                  <a:srgbClr val="FFFFFF"/>
                </a:solidFill>
                <a:latin typeface="Montserrat ExtraBold"/>
              </a:rPr>
              <a:t>2 августа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709160" y="4192140"/>
            <a:ext cx="13716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SemiBold"/>
              </a:rPr>
              <a:t>воскресенье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26480" y="4192140"/>
            <a:ext cx="1143000" cy="1463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19" b="1">
                <a:solidFill>
                  <a:srgbClr val="20303D"/>
                </a:solidFill>
                <a:latin typeface="Montserrat ExtraBold"/>
              </a:rPr>
              <a:t>10:00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323216" y="4169280"/>
            <a:ext cx="938592" cy="292608"/>
          </a:xfrm>
          <a:prstGeom prst="roundRect">
            <a:avLst>
              <a:gd name="adj" fmla="val 20000"/>
            </a:avLst>
          </a:prstGeom>
          <a:solidFill>
            <a:srgbClr val="F1F4F7"/>
          </a:solidFill>
          <a:ln>
            <a:solidFill>
              <a:srgbClr val="AAB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7341504" y="4210428"/>
            <a:ext cx="902016" cy="1280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" b="1">
                <a:solidFill>
                  <a:srgbClr val="AAB7C4"/>
                </a:solidFill>
                <a:latin typeface="Montserrat SemiBold"/>
              </a:rPr>
              <a:t>ЭКЗАМЕН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200400" y="5056632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19" b="1">
                <a:latin typeface="Montserrat SemiBold"/>
              </a:rPr>
              <a:t>Все занятия проходят в конце июля — начале августа; экзамен вынесен на воскресенье отдельно.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>
            <a:extLst>
              <a:ext uri="{FF2B5EF4-FFF2-40B4-BE49-F238E27FC236}">
                <a16:creationId xmlns:a16="http://schemas.microsoft.com/office/drawing/2014/main" id="{B97998BE-22C6-45B6-9D33-3FEFB4AAD3F6}"/>
              </a:ext>
            </a:extLst>
          </p:cNvPr>
          <p:cNvSpPr>
            <a:spLocks noGrp="1"/>
          </p:cNvSpPr>
          <p:nvPr/>
        </p:nvSpPr>
        <p:spPr>
          <a:xfrm>
            <a:off x="4846320" y="-3429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0" dirty="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  <a:endParaRPr kumimoji="0" sz="30000" b="0" i="0" u="none" strike="noStrike" kern="1200" cap="none" spc="0" normalizeH="0" baseline="0" noProof="0" dirty="0">
              <a:ln>
                <a:noFill/>
              </a:ln>
              <a:solidFill>
                <a:srgbClr val="2C4257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89" name="Google Shape;89;p6">
            <a:extLst>
              <a:ext uri="{FF2B5EF4-FFF2-40B4-BE49-F238E27FC236}">
                <a16:creationId xmlns:a16="http://schemas.microsoft.com/office/drawing/2014/main" id="{DBADA974-571E-443C-A00E-AB079D74DB67}"/>
              </a:ext>
            </a:extLst>
          </p:cNvPr>
          <p:cNvSpPr>
            <a:spLocks noGrp="1"/>
          </p:cNvSpPr>
          <p:nvPr/>
        </p:nvSpPr>
        <p:spPr>
          <a:xfrm>
            <a:off x="640080" y="202311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>
            <a:extLst>
              <a:ext uri="{FF2B5EF4-FFF2-40B4-BE49-F238E27FC236}">
                <a16:creationId xmlns:a16="http://schemas.microsoft.com/office/drawing/2014/main" id="{CAF69D29-F49F-4A93-BF3A-80241A0F6876}"/>
              </a:ext>
            </a:extLst>
          </p:cNvPr>
          <p:cNvSpPr>
            <a:spLocks noGrp="1"/>
          </p:cNvSpPr>
          <p:nvPr/>
        </p:nvSpPr>
        <p:spPr>
          <a:xfrm>
            <a:off x="658368" y="218770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91" name="Google Shape;91;p6">
            <a:extLst>
              <a:ext uri="{FF2B5EF4-FFF2-40B4-BE49-F238E27FC236}">
                <a16:creationId xmlns:a16="http://schemas.microsoft.com/office/drawing/2014/main" id="{0CA7587A-D0E4-4C65-A3ED-B47E1072B7E3}"/>
              </a:ext>
            </a:extLst>
          </p:cNvPr>
          <p:cNvSpPr>
            <a:spLocks noGrp="1"/>
          </p:cNvSpPr>
          <p:nvPr/>
        </p:nvSpPr>
        <p:spPr>
          <a:xfrm>
            <a:off x="621792" y="257175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Лекция 2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536010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2 · РЕЗЮМЕ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95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2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 и ML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83664"/>
            <a:ext cx="235915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Искусственный интеллект в маркетинге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432304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432304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Инструментальный слой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108960"/>
            <a:ext cx="22402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AI/ML применяют не ради технологии, а ради конкретной бизнес-задачи маркетинга.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2 · О ЧЁМ ГОВОРИЛИ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AI и ML в маркетинге</a:t>
            </a:r>
          </a:p>
        </p:txBody>
      </p:sp>
      <p:sp>
        <p:nvSpPr>
          <p:cNvPr id="112" name="Card"/>
          <p:cNvSpPr/>
          <p:nvPr/>
        </p:nvSpPr>
        <p:spPr>
          <a:xfrm>
            <a:off x="3200400" y="1737360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3" name="CardBar"/>
          <p:cNvSpPr/>
          <p:nvPr/>
        </p:nvSpPr>
        <p:spPr>
          <a:xfrm>
            <a:off x="3200400" y="1938528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4" name="CardLabel"/>
          <p:cNvSpPr/>
          <p:nvPr/>
        </p:nvSpPr>
        <p:spPr>
          <a:xfrm>
            <a:off x="3419856" y="1883664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AI · ML · DL</a:t>
            </a:r>
          </a:p>
        </p:txBody>
      </p:sp>
      <p:sp>
        <p:nvSpPr>
          <p:cNvPr id="115" name="CardDetail"/>
          <p:cNvSpPr/>
          <p:nvPr/>
        </p:nvSpPr>
        <p:spPr>
          <a:xfrm>
            <a:off x="3419856" y="2304288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Имитация поведения → обучение на данных → нейросети</a:t>
            </a:r>
          </a:p>
        </p:txBody>
      </p:sp>
      <p:sp>
        <p:nvSpPr>
          <p:cNvPr id="116" name="Card"/>
          <p:cNvSpPr/>
          <p:nvPr/>
        </p:nvSpPr>
        <p:spPr>
          <a:xfrm>
            <a:off x="6035040" y="1737360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7" name="CardBar"/>
          <p:cNvSpPr/>
          <p:nvPr/>
        </p:nvSpPr>
        <p:spPr>
          <a:xfrm>
            <a:off x="6035040" y="1938528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8" name="CardLabel"/>
          <p:cNvSpPr/>
          <p:nvPr/>
        </p:nvSpPr>
        <p:spPr>
          <a:xfrm>
            <a:off x="6254496" y="1883664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От цели к модели</a:t>
            </a:r>
          </a:p>
        </p:txBody>
      </p:sp>
      <p:sp>
        <p:nvSpPr>
          <p:cNvPr id="119" name="CardDetail"/>
          <p:cNvSpPr/>
          <p:nvPr/>
        </p:nvSpPr>
        <p:spPr>
          <a:xfrm>
            <a:off x="6254496" y="2304288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Бизнес-цель → данные → алгоритм → пилот → KPI → масштаб</a:t>
            </a:r>
          </a:p>
        </p:txBody>
      </p:sp>
      <p:sp>
        <p:nvSpPr>
          <p:cNvPr id="120" name="Card"/>
          <p:cNvSpPr/>
          <p:nvPr/>
        </p:nvSpPr>
        <p:spPr>
          <a:xfrm>
            <a:off x="3200400" y="3035808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1" name="CardBar"/>
          <p:cNvSpPr/>
          <p:nvPr/>
        </p:nvSpPr>
        <p:spPr>
          <a:xfrm>
            <a:off x="3200400" y="3236976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2" name="CardLabel"/>
          <p:cNvSpPr/>
          <p:nvPr/>
        </p:nvSpPr>
        <p:spPr>
          <a:xfrm>
            <a:off x="3419856" y="3182112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Типы задач</a:t>
            </a:r>
          </a:p>
        </p:txBody>
      </p:sp>
      <p:sp>
        <p:nvSpPr>
          <p:cNvPr id="123" name="CardDetail"/>
          <p:cNvSpPr/>
          <p:nvPr/>
        </p:nvSpPr>
        <p:spPr>
          <a:xfrm>
            <a:off x="3419856" y="3602736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Регрессия, классификация, кластеризация, рекомендации</a:t>
            </a:r>
          </a:p>
        </p:txBody>
      </p:sp>
      <p:sp>
        <p:nvSpPr>
          <p:cNvPr id="124" name="Card"/>
          <p:cNvSpPr/>
          <p:nvPr/>
        </p:nvSpPr>
        <p:spPr>
          <a:xfrm>
            <a:off x="6035040" y="3035808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5" name="CardBar"/>
          <p:cNvSpPr/>
          <p:nvPr/>
        </p:nvSpPr>
        <p:spPr>
          <a:xfrm>
            <a:off x="6035040" y="3236976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6" name="CardLabel"/>
          <p:cNvSpPr/>
          <p:nvPr/>
        </p:nvSpPr>
        <p:spPr>
          <a:xfrm>
            <a:off x="6254496" y="3182112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Как оценивать</a:t>
            </a:r>
          </a:p>
        </p:txBody>
      </p:sp>
      <p:sp>
        <p:nvSpPr>
          <p:cNvPr id="127" name="CardDetail"/>
          <p:cNvSpPr/>
          <p:nvPr/>
        </p:nvSpPr>
        <p:spPr>
          <a:xfrm>
            <a:off x="6254496" y="3602736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Supervised и unsupervised, ошибки I и II рода, ROC / AUC</a:t>
            </a:r>
          </a:p>
        </p:txBody>
      </p:sp>
      <p:sp>
        <p:nvSpPr>
          <p:cNvPr id="128" name="Bridge"/>
          <p:cNvSpPr/>
          <p:nvPr/>
        </p:nvSpPr>
        <p:spPr>
          <a:xfrm>
            <a:off x="3200400" y="44074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  дальше: сегментация как первый рабочий инструмент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2 · РАЗБОР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95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1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Look-</a:t>
            </a:r>
            <a:r>
              <a:rPr lang="ru-RU" sz="2100" kern="0" dirty="0" err="1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alike</a:t>
            </a:r>
            <a:endParaRPr lang="ru-RU" sz="2100" kern="0" dirty="0">
              <a:solidFill>
                <a:srgbClr val="FFFFFF"/>
              </a:solidFill>
              <a:latin typeface="Montserrat ExtraBold" pitchFamily="34" charset="0"/>
              <a:ea typeface="Montserrat ExtraBold" pitchFamily="34" charset="-122"/>
              <a:cs typeface="Montserrat ExtraBold" pitchFamily="34" charset="-120"/>
            </a:endParaRPr>
          </a:p>
        </p:txBody>
      </p:sp>
      <p:sp>
        <p:nvSpPr>
          <p:cNvPr id="105" name="SideSub"/>
          <p:cNvSpPr/>
          <p:nvPr/>
        </p:nvSpPr>
        <p:spPr>
          <a:xfrm>
            <a:off x="365760" y="1865376"/>
            <a:ext cx="2359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Похожие аудитории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340864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Самый массовый ML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«Похож на купивших» — не то же самое, что «купит». Модель честно отвечает на свой вопрос; ваш ли это вопрос — зависит от seed и метрики.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ML, КОТОРЫЙ ВЫ ЗАПУСКАЛИ НЕ ЗАДУМЫВАЯСЬ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Как работает look-alike</a:t>
            </a:r>
          </a:p>
        </p:txBody>
      </p:sp>
      <p:sp>
        <p:nvSpPr>
          <p:cNvPr id="112" name="FlowLabel"/>
          <p:cNvSpPr/>
          <p:nvPr/>
        </p:nvSpPr>
        <p:spPr>
          <a:xfrm>
            <a:off x="3200400" y="1591056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МЕХАНИКА — ОТ SEED К АУДИТОРИИ</a:t>
            </a:r>
          </a:p>
        </p:txBody>
      </p:sp>
      <p:sp>
        <p:nvSpPr>
          <p:cNvPr id="113" name="Step"/>
          <p:cNvSpPr/>
          <p:nvPr/>
        </p:nvSpPr>
        <p:spPr>
          <a:xfrm>
            <a:off x="3200400" y="1810512"/>
            <a:ext cx="1179576" cy="658368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4" name="StepText"/>
          <p:cNvSpPr/>
          <p:nvPr/>
        </p:nvSpPr>
        <p:spPr>
          <a:xfrm>
            <a:off x="3200400" y="1810512"/>
            <a:ext cx="117957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Seed</a:t>
            </a:r>
          </a:p>
          <a:p>
            <a:pPr marL="0" indent="0" algn="ctr">
              <a:buNone/>
            </a:pPr>
            <a:r>
              <a:rPr lang="ru-RU" sz="7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ваши покупатели</a:t>
            </a:r>
          </a:p>
        </p:txBody>
      </p:sp>
      <p:sp>
        <p:nvSpPr>
          <p:cNvPr id="115" name="StepArrow"/>
          <p:cNvSpPr/>
          <p:nvPr/>
        </p:nvSpPr>
        <p:spPr>
          <a:xfrm>
            <a:off x="4384548" y="1810512"/>
            <a:ext cx="21945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16" name="Step"/>
          <p:cNvSpPr/>
          <p:nvPr/>
        </p:nvSpPr>
        <p:spPr>
          <a:xfrm>
            <a:off x="4608576" y="1810512"/>
            <a:ext cx="1179576" cy="658368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7" name="StepText"/>
          <p:cNvSpPr/>
          <p:nvPr/>
        </p:nvSpPr>
        <p:spPr>
          <a:xfrm>
            <a:off x="4608576" y="1810512"/>
            <a:ext cx="117957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Скоринг</a:t>
            </a:r>
          </a:p>
          <a:p>
            <a:pPr marL="0" indent="0" algn="ctr">
              <a:buNone/>
            </a:pPr>
            <a:r>
              <a:rPr lang="ru-RU" sz="7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похожесть каждого</a:t>
            </a:r>
          </a:p>
        </p:txBody>
      </p:sp>
      <p:sp>
        <p:nvSpPr>
          <p:cNvPr id="118" name="StepArrow"/>
          <p:cNvSpPr/>
          <p:nvPr/>
        </p:nvSpPr>
        <p:spPr>
          <a:xfrm>
            <a:off x="5792724" y="1810512"/>
            <a:ext cx="21945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19" name="Step"/>
          <p:cNvSpPr/>
          <p:nvPr/>
        </p:nvSpPr>
        <p:spPr>
          <a:xfrm>
            <a:off x="6016752" y="1810512"/>
            <a:ext cx="1179576" cy="658368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0" name="StepText"/>
          <p:cNvSpPr/>
          <p:nvPr/>
        </p:nvSpPr>
        <p:spPr>
          <a:xfrm>
            <a:off x="6016752" y="1810512"/>
            <a:ext cx="117957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Порог %</a:t>
            </a:r>
          </a:p>
          <a:p>
            <a:pPr marL="0" indent="0" algn="ctr">
              <a:buNone/>
            </a:pPr>
            <a:r>
              <a:rPr lang="ru-RU" sz="7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отсечка по скору</a:t>
            </a:r>
          </a:p>
        </p:txBody>
      </p:sp>
      <p:sp>
        <p:nvSpPr>
          <p:cNvPr id="121" name="StepArrow"/>
          <p:cNvSpPr/>
          <p:nvPr/>
        </p:nvSpPr>
        <p:spPr>
          <a:xfrm>
            <a:off x="7200900" y="1810512"/>
            <a:ext cx="21945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22" name="Step"/>
          <p:cNvSpPr/>
          <p:nvPr/>
        </p:nvSpPr>
        <p:spPr>
          <a:xfrm>
            <a:off x="7424928" y="1810512"/>
            <a:ext cx="1179576" cy="658368"/>
          </a:xfrm>
          <a:prstGeom prst="roundRect">
            <a:avLst>
              <a:gd name="adj" fmla="val 10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3" name="StepText"/>
          <p:cNvSpPr/>
          <p:nvPr/>
        </p:nvSpPr>
        <p:spPr>
          <a:xfrm>
            <a:off x="7424928" y="1810512"/>
            <a:ext cx="117957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Аудитория</a:t>
            </a:r>
          </a:p>
          <a:p>
            <a:pPr marL="0" indent="0" algn="ctr">
              <a:buNone/>
            </a:pPr>
            <a:r>
              <a:rPr lang="ru-RU" sz="7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верхушка списка</a:t>
            </a:r>
          </a:p>
        </p:txBody>
      </p:sp>
      <p:sp>
        <p:nvSpPr>
          <p:cNvPr id="124" name="HoodBand"/>
          <p:cNvSpPr/>
          <p:nvPr/>
        </p:nvSpPr>
        <p:spPr>
          <a:xfrm>
            <a:off x="3200400" y="2724912"/>
            <a:ext cx="5486400" cy="566928"/>
          </a:xfrm>
          <a:prstGeom prst="roundRect">
            <a:avLst>
              <a:gd name="adj" fmla="val 11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5" name="HoodText"/>
          <p:cNvSpPr/>
          <p:nvPr/>
        </p:nvSpPr>
        <p:spPr>
          <a:xfrm>
            <a:off x="3383280" y="2724912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ПОД КАПОТОМ   </a:t>
            </a:r>
            <a:r>
              <a:rPr lang="ru-RU" sz="850" kern="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классификация и скоринг схожести; у крупных площадок — нейросетевые эмбеддинги (DL)</a:t>
            </a:r>
          </a:p>
        </p:txBody>
      </p:sp>
      <p:sp>
        <p:nvSpPr>
          <p:cNvPr id="126" name="CatchLabel"/>
          <p:cNvSpPr/>
          <p:nvPr/>
        </p:nvSpPr>
        <p:spPr>
          <a:xfrm>
            <a:off x="3200400" y="3493008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spc="15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ПОДВОХ</a:t>
            </a:r>
          </a:p>
        </p:txBody>
      </p:sp>
      <p:sp>
        <p:nvSpPr>
          <p:cNvPr id="127" name="CatchCard"/>
          <p:cNvSpPr/>
          <p:nvPr/>
        </p:nvSpPr>
        <p:spPr>
          <a:xfrm>
            <a:off x="3200400" y="3712464"/>
            <a:ext cx="5486400" cy="859536"/>
          </a:xfrm>
          <a:prstGeom prst="roundRect">
            <a:avLst>
              <a:gd name="adj" fmla="val 9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8" name="CatchBar"/>
          <p:cNvSpPr/>
          <p:nvPr/>
        </p:nvSpPr>
        <p:spPr>
          <a:xfrm>
            <a:off x="3200400" y="3877056"/>
            <a:ext cx="73152" cy="53035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9" name="CatchText"/>
          <p:cNvSpPr/>
          <p:nvPr/>
        </p:nvSpPr>
        <p:spPr>
          <a:xfrm>
            <a:off x="3419856" y="3712464"/>
            <a:ext cx="5065776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80" kern="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Похож на купивших ≠ купит. Грязный seed → похожие на грязь. И порог оптимизирует похожесть с откликом, а не вашу нижнюю воронку — модель может быть отличной, а ROI слабым.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>
            <a:extLst>
              <a:ext uri="{FF2B5EF4-FFF2-40B4-BE49-F238E27FC236}">
                <a16:creationId xmlns:a16="http://schemas.microsoft.com/office/drawing/2014/main" id="{B97998BE-22C6-45B6-9D33-3FEFB4AAD3F6}"/>
              </a:ext>
            </a:extLst>
          </p:cNvPr>
          <p:cNvSpPr>
            <a:spLocks noGrp="1"/>
          </p:cNvSpPr>
          <p:nvPr/>
        </p:nvSpPr>
        <p:spPr>
          <a:xfrm>
            <a:off x="4846320" y="-3429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0" dirty="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  <a:endParaRPr kumimoji="0" sz="30000" b="0" i="0" u="none" strike="noStrike" kern="1200" cap="none" spc="0" normalizeH="0" baseline="0" noProof="0" dirty="0">
              <a:ln>
                <a:noFill/>
              </a:ln>
              <a:solidFill>
                <a:srgbClr val="2C4257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89" name="Google Shape;89;p6">
            <a:extLst>
              <a:ext uri="{FF2B5EF4-FFF2-40B4-BE49-F238E27FC236}">
                <a16:creationId xmlns:a16="http://schemas.microsoft.com/office/drawing/2014/main" id="{DBADA974-571E-443C-A00E-AB079D74DB67}"/>
              </a:ext>
            </a:extLst>
          </p:cNvPr>
          <p:cNvSpPr>
            <a:spLocks noGrp="1"/>
          </p:cNvSpPr>
          <p:nvPr/>
        </p:nvSpPr>
        <p:spPr>
          <a:xfrm>
            <a:off x="640080" y="202311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>
            <a:extLst>
              <a:ext uri="{FF2B5EF4-FFF2-40B4-BE49-F238E27FC236}">
                <a16:creationId xmlns:a16="http://schemas.microsoft.com/office/drawing/2014/main" id="{CAF69D29-F49F-4A93-BF3A-80241A0F6876}"/>
              </a:ext>
            </a:extLst>
          </p:cNvPr>
          <p:cNvSpPr>
            <a:spLocks noGrp="1"/>
          </p:cNvSpPr>
          <p:nvPr/>
        </p:nvSpPr>
        <p:spPr>
          <a:xfrm>
            <a:off x="658368" y="218770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91" name="Google Shape;91;p6">
            <a:extLst>
              <a:ext uri="{FF2B5EF4-FFF2-40B4-BE49-F238E27FC236}">
                <a16:creationId xmlns:a16="http://schemas.microsoft.com/office/drawing/2014/main" id="{0CA7587A-D0E4-4C65-A3ED-B47E1072B7E3}"/>
              </a:ext>
            </a:extLst>
          </p:cNvPr>
          <p:cNvSpPr>
            <a:spLocks noGrp="1"/>
          </p:cNvSpPr>
          <p:nvPr/>
        </p:nvSpPr>
        <p:spPr>
          <a:xfrm>
            <a:off x="621792" y="257175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Лекция 3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9343997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3 · РЕЗЮМЕ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95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2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Сегментация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83664"/>
            <a:ext cx="235915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 превращать данные в действия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432304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432304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10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Практический слой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108960"/>
            <a:ext cx="22402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Сегментация полезна только тогда, когда для каждой группы есть своё действие.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3 · О ЧЁМ ГОВОРИЛИ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Сегментация клиентов</a:t>
            </a:r>
          </a:p>
        </p:txBody>
      </p:sp>
      <p:sp>
        <p:nvSpPr>
          <p:cNvPr id="112" name="Card"/>
          <p:cNvSpPr/>
          <p:nvPr/>
        </p:nvSpPr>
        <p:spPr>
          <a:xfrm>
            <a:off x="3200400" y="1737360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3" name="CardBar"/>
          <p:cNvSpPr/>
          <p:nvPr/>
        </p:nvSpPr>
        <p:spPr>
          <a:xfrm>
            <a:off x="3200400" y="1938528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4" name="CardLabel"/>
          <p:cNvSpPr/>
          <p:nvPr/>
        </p:nvSpPr>
        <p:spPr>
          <a:xfrm>
            <a:off x="3419856" y="1883664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Цикл PCAR</a:t>
            </a:r>
          </a:p>
        </p:txBody>
      </p:sp>
      <p:sp>
        <p:nvSpPr>
          <p:cNvPr id="115" name="CardDetail"/>
          <p:cNvSpPr/>
          <p:nvPr/>
        </p:nvSpPr>
        <p:spPr>
          <a:xfrm>
            <a:off x="3419856" y="2304288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Plan → Collect → Analyze → Report и решение</a:t>
            </a:r>
          </a:p>
        </p:txBody>
      </p:sp>
      <p:sp>
        <p:nvSpPr>
          <p:cNvPr id="116" name="Card"/>
          <p:cNvSpPr/>
          <p:nvPr/>
        </p:nvSpPr>
        <p:spPr>
          <a:xfrm>
            <a:off x="6035040" y="1737360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7" name="CardBar"/>
          <p:cNvSpPr/>
          <p:nvPr/>
        </p:nvSpPr>
        <p:spPr>
          <a:xfrm>
            <a:off x="6035040" y="1938528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8" name="CardLabel"/>
          <p:cNvSpPr/>
          <p:nvPr/>
        </p:nvSpPr>
        <p:spPr>
          <a:xfrm>
            <a:off x="6254496" y="1883664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Критерии</a:t>
            </a:r>
          </a:p>
        </p:txBody>
      </p:sp>
      <p:sp>
        <p:nvSpPr>
          <p:cNvPr id="119" name="CardDetail"/>
          <p:cNvSpPr/>
          <p:nvPr/>
        </p:nvSpPr>
        <p:spPr>
          <a:xfrm>
            <a:off x="6254496" y="2304288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Гео, демо, поведение, психография, транзакции</a:t>
            </a:r>
          </a:p>
        </p:txBody>
      </p:sp>
      <p:sp>
        <p:nvSpPr>
          <p:cNvPr id="120" name="Card"/>
          <p:cNvSpPr/>
          <p:nvPr/>
        </p:nvSpPr>
        <p:spPr>
          <a:xfrm>
            <a:off x="3200400" y="3035808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1" name="CardBar"/>
          <p:cNvSpPr/>
          <p:nvPr/>
        </p:nvSpPr>
        <p:spPr>
          <a:xfrm>
            <a:off x="3200400" y="3236976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2" name="CardLabel"/>
          <p:cNvSpPr/>
          <p:nvPr/>
        </p:nvSpPr>
        <p:spPr>
          <a:xfrm>
            <a:off x="3419856" y="3182112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Когорты и RFM</a:t>
            </a:r>
          </a:p>
        </p:txBody>
      </p:sp>
      <p:sp>
        <p:nvSpPr>
          <p:cNvPr id="123" name="CardDetail"/>
          <p:cNvSpPr/>
          <p:nvPr/>
        </p:nvSpPr>
        <p:spPr>
          <a:xfrm>
            <a:off x="3419856" y="3602736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Recency, Frequency, Monetary; сравнение по когортам</a:t>
            </a:r>
          </a:p>
        </p:txBody>
      </p:sp>
      <p:sp>
        <p:nvSpPr>
          <p:cNvPr id="124" name="Card"/>
          <p:cNvSpPr/>
          <p:nvPr/>
        </p:nvSpPr>
        <p:spPr>
          <a:xfrm>
            <a:off x="6035040" y="3035808"/>
            <a:ext cx="2651760" cy="1170432"/>
          </a:xfrm>
          <a:prstGeom prst="roundRect">
            <a:avLst>
              <a:gd name="adj" fmla="val 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5" name="CardBar"/>
          <p:cNvSpPr/>
          <p:nvPr/>
        </p:nvSpPr>
        <p:spPr>
          <a:xfrm>
            <a:off x="6035040" y="3236976"/>
            <a:ext cx="73152" cy="7680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6" name="CardLabel"/>
          <p:cNvSpPr/>
          <p:nvPr/>
        </p:nvSpPr>
        <p:spPr>
          <a:xfrm>
            <a:off x="6254496" y="3182112"/>
            <a:ext cx="2322576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10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Кластерный анализ</a:t>
            </a:r>
          </a:p>
        </p:txBody>
      </p:sp>
      <p:sp>
        <p:nvSpPr>
          <p:cNvPr id="127" name="CardDetail"/>
          <p:cNvSpPr/>
          <p:nvPr/>
        </p:nvSpPr>
        <p:spPr>
          <a:xfrm>
            <a:off x="6254496" y="3602736"/>
            <a:ext cx="2322576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K-means и иерархия: похожие клиенты и товары</a:t>
            </a:r>
          </a:p>
        </p:txBody>
      </p:sp>
      <p:sp>
        <p:nvSpPr>
          <p:cNvPr id="128" name="Bridge"/>
          <p:cNvSpPr/>
          <p:nvPr/>
        </p:nvSpPr>
        <p:spPr>
          <a:xfrm>
            <a:off x="3200400" y="44074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  дальше: оценка кампаний и A/B-тесты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E503A93-1DA9-13E9-1EFC-E996A9C4D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67" y="577998"/>
            <a:ext cx="7772400" cy="455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18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ЛЕКЦИЯ 3 · РАЗБОР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39572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7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Последняя миля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10512"/>
            <a:ext cx="2359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Где ломается сегментация</a:t>
            </a:r>
          </a:p>
        </p:txBody>
      </p:sp>
      <p:sp>
        <p:nvSpPr>
          <p:cNvPr id="106" name="RoleCard"/>
          <p:cNvSpPr/>
          <p:nvPr/>
        </p:nvSpPr>
        <p:spPr>
          <a:xfrm>
            <a:off x="365760" y="2286000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286000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Действие важнее нарезки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2962656"/>
            <a:ext cx="22402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Сегмент существует не на слайде, а в том, что вы с ним делаете. Если действие одинаковое — сегментов нет, как бы красиво их ни нарезали.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КОГДА НАРЕЗКА НЕ ДОХОДИТ ДО ДЕЛА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Сегменты схлопываются на закупке</a:t>
            </a:r>
          </a:p>
        </p:txBody>
      </p:sp>
      <p:sp>
        <p:nvSpPr>
          <p:cNvPr id="112" name="LeftLabel"/>
          <p:cNvSpPr/>
          <p:nvPr/>
        </p:nvSpPr>
        <p:spPr>
          <a:xfrm>
            <a:off x="3200400" y="1536192"/>
            <a:ext cx="21031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750" kern="0" spc="100" dirty="0">
                <a:solidFill>
                  <a:srgbClr val="5A6E8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МАРКЕТОЛОГ НАРЕЗАЛ</a:t>
            </a:r>
          </a:p>
        </p:txBody>
      </p:sp>
      <p:sp>
        <p:nvSpPr>
          <p:cNvPr id="113" name="RightLabel"/>
          <p:cNvSpPr/>
          <p:nvPr/>
        </p:nvSpPr>
        <p:spPr>
          <a:xfrm>
            <a:off x="5715000" y="1536192"/>
            <a:ext cx="2926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750" kern="0" spc="100" dirty="0">
                <a:solidFill>
                  <a:srgbClr val="5A6E8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РЕКЛАМЩИК ЗАКУПИЛ</a:t>
            </a:r>
          </a:p>
        </p:txBody>
      </p:sp>
      <p:sp>
        <p:nvSpPr>
          <p:cNvPr id="114" name="Seg"/>
          <p:cNvSpPr/>
          <p:nvPr/>
        </p:nvSpPr>
        <p:spPr>
          <a:xfrm>
            <a:off x="3200400" y="1810512"/>
            <a:ext cx="2103120" cy="402336"/>
          </a:xfrm>
          <a:prstGeom prst="roundRect">
            <a:avLst>
              <a:gd name="adj" fmla="val 1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5" name="SegText"/>
          <p:cNvSpPr/>
          <p:nvPr/>
        </p:nvSpPr>
        <p:spPr>
          <a:xfrm>
            <a:off x="3200400" y="1810512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«Чемпионы» RFM</a:t>
            </a:r>
          </a:p>
        </p:txBody>
      </p:sp>
      <p:sp>
        <p:nvSpPr>
          <p:cNvPr id="116" name="ConvArrow"/>
          <p:cNvSpPr/>
          <p:nvPr/>
        </p:nvSpPr>
        <p:spPr>
          <a:xfrm>
            <a:off x="5340096" y="1810512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17" name="Seg"/>
          <p:cNvSpPr/>
          <p:nvPr/>
        </p:nvSpPr>
        <p:spPr>
          <a:xfrm>
            <a:off x="3200400" y="2322576"/>
            <a:ext cx="2103120" cy="402336"/>
          </a:xfrm>
          <a:prstGeom prst="roundRect">
            <a:avLst>
              <a:gd name="adj" fmla="val 1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8" name="SegText"/>
          <p:cNvSpPr/>
          <p:nvPr/>
        </p:nvSpPr>
        <p:spPr>
          <a:xfrm>
            <a:off x="3200400" y="2322576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«Спящие ценные»</a:t>
            </a:r>
          </a:p>
        </p:txBody>
      </p:sp>
      <p:sp>
        <p:nvSpPr>
          <p:cNvPr id="119" name="ConvArrow"/>
          <p:cNvSpPr/>
          <p:nvPr/>
        </p:nvSpPr>
        <p:spPr>
          <a:xfrm>
            <a:off x="5340096" y="2322576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20" name="Seg"/>
          <p:cNvSpPr/>
          <p:nvPr/>
        </p:nvSpPr>
        <p:spPr>
          <a:xfrm>
            <a:off x="3200400" y="2834640"/>
            <a:ext cx="2103120" cy="402336"/>
          </a:xfrm>
          <a:prstGeom prst="roundRect">
            <a:avLst>
              <a:gd name="adj" fmla="val 1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1" name="SegText"/>
          <p:cNvSpPr/>
          <p:nvPr/>
        </p:nvSpPr>
        <p:spPr>
          <a:xfrm>
            <a:off x="3200400" y="2834640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Новые с высоким LTV</a:t>
            </a:r>
          </a:p>
        </p:txBody>
      </p:sp>
      <p:sp>
        <p:nvSpPr>
          <p:cNvPr id="122" name="ConvArrow"/>
          <p:cNvSpPr/>
          <p:nvPr/>
        </p:nvSpPr>
        <p:spPr>
          <a:xfrm>
            <a:off x="5340096" y="2834640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23" name="Seg"/>
          <p:cNvSpPr/>
          <p:nvPr/>
        </p:nvSpPr>
        <p:spPr>
          <a:xfrm>
            <a:off x="3200400" y="3346704"/>
            <a:ext cx="2103120" cy="402336"/>
          </a:xfrm>
          <a:prstGeom prst="roundRect">
            <a:avLst>
              <a:gd name="adj" fmla="val 18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4" name="SegText"/>
          <p:cNvSpPr/>
          <p:nvPr/>
        </p:nvSpPr>
        <p:spPr>
          <a:xfrm>
            <a:off x="3200400" y="3346704"/>
            <a:ext cx="2103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Отток на грани</a:t>
            </a:r>
          </a:p>
        </p:txBody>
      </p:sp>
      <p:sp>
        <p:nvSpPr>
          <p:cNvPr id="125" name="ConvArrow"/>
          <p:cNvSpPr/>
          <p:nvPr/>
        </p:nvSpPr>
        <p:spPr>
          <a:xfrm>
            <a:off x="5340096" y="3346704"/>
            <a:ext cx="31089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</a:p>
        </p:txBody>
      </p:sp>
      <p:sp>
        <p:nvSpPr>
          <p:cNvPr id="126" name="BuyBlock"/>
          <p:cNvSpPr/>
          <p:nvPr/>
        </p:nvSpPr>
        <p:spPr>
          <a:xfrm>
            <a:off x="5715000" y="1810512"/>
            <a:ext cx="2926080" cy="1938528"/>
          </a:xfrm>
          <a:prstGeom prst="roundRect">
            <a:avLst>
              <a:gd name="adj" fmla="val 7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7" name="BuyHead"/>
          <p:cNvSpPr/>
          <p:nvPr/>
        </p:nvSpPr>
        <p:spPr>
          <a:xfrm>
            <a:off x="5897880" y="2066544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10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Стандартный инвентарь</a:t>
            </a:r>
          </a:p>
        </p:txBody>
      </p:sp>
      <p:sp>
        <p:nvSpPr>
          <p:cNvPr id="128" name="BuyLine"/>
          <p:cNvSpPr/>
          <p:nvPr/>
        </p:nvSpPr>
        <p:spPr>
          <a:xfrm>
            <a:off x="5897880" y="254203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 широкие интересы</a:t>
            </a:r>
          </a:p>
        </p:txBody>
      </p:sp>
      <p:sp>
        <p:nvSpPr>
          <p:cNvPr id="129" name="BuyLine"/>
          <p:cNvSpPr/>
          <p:nvPr/>
        </p:nvSpPr>
        <p:spPr>
          <a:xfrm>
            <a:off x="5897880" y="28163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 гео + возраст</a:t>
            </a:r>
          </a:p>
        </p:txBody>
      </p:sp>
      <p:sp>
        <p:nvSpPr>
          <p:cNvPr id="130" name="BuyLine"/>
          <p:cNvSpPr/>
          <p:nvPr/>
        </p:nvSpPr>
        <p:spPr>
          <a:xfrm>
            <a:off x="5897880" y="309067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 look-alike 5–10 %</a:t>
            </a:r>
          </a:p>
        </p:txBody>
      </p:sp>
      <p:sp>
        <p:nvSpPr>
          <p:cNvPr id="131" name="BuyLine"/>
          <p:cNvSpPr/>
          <p:nvPr/>
        </p:nvSpPr>
        <p:spPr>
          <a:xfrm>
            <a:off x="5897880" y="336499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 то, что есть в наличии</a:t>
            </a:r>
          </a:p>
        </p:txBody>
      </p:sp>
      <p:sp>
        <p:nvSpPr>
          <p:cNvPr id="132" name="LessonCard"/>
          <p:cNvSpPr/>
          <p:nvPr/>
        </p:nvSpPr>
        <p:spPr>
          <a:xfrm>
            <a:off x="3200400" y="3913632"/>
            <a:ext cx="5486400" cy="841248"/>
          </a:xfrm>
          <a:prstGeom prst="roundRect">
            <a:avLst>
              <a:gd name="adj" fmla="val 9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33" name="LessonBar"/>
          <p:cNvSpPr/>
          <p:nvPr/>
        </p:nvSpPr>
        <p:spPr>
          <a:xfrm>
            <a:off x="3200400" y="4069080"/>
            <a:ext cx="73152" cy="53035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4" name="LessonText"/>
          <p:cNvSpPr/>
          <p:nvPr/>
        </p:nvSpPr>
        <p:spPr>
          <a:xfrm>
            <a:off x="3419856" y="3913632"/>
            <a:ext cx="5065776" cy="841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80" kern="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Продуманная нарезка стоит ноль, если на активации все сегменты уходят в одну закупку. Сегмент живёт только в отдельном действии — своём креативе, оффере, ставке. Нет действия — нет сегмента.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>
            <a:extLst>
              <a:ext uri="{FF2B5EF4-FFF2-40B4-BE49-F238E27FC236}">
                <a16:creationId xmlns:a16="http://schemas.microsoft.com/office/drawing/2014/main" id="{B97998BE-22C6-45B6-9D33-3FEFB4AAD3F6}"/>
              </a:ext>
            </a:extLst>
          </p:cNvPr>
          <p:cNvSpPr>
            <a:spLocks noGrp="1"/>
          </p:cNvSpPr>
          <p:nvPr/>
        </p:nvSpPr>
        <p:spPr>
          <a:xfrm>
            <a:off x="4846320" y="-3429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0" b="0" i="0" u="none" strike="noStrike" kern="1200" cap="none" spc="0" normalizeH="0" baseline="0" noProof="0" dirty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3</a:t>
            </a:r>
            <a:endParaRPr kumimoji="0" sz="30000" b="0" i="0" u="none" strike="noStrike" kern="1200" cap="none" spc="0" normalizeH="0" baseline="0" noProof="0" dirty="0">
              <a:ln>
                <a:noFill/>
              </a:ln>
              <a:solidFill>
                <a:srgbClr val="2C4257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89" name="Google Shape;89;p6">
            <a:extLst>
              <a:ext uri="{FF2B5EF4-FFF2-40B4-BE49-F238E27FC236}">
                <a16:creationId xmlns:a16="http://schemas.microsoft.com/office/drawing/2014/main" id="{DBADA974-571E-443C-A00E-AB079D74DB67}"/>
              </a:ext>
            </a:extLst>
          </p:cNvPr>
          <p:cNvSpPr>
            <a:spLocks noGrp="1"/>
          </p:cNvSpPr>
          <p:nvPr/>
        </p:nvSpPr>
        <p:spPr>
          <a:xfrm>
            <a:off x="640080" y="202311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Google Shape;90;p6">
            <a:extLst>
              <a:ext uri="{FF2B5EF4-FFF2-40B4-BE49-F238E27FC236}">
                <a16:creationId xmlns:a16="http://schemas.microsoft.com/office/drawing/2014/main" id="{CAF69D29-F49F-4A93-BF3A-80241A0F6876}"/>
              </a:ext>
            </a:extLst>
          </p:cNvPr>
          <p:cNvSpPr>
            <a:spLocks noGrp="1"/>
          </p:cNvSpPr>
          <p:nvPr/>
        </p:nvSpPr>
        <p:spPr>
          <a:xfrm>
            <a:off x="658368" y="218770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ЧАСТЬ ТРЕТЬЯ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91" name="Google Shape;91;p6">
            <a:extLst>
              <a:ext uri="{FF2B5EF4-FFF2-40B4-BE49-F238E27FC236}">
                <a16:creationId xmlns:a16="http://schemas.microsoft.com/office/drawing/2014/main" id="{0CA7587A-D0E4-4C65-A3ED-B47E1072B7E3}"/>
              </a:ext>
            </a:extLst>
          </p:cNvPr>
          <p:cNvSpPr>
            <a:spLocks noGrp="1"/>
          </p:cNvSpPr>
          <p:nvPr/>
        </p:nvSpPr>
        <p:spPr>
          <a:xfrm>
            <a:off x="621792" y="257175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Рекламный рынок РФ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92" name="Google Shape;92;p6">
            <a:extLst>
              <a:ext uri="{FF2B5EF4-FFF2-40B4-BE49-F238E27FC236}">
                <a16:creationId xmlns:a16="http://schemas.microsoft.com/office/drawing/2014/main" id="{88141BBA-BF6D-4D3C-B660-592BAD2B0869}"/>
              </a:ext>
            </a:extLst>
          </p:cNvPr>
          <p:cNvSpPr>
            <a:spLocks noGrp="1"/>
          </p:cNvSpPr>
          <p:nvPr/>
        </p:nvSpPr>
        <p:spPr>
          <a:xfrm>
            <a:off x="658368" y="339471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О рекламе, о маркетинге, о продукте, 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02617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46320" y="45720"/>
            <a:ext cx="402336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202082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950976" y="202082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58368" y="2185416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МАРКЕТИНГ × ПРОДУКТ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21792" y="2569464"/>
            <a:ext cx="713232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Кто такой продакт.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Кто такой маркетолог.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58368" y="3712464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Одна воронка: кто приводит спрос, а кто превращает его в ценность и деньги.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58368" y="4617720"/>
            <a:ext cx="3566160" cy="713232"/>
          </a:xfrm>
          <a:prstGeom prst="roundRect">
            <a:avLst>
              <a:gd name="adj" fmla="val 5128"/>
            </a:avLst>
          </a:prstGeom>
          <a:solidFill>
            <a:srgbClr val="20303D"/>
          </a:solidFill>
          <a:ln w="12700">
            <a:solidFill>
              <a:srgbClr val="20303D">
                <a:alpha val="8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645152" y="4617720"/>
            <a:ext cx="3566160" cy="713232"/>
          </a:xfrm>
          <a:prstGeom prst="roundRect">
            <a:avLst>
              <a:gd name="adj" fmla="val 5128"/>
            </a:avLst>
          </a:prstGeom>
          <a:solidFill>
            <a:srgbClr val="20303D"/>
          </a:solidFill>
          <a:ln w="12700">
            <a:solidFill>
              <a:srgbClr val="20303D">
                <a:alpha val="8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41248" y="4773168"/>
            <a:ext cx="118872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МАРКЕТОЛОГ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41248" y="4992624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управляет спросом и вниманием</a:t>
            </a:r>
            <a:endParaRPr kumimoji="0" lang="en-US" sz="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828032" y="4773168"/>
            <a:ext cx="1005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ПРОДАКТ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828032" y="4992624"/>
            <a:ext cx="3108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8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управляет ценностью и экономикой</a:t>
            </a:r>
            <a:endParaRPr kumimoji="0" lang="en-US" sz="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БАЗОВОЕ РАЗЛИЧИЕ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Маркетинг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vs реклама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Стратегия и закупка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Не одно и то же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Реклама — один из инструментов маркетинга. Маркетинг шире: рынок, аудитория, предложение, цена, упаковка, каналы.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КЛАССИЧЕСКИЙ МАРКЕТИНГ VS РЕКЛАМА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Маркетинг решает «что и кому», реклама — «где и как показать»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737360"/>
            <a:ext cx="2651760" cy="2560320"/>
          </a:xfrm>
          <a:prstGeom prst="roundRect">
            <a:avLst>
              <a:gd name="adj" fmla="val 1429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200400" y="1938528"/>
            <a:ext cx="73152" cy="2157984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419856" y="188366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КЛАССИЧЕСКИЙ МАРКЕТИНГ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419856" y="2304288"/>
            <a:ext cx="2322576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сегмент и инсайт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позиционирование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оффер и цена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бренд и доверие</a:t>
            </a:r>
            <a:endParaRPr lang="en-US" sz="810" dirty="0"/>
          </a:p>
        </p:txBody>
      </p:sp>
      <p:sp>
        <p:nvSpPr>
          <p:cNvPr id="18" name="Shape 16"/>
          <p:cNvSpPr/>
          <p:nvPr/>
        </p:nvSpPr>
        <p:spPr>
          <a:xfrm>
            <a:off x="6035040" y="1737360"/>
            <a:ext cx="2651760" cy="2560320"/>
          </a:xfrm>
          <a:prstGeom prst="roundRect">
            <a:avLst>
              <a:gd name="adj" fmla="val 1429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Shape 17"/>
          <p:cNvSpPr/>
          <p:nvPr/>
        </p:nvSpPr>
        <p:spPr>
          <a:xfrm>
            <a:off x="6035040" y="1938528"/>
            <a:ext cx="73152" cy="2157984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6254496" y="188366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РЕКЛАМА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254496" y="2304288"/>
            <a:ext cx="2322576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канал закупки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креатив / объявление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ставки и частота</a:t>
            </a:r>
            <a:endParaRPr lang="en-US" sz="810" dirty="0"/>
          </a:p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· клик, показ, конверсия</a:t>
            </a:r>
            <a:endParaRPr lang="en-US" sz="810" dirty="0"/>
          </a:p>
        </p:txBody>
      </p:sp>
      <p:sp>
        <p:nvSpPr>
          <p:cNvPr id="22" name="Text 20"/>
          <p:cNvSpPr/>
          <p:nvPr/>
        </p:nvSpPr>
        <p:spPr>
          <a:xfrm>
            <a:off x="3200400" y="45537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Плохая реклама может испортить хороший маркетинг. Но хорошая реклама не спасает пустой оффер.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idebar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2" name="Tick"/>
          <p:cNvSpPr/>
          <p:nvPr/>
        </p:nvSpPr>
        <p:spPr>
          <a:xfrm>
            <a:off x="365760" y="786384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3" name="SideEyebrow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ИСТОРИЯ ФОРМАТА</a:t>
            </a:r>
          </a:p>
        </p:txBody>
      </p:sp>
      <p:sp>
        <p:nvSpPr>
          <p:cNvPr id="104" name="SideTitle"/>
          <p:cNvSpPr/>
          <p:nvPr/>
        </p:nvSpPr>
        <p:spPr>
          <a:xfrm>
            <a:off x="365760" y="12984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60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ISW</a:t>
            </a:r>
          </a:p>
        </p:txBody>
      </p:sp>
      <p:sp>
        <p:nvSpPr>
          <p:cNvPr id="105" name="SideSub"/>
          <p:cNvSpPr/>
          <p:nvPr/>
        </p:nvSpPr>
        <p:spPr>
          <a:xfrm>
            <a:off x="365760" y="1847088"/>
            <a:ext cx="23591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Instructional Skills Workshop</a:t>
            </a:r>
            <a:endParaRPr lang="ru-RU" sz="950" kern="0" dirty="0">
              <a:solidFill>
                <a:srgbClr val="C7D2DC"/>
              </a:solidFill>
              <a:latin typeface="Montserrat Medium" pitchFamily="34" charset="0"/>
              <a:ea typeface="Montserrat Medium" pitchFamily="34" charset="-122"/>
              <a:cs typeface="Montserrat Medium" pitchFamily="34" charset="-120"/>
            </a:endParaRPr>
          </a:p>
        </p:txBody>
      </p:sp>
      <p:sp>
        <p:nvSpPr>
          <p:cNvPr id="106" name="RoleCard"/>
          <p:cNvSpPr/>
          <p:nvPr/>
        </p:nvSpPr>
        <p:spPr>
          <a:xfrm>
            <a:off x="365760" y="2359152"/>
            <a:ext cx="2240280" cy="475488"/>
          </a:xfrm>
          <a:prstGeom prst="roundRect">
            <a:avLst>
              <a:gd name="adj" fmla="val 14000"/>
            </a:avLst>
          </a:prstGeom>
          <a:solidFill>
            <a:srgbClr val="20303D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07" name="RoleText"/>
          <p:cNvSpPr/>
          <p:nvPr/>
        </p:nvSpPr>
        <p:spPr>
          <a:xfrm>
            <a:off x="365760" y="2359152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Некоммерческая инициатива</a:t>
            </a:r>
          </a:p>
        </p:txBody>
      </p:sp>
      <p:sp>
        <p:nvSpPr>
          <p:cNvPr id="108" name="SideGloss"/>
          <p:cNvSpPr/>
          <p:nvPr/>
        </p:nvSpPr>
        <p:spPr>
          <a:xfrm>
            <a:off x="365760" y="3017520"/>
            <a:ext cx="22402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ru-RU" sz="850" kern="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Колледжи набирали практиков: сильная профессия, ноль педагогической подготовки. Учить нужно было, не отрывая от работы.</a:t>
            </a:r>
          </a:p>
        </p:txBody>
      </p:sp>
      <p:sp>
        <p:nvSpPr>
          <p:cNvPr id="109" name="SideFooter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Максим Попов · Продакт-менеджер</a:t>
            </a:r>
          </a:p>
        </p:txBody>
      </p:sp>
      <p:sp>
        <p:nvSpPr>
          <p:cNvPr id="110" name="Eyebrow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ЗАЧЕМ ЕГО ПРИДУМАЛИ</a:t>
            </a:r>
          </a:p>
        </p:txBody>
      </p:sp>
      <p:sp>
        <p:nvSpPr>
          <p:cNvPr id="111" name="Title"/>
          <p:cNvSpPr/>
          <p:nvPr/>
        </p:nvSpPr>
        <p:spPr>
          <a:xfrm>
            <a:off x="3200400" y="1060704"/>
            <a:ext cx="54864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600" kern="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Научить инженера передавать знания</a:t>
            </a:r>
          </a:p>
        </p:txBody>
      </p:sp>
      <p:sp>
        <p:nvSpPr>
          <p:cNvPr id="112" name="Row"/>
          <p:cNvSpPr/>
          <p:nvPr/>
        </p:nvSpPr>
        <p:spPr>
          <a:xfrm>
            <a:off x="3200400" y="1627632"/>
            <a:ext cx="5486400" cy="676656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3" name="Badge"/>
          <p:cNvSpPr/>
          <p:nvPr/>
        </p:nvSpPr>
        <p:spPr>
          <a:xfrm>
            <a:off x="3364992" y="1773936"/>
            <a:ext cx="786384" cy="384048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4" name="BadgeText"/>
          <p:cNvSpPr/>
          <p:nvPr/>
        </p:nvSpPr>
        <p:spPr>
          <a:xfrm>
            <a:off x="3364992" y="1773936"/>
            <a:ext cx="786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1978</a:t>
            </a:r>
          </a:p>
        </p:txBody>
      </p:sp>
      <p:sp>
        <p:nvSpPr>
          <p:cNvPr id="115" name="RowHead"/>
          <p:cNvSpPr/>
          <p:nvPr/>
        </p:nvSpPr>
        <p:spPr>
          <a:xfrm>
            <a:off x="4297680" y="170078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Запрос от системы колледжей</a:t>
            </a:r>
          </a:p>
        </p:txBody>
      </p:sp>
      <p:sp>
        <p:nvSpPr>
          <p:cNvPr id="116" name="RowDetail"/>
          <p:cNvSpPr/>
          <p:nvPr/>
        </p:nvSpPr>
        <p:spPr>
          <a:xfrm>
            <a:off x="4297680" y="1975104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Совет директоров колледжей БК идёт в Министерство образования</a:t>
            </a:r>
          </a:p>
        </p:txBody>
      </p:sp>
      <p:sp>
        <p:nvSpPr>
          <p:cNvPr id="117" name="Row"/>
          <p:cNvSpPr/>
          <p:nvPr/>
        </p:nvSpPr>
        <p:spPr>
          <a:xfrm>
            <a:off x="3200400" y="2432304"/>
            <a:ext cx="5486400" cy="676656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18" name="Badge"/>
          <p:cNvSpPr/>
          <p:nvPr/>
        </p:nvSpPr>
        <p:spPr>
          <a:xfrm>
            <a:off x="3364992" y="2578608"/>
            <a:ext cx="786384" cy="384048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19" name="BadgeText"/>
          <p:cNvSpPr/>
          <p:nvPr/>
        </p:nvSpPr>
        <p:spPr>
          <a:xfrm>
            <a:off x="3364992" y="2578608"/>
            <a:ext cx="786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1979</a:t>
            </a:r>
          </a:p>
        </p:txBody>
      </p:sp>
      <p:sp>
        <p:nvSpPr>
          <p:cNvPr id="120" name="RowHead"/>
          <p:cNvSpPr/>
          <p:nvPr/>
        </p:nvSpPr>
        <p:spPr>
          <a:xfrm>
            <a:off x="4297680" y="2505456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Дуг Керр запускает пилот</a:t>
            </a:r>
          </a:p>
        </p:txBody>
      </p:sp>
      <p:sp>
        <p:nvSpPr>
          <p:cNvPr id="121" name="RowDetail"/>
          <p:cNvSpPr/>
          <p:nvPr/>
        </p:nvSpPr>
        <p:spPr>
          <a:xfrm>
            <a:off x="4297680" y="2779776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Vancouver Community College; первый воркшоп — август 1979</a:t>
            </a:r>
          </a:p>
        </p:txBody>
      </p:sp>
      <p:sp>
        <p:nvSpPr>
          <p:cNvPr id="122" name="Row"/>
          <p:cNvSpPr/>
          <p:nvPr/>
        </p:nvSpPr>
        <p:spPr>
          <a:xfrm>
            <a:off x="3200400" y="3236976"/>
            <a:ext cx="5486400" cy="676656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3" name="Badge"/>
          <p:cNvSpPr/>
          <p:nvPr/>
        </p:nvSpPr>
        <p:spPr>
          <a:xfrm>
            <a:off x="3364992" y="3383280"/>
            <a:ext cx="786384" cy="384048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4" name="BadgeText"/>
          <p:cNvSpPr/>
          <p:nvPr/>
        </p:nvSpPr>
        <p:spPr>
          <a:xfrm>
            <a:off x="3364992" y="3383280"/>
            <a:ext cx="786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95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1980</a:t>
            </a:r>
          </a:p>
        </p:txBody>
      </p:sp>
      <p:sp>
        <p:nvSpPr>
          <p:cNvPr id="125" name="RowHead"/>
          <p:cNvSpPr/>
          <p:nvPr/>
        </p:nvSpPr>
        <p:spPr>
          <a:xfrm>
            <a:off x="4297680" y="3310128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Cariboo College: фасилитаторы на местах</a:t>
            </a:r>
          </a:p>
        </p:txBody>
      </p:sp>
      <p:sp>
        <p:nvSpPr>
          <p:cNvPr id="126" name="RowDetail"/>
          <p:cNvSpPr/>
          <p:nvPr/>
        </p:nvSpPr>
        <p:spPr>
          <a:xfrm>
            <a:off x="4297680" y="3584448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Подготовка фасилитаторов внутри института — ключ к росту</a:t>
            </a:r>
          </a:p>
        </p:txBody>
      </p:sp>
      <p:sp>
        <p:nvSpPr>
          <p:cNvPr id="127" name="Row"/>
          <p:cNvSpPr/>
          <p:nvPr/>
        </p:nvSpPr>
        <p:spPr>
          <a:xfrm>
            <a:off x="3200400" y="4041648"/>
            <a:ext cx="5486400" cy="676656"/>
          </a:xfrm>
          <a:prstGeom prst="roundRect">
            <a:avLst>
              <a:gd name="adj" fmla="val 1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ru-RU"/>
          </a:p>
        </p:txBody>
      </p:sp>
      <p:sp>
        <p:nvSpPr>
          <p:cNvPr id="128" name="Badge"/>
          <p:cNvSpPr/>
          <p:nvPr/>
        </p:nvSpPr>
        <p:spPr>
          <a:xfrm>
            <a:off x="3364992" y="4187952"/>
            <a:ext cx="786384" cy="384048"/>
          </a:xfrm>
          <a:prstGeom prst="roundRect">
            <a:avLst>
              <a:gd name="adj" fmla="val 18000"/>
            </a:avLst>
          </a:prstGeom>
          <a:solidFill>
            <a:srgbClr val="ED561B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29" name="BadgeText"/>
          <p:cNvSpPr/>
          <p:nvPr/>
        </p:nvSpPr>
        <p:spPr>
          <a:xfrm>
            <a:off x="3364992" y="4187952"/>
            <a:ext cx="78638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ru-RU" sz="850" kern="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Сейчас</a:t>
            </a:r>
          </a:p>
        </p:txBody>
      </p:sp>
      <p:sp>
        <p:nvSpPr>
          <p:cNvPr id="130" name="RowHead"/>
          <p:cNvSpPr/>
          <p:nvPr/>
        </p:nvSpPr>
        <p:spPr>
          <a:xfrm>
            <a:off x="4297680" y="4114800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900" kern="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Сеть без владельца</a:t>
            </a:r>
          </a:p>
        </p:txBody>
      </p:sp>
      <p:sp>
        <p:nvSpPr>
          <p:cNvPr id="131" name="RowDetail"/>
          <p:cNvSpPr/>
          <p:nvPr/>
        </p:nvSpPr>
        <p:spPr>
          <a:xfrm>
            <a:off x="4297680" y="4389120"/>
            <a:ext cx="4206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800" kern="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ISW → FDW → TDW; колледжи и университеты по всему миру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3778C4-4068-2B94-5C13-2E570401E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66295"/>
            <a:ext cx="7772400" cy="436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880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ЭТИКА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Bullshit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Граница подачи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Ложь запрещена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маркетинге действительно много преувеличений и театра. Но прямая ложь разрушает доверие и часто незаконна.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МАРКЕТИНГ И БУЛЛШИТ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Маркетинг — это как подать, не прибегая к прямой лжи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664208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346704" y="1764792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46704" y="1856232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OK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151376" y="1801368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Подать сильнее</a:t>
            </a:r>
            <a:endParaRPr lang="en-US" sz="930" dirty="0"/>
          </a:p>
        </p:txBody>
      </p:sp>
      <p:sp>
        <p:nvSpPr>
          <p:cNvPr id="18" name="Text 16"/>
          <p:cNvSpPr/>
          <p:nvPr/>
        </p:nvSpPr>
        <p:spPr>
          <a:xfrm>
            <a:off x="5715000" y="179222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выбрать акцент, образ, формулировку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3200400" y="2322576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Shape 18"/>
          <p:cNvSpPr/>
          <p:nvPr/>
        </p:nvSpPr>
        <p:spPr>
          <a:xfrm>
            <a:off x="3346704" y="2423160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346704" y="251460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OK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51376" y="2459736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Упростить</a:t>
            </a:r>
            <a:endParaRPr lang="en-US" sz="930" dirty="0"/>
          </a:p>
        </p:txBody>
      </p:sp>
      <p:sp>
        <p:nvSpPr>
          <p:cNvPr id="23" name="Text 21"/>
          <p:cNvSpPr/>
          <p:nvPr/>
        </p:nvSpPr>
        <p:spPr>
          <a:xfrm>
            <a:off x="5715000" y="245059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сделать сложное понятным без искажения</a:t>
            </a:r>
            <a:endParaRPr lang="en-US" sz="780" dirty="0"/>
          </a:p>
        </p:txBody>
      </p:sp>
      <p:sp>
        <p:nvSpPr>
          <p:cNvPr id="24" name="Shape 22"/>
          <p:cNvSpPr/>
          <p:nvPr/>
        </p:nvSpPr>
        <p:spPr>
          <a:xfrm>
            <a:off x="3200400" y="2980944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Shape 23"/>
          <p:cNvSpPr/>
          <p:nvPr/>
        </p:nvSpPr>
        <p:spPr>
          <a:xfrm>
            <a:off x="3346704" y="3081528"/>
            <a:ext cx="658368" cy="347472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3346704" y="3172968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STOP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151376" y="3118104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Соврать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5715000" y="3108960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обещать то, чего продукт не делает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3200400" y="3639312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Shape 28"/>
          <p:cNvSpPr/>
          <p:nvPr/>
        </p:nvSpPr>
        <p:spPr>
          <a:xfrm>
            <a:off x="3346704" y="3739896"/>
            <a:ext cx="658368" cy="347472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3346704" y="383133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STOP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151376" y="3776472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Скрыть важное</a:t>
            </a:r>
            <a:endParaRPr lang="en-US" sz="930" dirty="0"/>
          </a:p>
        </p:txBody>
      </p:sp>
      <p:sp>
        <p:nvSpPr>
          <p:cNvPr id="33" name="Text 31"/>
          <p:cNvSpPr/>
          <p:nvPr/>
        </p:nvSpPr>
        <p:spPr>
          <a:xfrm>
            <a:off x="5715000" y="376732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убрать условия, которые меняют решение клиента</a:t>
            </a:r>
            <a:endParaRPr lang="en-US" sz="780" dirty="0"/>
          </a:p>
        </p:txBody>
      </p:sp>
      <p:sp>
        <p:nvSpPr>
          <p:cNvPr id="34" name="Text 32"/>
          <p:cNvSpPr/>
          <p:nvPr/>
        </p:nvSpPr>
        <p:spPr>
          <a:xfrm>
            <a:off x="3200400" y="45537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Правило: можно усиливать правду, но нельзя подменять её.</a:t>
            </a:r>
            <a:endParaRPr lang="en-US" sz="8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КАНАЛЫ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Digital</a:t>
            </a: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маркетинг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Среда и инструменты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Измеримый контакт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Digital — это маркетинг в цифровой среде: поисковые системы, соцсети, приложения, сайты, CRM, email и push.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ДИДЖИТАЛ МАРКЕТИНГ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Digital переносит маркетинг в среду, где контакт можно измерить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737360"/>
            <a:ext cx="2651760" cy="1060704"/>
          </a:xfrm>
          <a:prstGeom prst="roundRect">
            <a:avLst>
              <a:gd name="adj" fmla="val 344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200400" y="1938528"/>
            <a:ext cx="73152" cy="65836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419856" y="188366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ПЛОЩАДКИ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419856" y="2304288"/>
            <a:ext cx="23225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поиск, соцсети, медиа, приложения, маркетплейсы</a:t>
            </a:r>
            <a:endParaRPr lang="en-US" sz="810" dirty="0"/>
          </a:p>
        </p:txBody>
      </p:sp>
      <p:sp>
        <p:nvSpPr>
          <p:cNvPr id="18" name="Shape 16"/>
          <p:cNvSpPr/>
          <p:nvPr/>
        </p:nvSpPr>
        <p:spPr>
          <a:xfrm>
            <a:off x="6035040" y="1737360"/>
            <a:ext cx="2651760" cy="1060704"/>
          </a:xfrm>
          <a:prstGeom prst="roundRect">
            <a:avLst>
              <a:gd name="adj" fmla="val 344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Shape 17"/>
          <p:cNvSpPr/>
          <p:nvPr/>
        </p:nvSpPr>
        <p:spPr>
          <a:xfrm>
            <a:off x="6035040" y="1938528"/>
            <a:ext cx="73152" cy="65836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6254496" y="188366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ДАННЫЕ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254496" y="2304288"/>
            <a:ext cx="23225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клики, показы, события, аудитории, конверсии</a:t>
            </a:r>
            <a:endParaRPr lang="en-US" sz="810" dirty="0"/>
          </a:p>
        </p:txBody>
      </p:sp>
      <p:sp>
        <p:nvSpPr>
          <p:cNvPr id="22" name="Shape 20"/>
          <p:cNvSpPr/>
          <p:nvPr/>
        </p:nvSpPr>
        <p:spPr>
          <a:xfrm>
            <a:off x="3200400" y="3090672"/>
            <a:ext cx="2651760" cy="1060704"/>
          </a:xfrm>
          <a:prstGeom prst="roundRect">
            <a:avLst>
              <a:gd name="adj" fmla="val 344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Shape 21"/>
          <p:cNvSpPr/>
          <p:nvPr/>
        </p:nvSpPr>
        <p:spPr>
          <a:xfrm>
            <a:off x="3200400" y="3291840"/>
            <a:ext cx="73152" cy="658368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Text 22"/>
          <p:cNvSpPr/>
          <p:nvPr/>
        </p:nvSpPr>
        <p:spPr>
          <a:xfrm>
            <a:off x="3419856" y="3236976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CRM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419856" y="3657600"/>
            <a:ext cx="23225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email, push, сегменты, жизненный цикл клиента</a:t>
            </a:r>
            <a:endParaRPr lang="en-US" sz="810" dirty="0"/>
          </a:p>
        </p:txBody>
      </p:sp>
      <p:sp>
        <p:nvSpPr>
          <p:cNvPr id="26" name="Shape 24"/>
          <p:cNvSpPr/>
          <p:nvPr/>
        </p:nvSpPr>
        <p:spPr>
          <a:xfrm>
            <a:off x="6035040" y="3090672"/>
            <a:ext cx="2651760" cy="1060704"/>
          </a:xfrm>
          <a:prstGeom prst="roundRect">
            <a:avLst>
              <a:gd name="adj" fmla="val 344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Shape 25"/>
          <p:cNvSpPr/>
          <p:nvPr/>
        </p:nvSpPr>
        <p:spPr>
          <a:xfrm>
            <a:off x="6035040" y="3291840"/>
            <a:ext cx="73152" cy="65836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Text 26"/>
          <p:cNvSpPr/>
          <p:nvPr/>
        </p:nvSpPr>
        <p:spPr>
          <a:xfrm>
            <a:off x="6254496" y="3236976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КРЕАТИВЫ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254496" y="3657600"/>
            <a:ext cx="232257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лендинги, баннеры, видео, офферы, тексты</a:t>
            </a:r>
            <a:endParaRPr lang="en-US" sz="810" dirty="0"/>
          </a:p>
        </p:txBody>
      </p:sp>
      <p:sp>
        <p:nvSpPr>
          <p:cNvPr id="30" name="Text 28"/>
          <p:cNvSpPr/>
          <p:nvPr/>
        </p:nvSpPr>
        <p:spPr>
          <a:xfrm>
            <a:off x="3200400" y="45537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Digital хорош тем, что связывает коммуникацию с действием пользователя.</a:t>
            </a:r>
            <a:endParaRPr lang="en-US" sz="8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ПЕРФОРМАНС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Performance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 на результат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CPA / CAC / ROAS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Performance — это часть digital, где закупку оценивают через измеримый бизнес-результат: лид, заказ, клиент, выручку.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ПЕРФОРМАНС МАРКЕТИНГ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Performance покупает не показы, а измеримый результат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73552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Канал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291840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аудитория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4041648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325112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4398264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Клик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416552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визит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166360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49824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Text 21"/>
          <p:cNvSpPr/>
          <p:nvPr/>
        </p:nvSpPr>
        <p:spPr>
          <a:xfrm>
            <a:off x="5522976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Заявка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541264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лид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6291072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574536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Text 25"/>
          <p:cNvSpPr/>
          <p:nvPr/>
        </p:nvSpPr>
        <p:spPr>
          <a:xfrm>
            <a:off x="6647688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Продажа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65976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клиент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7415784" y="1993392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699248" y="1810512"/>
            <a:ext cx="841248" cy="585216"/>
          </a:xfrm>
          <a:prstGeom prst="roundRect">
            <a:avLst>
              <a:gd name="adj" fmla="val 6250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7772400" y="1956816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Деньги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7790688" y="2167128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LTV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3200400" y="3017520"/>
            <a:ext cx="2560320" cy="1115568"/>
          </a:xfrm>
          <a:prstGeom prst="roundRect">
            <a:avLst>
              <a:gd name="adj" fmla="val 3279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4" name="Shape 32"/>
          <p:cNvSpPr/>
          <p:nvPr/>
        </p:nvSpPr>
        <p:spPr>
          <a:xfrm>
            <a:off x="3200400" y="3218688"/>
            <a:ext cx="73152" cy="713232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Text 33"/>
          <p:cNvSpPr/>
          <p:nvPr/>
        </p:nvSpPr>
        <p:spPr>
          <a:xfrm>
            <a:off x="3419856" y="3163824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Метрики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419856" y="3584448"/>
            <a:ext cx="22311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CTR · CPC · CR · CPA · CAC · ROMI</a:t>
            </a:r>
            <a:endParaRPr lang="en-US" sz="810" dirty="0"/>
          </a:p>
        </p:txBody>
      </p:sp>
      <p:sp>
        <p:nvSpPr>
          <p:cNvPr id="37" name="Shape 35"/>
          <p:cNvSpPr/>
          <p:nvPr/>
        </p:nvSpPr>
        <p:spPr>
          <a:xfrm>
            <a:off x="6126480" y="3017520"/>
            <a:ext cx="2560320" cy="1115568"/>
          </a:xfrm>
          <a:prstGeom prst="roundRect">
            <a:avLst>
              <a:gd name="adj" fmla="val 3279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8" name="Shape 36"/>
          <p:cNvSpPr/>
          <p:nvPr/>
        </p:nvSpPr>
        <p:spPr>
          <a:xfrm>
            <a:off x="6126480" y="3218688"/>
            <a:ext cx="73152" cy="713232"/>
          </a:xfrm>
          <a:prstGeom prst="rect">
            <a:avLst/>
          </a:prstGeom>
          <a:solidFill>
            <a:srgbClr val="B84A3A"/>
          </a:solidFill>
          <a:ln w="12700">
            <a:solidFill>
              <a:srgbClr val="B84A3A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9" name="Text 37"/>
          <p:cNvSpPr/>
          <p:nvPr/>
        </p:nvSpPr>
        <p:spPr>
          <a:xfrm>
            <a:off x="6345936" y="3163824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Риск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345936" y="3584448"/>
            <a:ext cx="22311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оптимизировать верх, забыв про качество клиента</a:t>
            </a:r>
            <a:endParaRPr lang="en-US" sz="810" dirty="0"/>
          </a:p>
        </p:txBody>
      </p:sp>
      <p:sp>
        <p:nvSpPr>
          <p:cNvPr id="41" name="Text 39"/>
          <p:cNvSpPr/>
          <p:nvPr/>
        </p:nvSpPr>
        <p:spPr>
          <a:xfrm>
            <a:off x="3200400" y="455371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Performance силён, когда есть связка с продуктовой экономикой.</a:t>
            </a:r>
            <a:endParaRPr lang="en-US" sz="85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ДАННЫЕ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Data-driven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От мнения к замеру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Гипотеза → тест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Data-driven не означает «верить только цифрам». Это означает проверять решения на данных и признавать неопределённость.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DATA-DRIVEN ПОДХОД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Не «мне кажется», а «какую гипотезу проверяем?»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627632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346704" y="1728216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46704" y="181965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151376" y="1764792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Гипотеза</a:t>
            </a:r>
            <a:endParaRPr lang="en-US" sz="930" dirty="0"/>
          </a:p>
        </p:txBody>
      </p:sp>
      <p:sp>
        <p:nvSpPr>
          <p:cNvPr id="18" name="Text 16"/>
          <p:cNvSpPr/>
          <p:nvPr/>
        </p:nvSpPr>
        <p:spPr>
          <a:xfrm>
            <a:off x="5715000" y="175564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что должно измениться и почему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3200400" y="2286000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Shape 18"/>
          <p:cNvSpPr/>
          <p:nvPr/>
        </p:nvSpPr>
        <p:spPr>
          <a:xfrm>
            <a:off x="3346704" y="2386584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346704" y="2478024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51376" y="2423160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Метрика</a:t>
            </a:r>
            <a:endParaRPr lang="en-US" sz="930" dirty="0"/>
          </a:p>
        </p:txBody>
      </p:sp>
      <p:sp>
        <p:nvSpPr>
          <p:cNvPr id="23" name="Text 21"/>
          <p:cNvSpPr/>
          <p:nvPr/>
        </p:nvSpPr>
        <p:spPr>
          <a:xfrm>
            <a:off x="5715000" y="2414016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 поймём, что стало лучше</a:t>
            </a:r>
            <a:endParaRPr lang="en-US" sz="780" dirty="0"/>
          </a:p>
        </p:txBody>
      </p:sp>
      <p:sp>
        <p:nvSpPr>
          <p:cNvPr id="24" name="Shape 22"/>
          <p:cNvSpPr/>
          <p:nvPr/>
        </p:nvSpPr>
        <p:spPr>
          <a:xfrm>
            <a:off x="3200400" y="2944368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Shape 23"/>
          <p:cNvSpPr/>
          <p:nvPr/>
        </p:nvSpPr>
        <p:spPr>
          <a:xfrm>
            <a:off x="3346704" y="3044952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3346704" y="3136392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151376" y="3081528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Эксперимент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5715000" y="307238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аудитория, период, контроль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3200400" y="3602736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Shape 28"/>
          <p:cNvSpPr/>
          <p:nvPr/>
        </p:nvSpPr>
        <p:spPr>
          <a:xfrm>
            <a:off x="3346704" y="3703320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3346704" y="379476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151376" y="3739896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Решение</a:t>
            </a:r>
            <a:endParaRPr lang="en-US" sz="930" dirty="0"/>
          </a:p>
        </p:txBody>
      </p:sp>
      <p:sp>
        <p:nvSpPr>
          <p:cNvPr id="33" name="Text 31"/>
          <p:cNvSpPr/>
          <p:nvPr/>
        </p:nvSpPr>
        <p:spPr>
          <a:xfrm>
            <a:off x="5715000" y="373075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масштабируем, меняем или откатываем</a:t>
            </a:r>
            <a:endParaRPr lang="en-US" sz="780" dirty="0"/>
          </a:p>
        </p:txBody>
      </p:sp>
      <p:sp>
        <p:nvSpPr>
          <p:cNvPr id="34" name="Shape 32"/>
          <p:cNvSpPr/>
          <p:nvPr/>
        </p:nvSpPr>
        <p:spPr>
          <a:xfrm>
            <a:off x="3200400" y="4443984"/>
            <a:ext cx="5486400" cy="530352"/>
          </a:xfrm>
          <a:prstGeom prst="roundRect">
            <a:avLst>
              <a:gd name="adj" fmla="val 6897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Text 33"/>
          <p:cNvSpPr/>
          <p:nvPr/>
        </p:nvSpPr>
        <p:spPr>
          <a:xfrm>
            <a:off x="3438144" y="4626864"/>
            <a:ext cx="501091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Данные не заменяют мышление. Они дисциплинируют спор.</a:t>
            </a:r>
            <a:endParaRPr lang="en-US" sz="88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ТЁМНАЯ СТОРОНА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Классика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Идеальная топка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Коррупционный риск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Чем дальше результат от прямого измерения, тем проще продавать красивые смыслы, связи и «стратегию» без проверки эффекта.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КЛАССИЧЕСКИЙ МАРКЕТИНГ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Идеальная коррумпированная топка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700784"/>
            <a:ext cx="2651760" cy="1133856"/>
          </a:xfrm>
          <a:prstGeom prst="roundRect">
            <a:avLst>
              <a:gd name="adj" fmla="val 322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200400" y="1901952"/>
            <a:ext cx="73152" cy="731520"/>
          </a:xfrm>
          <a:prstGeom prst="rect">
            <a:avLst/>
          </a:prstGeom>
          <a:solidFill>
            <a:srgbClr val="B84A3A"/>
          </a:solidFill>
          <a:ln w="12700">
            <a:solidFill>
              <a:srgbClr val="B84A3A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419856" y="1847088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Почему топка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419856" y="2267712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бюджеты большие, эффект размазан, цикл длинный</a:t>
            </a:r>
            <a:endParaRPr lang="en-US" sz="810" dirty="0"/>
          </a:p>
        </p:txBody>
      </p:sp>
      <p:sp>
        <p:nvSpPr>
          <p:cNvPr id="18" name="Shape 16"/>
          <p:cNvSpPr/>
          <p:nvPr/>
        </p:nvSpPr>
        <p:spPr>
          <a:xfrm>
            <a:off x="6035040" y="1700784"/>
            <a:ext cx="2651760" cy="1133856"/>
          </a:xfrm>
          <a:prstGeom prst="roundRect">
            <a:avLst>
              <a:gd name="adj" fmla="val 322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Shape 17"/>
          <p:cNvSpPr/>
          <p:nvPr/>
        </p:nvSpPr>
        <p:spPr>
          <a:xfrm>
            <a:off x="6035040" y="1901952"/>
            <a:ext cx="73152" cy="731520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6254496" y="1847088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Что продают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254496" y="2267712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статус, охваты, исследования, фестивали, продакшн</a:t>
            </a:r>
            <a:endParaRPr lang="en-US" sz="810" dirty="0"/>
          </a:p>
        </p:txBody>
      </p:sp>
      <p:sp>
        <p:nvSpPr>
          <p:cNvPr id="22" name="Shape 20"/>
          <p:cNvSpPr/>
          <p:nvPr/>
        </p:nvSpPr>
        <p:spPr>
          <a:xfrm>
            <a:off x="3200400" y="3127248"/>
            <a:ext cx="2651760" cy="1133856"/>
          </a:xfrm>
          <a:prstGeom prst="roundRect">
            <a:avLst>
              <a:gd name="adj" fmla="val 322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Shape 21"/>
          <p:cNvSpPr/>
          <p:nvPr/>
        </p:nvSpPr>
        <p:spPr>
          <a:xfrm>
            <a:off x="3200400" y="3328416"/>
            <a:ext cx="73152" cy="731520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4" name="Text 22"/>
          <p:cNvSpPr/>
          <p:nvPr/>
        </p:nvSpPr>
        <p:spPr>
          <a:xfrm>
            <a:off x="3419856" y="3273552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Где защита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3419856" y="3694176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прозрачные тендеры, бенчмарки, пост-анализ</a:t>
            </a:r>
            <a:endParaRPr lang="en-US" sz="810" dirty="0"/>
          </a:p>
        </p:txBody>
      </p:sp>
      <p:sp>
        <p:nvSpPr>
          <p:cNvPr id="26" name="Shape 24"/>
          <p:cNvSpPr/>
          <p:nvPr/>
        </p:nvSpPr>
        <p:spPr>
          <a:xfrm>
            <a:off x="6035040" y="3127248"/>
            <a:ext cx="2651760" cy="1133856"/>
          </a:xfrm>
          <a:prstGeom prst="roundRect">
            <a:avLst>
              <a:gd name="adj" fmla="val 322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Shape 25"/>
          <p:cNvSpPr/>
          <p:nvPr/>
        </p:nvSpPr>
        <p:spPr>
          <a:xfrm>
            <a:off x="6035040" y="3328416"/>
            <a:ext cx="73152" cy="731520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Text 26"/>
          <p:cNvSpPr/>
          <p:nvPr/>
        </p:nvSpPr>
        <p:spPr>
          <a:xfrm>
            <a:off x="6254496" y="3273552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Главный вопрос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6254496" y="3694176"/>
            <a:ext cx="232257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какое решение изменится после этих расходов?</a:t>
            </a:r>
            <a:endParaRPr lang="en-US" sz="810" dirty="0"/>
          </a:p>
        </p:txBody>
      </p:sp>
      <p:sp>
        <p:nvSpPr>
          <p:cNvPr id="30" name="Text 28"/>
          <p:cNvSpPr/>
          <p:nvPr/>
        </p:nvSpPr>
        <p:spPr>
          <a:xfrm>
            <a:off x="3200400" y="4590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Не вся классика коррупционна. Но среда создаёт удобные условия для непрозрачности.</a:t>
            </a:r>
            <a:endParaRPr lang="en-US" sz="8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ДИНАМИКА КАНАЛОВ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Сплит</a:t>
            </a: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2018–2026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sz="950">
                <a:solidFill>
                  <a:srgbClr val="C7D2DC"/>
                </a:solidFill>
                <a:latin typeface="Montserrat Medium"/>
              </a:rPr>
              <a:t>Рынок РФ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sz="860" b="1">
                <a:solidFill>
                  <a:srgbClr val="FFFFFF"/>
                </a:solidFill>
                <a:latin typeface="Montserrat SemiBold"/>
              </a:rPr>
              <a:t>Сначала сжался, потом расширился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lnSpc>
                <a:spcPct val="105000"/>
              </a:lnSpc>
              <a:buNone/>
            </a:pPr>
            <a:r>
              <a:rPr sz="780">
                <a:solidFill>
                  <a:srgbClr val="C7D2DC"/>
                </a:solidFill>
                <a:latin typeface="Montserrat Medium"/>
              </a:rPr>
              <a:t>2018: Google и Meta ещё доступны. 2022: рынок схлопнулся в Яндекс + VK. 2026: в сплит входят маркетплейсы, Telegram и классифайды.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3200400" y="804672"/>
            <a:ext cx="5486400" cy="18288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900" b="1">
                <a:solidFill>
                  <a:srgbClr val="F2785C"/>
                </a:solidFill>
                <a:latin typeface="Montserrat SemiBold"/>
              </a:rPr>
              <a:t>ТИПИЧНЫЙ МАРКЕТИНГОВЫЙ СПЛИТ · РФ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1033271"/>
            <a:ext cx="5440680" cy="3657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1510" b="1">
                <a:solidFill>
                  <a:srgbClr val="192E40"/>
                </a:solidFill>
                <a:latin typeface="Montserrat ExtraBold"/>
              </a:rPr>
              <a:t>2018 → 2022 → 2026: от дуополии к экосистемам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200400" y="1572768"/>
            <a:ext cx="5486400" cy="969264"/>
          </a:xfrm>
          <a:prstGeom prst="roundRect">
            <a:avLst/>
          </a:prstGeom>
          <a:solidFill>
            <a:srgbClr val="F1F4F7"/>
          </a:solidFill>
          <a:ln w="9525"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346704" y="1709928"/>
            <a:ext cx="658368" cy="329184"/>
          </a:xfrm>
          <a:prstGeom prst="rect">
            <a:avLst/>
          </a:prstGeom>
          <a:solidFill>
            <a:srgbClr val="192E40"/>
          </a:solidFill>
          <a:ln w="9525">
            <a:solidFill>
              <a:srgbClr val="192E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346704" y="1783080"/>
            <a:ext cx="658368" cy="12801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69" b="1">
                <a:solidFill>
                  <a:srgbClr val="FFFFFF"/>
                </a:solidFill>
                <a:latin typeface="Montserrat ExtraBold"/>
              </a:rPr>
              <a:t>2018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0" y="1691640"/>
            <a:ext cx="4407408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40" b="1">
                <a:solidFill>
                  <a:srgbClr val="20303D"/>
                </a:solidFill>
                <a:latin typeface="Montserrat SemiBold"/>
              </a:rPr>
              <a:t>Яндекс Директ + Google Ads: ~70%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4800" y="1901952"/>
            <a:ext cx="4407408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645" b="0">
                <a:solidFill>
                  <a:srgbClr val="5A6E80"/>
                </a:solidFill>
                <a:latin typeface="Montserrat Medium"/>
              </a:rPr>
              <a:t>внутри: бренд 10–20%, поиск 30–40%, РСЯ/КМС 10–20%; таргет VK / myTarget / Meta* — ~20% плюс прочее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60520" y="2240280"/>
            <a:ext cx="2963570" cy="164592"/>
          </a:xfrm>
          <a:prstGeom prst="rect">
            <a:avLst/>
          </a:prstGeom>
          <a:solidFill>
            <a:srgbClr val="192E40"/>
          </a:solidFill>
          <a:ln w="9525">
            <a:solidFill>
              <a:srgbClr val="192E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187952" y="2263140"/>
            <a:ext cx="2908706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Директ+Google 70%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124090" y="2240280"/>
            <a:ext cx="846734" cy="164592"/>
          </a:xfrm>
          <a:prstGeom prst="rect">
            <a:avLst/>
          </a:prstGeom>
          <a:solidFill>
            <a:srgbClr val="ED561B"/>
          </a:solidFill>
          <a:ln w="9525">
            <a:solidFill>
              <a:srgbClr val="ED56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151522" y="2263140"/>
            <a:ext cx="791870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Target 20%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70824" y="2240280"/>
            <a:ext cx="423367" cy="164592"/>
          </a:xfrm>
          <a:prstGeom prst="rect">
            <a:avLst/>
          </a:prstGeom>
          <a:solidFill>
            <a:srgbClr val="AAB7C4"/>
          </a:solidFill>
          <a:ln w="9525">
            <a:solidFill>
              <a:srgbClr val="AAB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979968" y="2263140"/>
            <a:ext cx="405079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30" b="1">
                <a:solidFill>
                  <a:srgbClr val="FFFFFF"/>
                </a:solidFill>
                <a:latin typeface="Montserrat SemiBold"/>
              </a:rPr>
              <a:t>10%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00400" y="2724912"/>
            <a:ext cx="5486400" cy="969264"/>
          </a:xfrm>
          <a:prstGeom prst="roundRect">
            <a:avLst/>
          </a:prstGeom>
          <a:solidFill>
            <a:srgbClr val="F1F4F7"/>
          </a:solidFill>
          <a:ln w="9525"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346704" y="2862072"/>
            <a:ext cx="658368" cy="329184"/>
          </a:xfrm>
          <a:prstGeom prst="rect">
            <a:avLst/>
          </a:prstGeom>
          <a:solidFill>
            <a:srgbClr val="ED561B"/>
          </a:solidFill>
          <a:ln w="9525">
            <a:solidFill>
              <a:srgbClr val="ED56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346704" y="2935224"/>
            <a:ext cx="658368" cy="12801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69" b="1">
                <a:solidFill>
                  <a:srgbClr val="FFFFFF"/>
                </a:solidFill>
                <a:latin typeface="Montserrat ExtraBold"/>
              </a:rPr>
              <a:t>2022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114800" y="2843784"/>
            <a:ext cx="4407408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40" b="1">
                <a:solidFill>
                  <a:srgbClr val="20303D"/>
                </a:solidFill>
                <a:latin typeface="Montserrat SemiBold"/>
              </a:rPr>
              <a:t>Упрощение ландшафта: Яндекс ~60%, VK/myTarget ~30%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14800" y="3054096"/>
            <a:ext cx="4407408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645" b="0">
                <a:solidFill>
                  <a:srgbClr val="5A6E80"/>
                </a:solidFill>
                <a:latin typeface="Montserrat Medium"/>
              </a:rPr>
              <a:t>Google Ads и Meta* выпадают из закупки; Direct перегревается, CRM и ретаргетинг становятся обязательными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160520" y="3392424"/>
            <a:ext cx="2540203" cy="164592"/>
          </a:xfrm>
          <a:prstGeom prst="rect">
            <a:avLst/>
          </a:prstGeom>
          <a:solidFill>
            <a:srgbClr val="ED561B"/>
          </a:solidFill>
          <a:ln w="9525">
            <a:solidFill>
              <a:srgbClr val="ED56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4187952" y="3415284"/>
            <a:ext cx="2485339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Яндекс 60%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700723" y="3392424"/>
            <a:ext cx="1270101" cy="164592"/>
          </a:xfrm>
          <a:prstGeom prst="rect">
            <a:avLst/>
          </a:prstGeom>
          <a:solidFill>
            <a:srgbClr val="192E40"/>
          </a:solidFill>
          <a:ln w="9525">
            <a:solidFill>
              <a:srgbClr val="192E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728155" y="3415284"/>
            <a:ext cx="1215237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VK/myTarget 30%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970824" y="3392424"/>
            <a:ext cx="423367" cy="164592"/>
          </a:xfrm>
          <a:prstGeom prst="rect">
            <a:avLst/>
          </a:prstGeom>
          <a:solidFill>
            <a:srgbClr val="AAB7C4"/>
          </a:solidFill>
          <a:ln w="9525">
            <a:solidFill>
              <a:srgbClr val="AAB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979968" y="3415284"/>
            <a:ext cx="405079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30" b="1">
                <a:solidFill>
                  <a:srgbClr val="FFFFFF"/>
                </a:solidFill>
                <a:latin typeface="Montserrat SemiBold"/>
              </a:rPr>
              <a:t>10%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200400" y="3877056"/>
            <a:ext cx="5486400" cy="969264"/>
          </a:xfrm>
          <a:prstGeom prst="roundRect">
            <a:avLst/>
          </a:prstGeom>
          <a:solidFill>
            <a:srgbClr val="F1F4F7"/>
          </a:solidFill>
          <a:ln w="9525">
            <a:solidFill>
              <a:srgbClr val="E1E7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3346704" y="4014216"/>
            <a:ext cx="658368" cy="329184"/>
          </a:xfrm>
          <a:prstGeom prst="rect">
            <a:avLst/>
          </a:prstGeom>
          <a:solidFill>
            <a:srgbClr val="2F8F67"/>
          </a:solidFill>
          <a:ln w="9525">
            <a:solidFill>
              <a:srgbClr val="2F8F6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/>
          <p:cNvSpPr txBox="1"/>
          <p:nvPr/>
        </p:nvSpPr>
        <p:spPr>
          <a:xfrm>
            <a:off x="3346704" y="4087368"/>
            <a:ext cx="658368" cy="12801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869" b="1">
                <a:solidFill>
                  <a:srgbClr val="FFFFFF"/>
                </a:solidFill>
                <a:latin typeface="Montserrat ExtraBold"/>
              </a:rPr>
              <a:t>2026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114800" y="3995928"/>
            <a:ext cx="4407408" cy="16459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40" b="1">
                <a:solidFill>
                  <a:srgbClr val="20303D"/>
                </a:solidFill>
                <a:latin typeface="Montserrat SemiBold"/>
              </a:rPr>
              <a:t>Экосистемы + retail media: Яндекс ~40%, VK ~15–20%, marketplace ~20–30%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114800" y="4206240"/>
            <a:ext cx="4407408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645" b="0">
                <a:solidFill>
                  <a:srgbClr val="5A6E80"/>
                </a:solidFill>
                <a:latin typeface="Montserrat Medium"/>
              </a:rPr>
              <a:t>добавляются Ozon, WB, Яндекс Маркет, Авито, Telegram / инфлюенсеры; у e-com retail media может быть 30–50%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160520" y="4544568"/>
            <a:ext cx="1693468" cy="164592"/>
          </a:xfrm>
          <a:prstGeom prst="rect">
            <a:avLst/>
          </a:prstGeom>
          <a:solidFill>
            <a:srgbClr val="192E40"/>
          </a:solidFill>
          <a:ln w="9525">
            <a:solidFill>
              <a:srgbClr val="192E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4187952" y="4567428"/>
            <a:ext cx="1638604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Яндекс 40%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53988" y="4544568"/>
            <a:ext cx="762060" cy="164592"/>
          </a:xfrm>
          <a:prstGeom prst="rect">
            <a:avLst/>
          </a:prstGeom>
          <a:solidFill>
            <a:srgbClr val="ED561B"/>
          </a:solidFill>
          <a:ln w="9525">
            <a:solidFill>
              <a:srgbClr val="ED561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881420" y="4567428"/>
            <a:ext cx="707196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VK 18%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616049" y="4544568"/>
            <a:ext cx="1143091" cy="164592"/>
          </a:xfrm>
          <a:prstGeom prst="rect">
            <a:avLst/>
          </a:prstGeom>
          <a:solidFill>
            <a:srgbClr val="2F8F67"/>
          </a:solidFill>
          <a:ln w="9525">
            <a:solidFill>
              <a:srgbClr val="2F8F6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6" name="TextBox 45"/>
          <p:cNvSpPr txBox="1"/>
          <p:nvPr/>
        </p:nvSpPr>
        <p:spPr>
          <a:xfrm>
            <a:off x="6643481" y="4567428"/>
            <a:ext cx="1088227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Retail media 27%</a:t>
            </a:r>
          </a:p>
        </p:txBody>
      </p:sp>
      <p:sp>
        <p:nvSpPr>
          <p:cNvPr id="47" name="Rectangle 46"/>
          <p:cNvSpPr/>
          <p:nvPr/>
        </p:nvSpPr>
        <p:spPr>
          <a:xfrm>
            <a:off x="7759141" y="4544568"/>
            <a:ext cx="635050" cy="164592"/>
          </a:xfrm>
          <a:prstGeom prst="rect">
            <a:avLst/>
          </a:prstGeom>
          <a:solidFill>
            <a:srgbClr val="AAB7C4"/>
          </a:solidFill>
          <a:ln w="9525">
            <a:solidFill>
              <a:srgbClr val="AAB7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7786573" y="4567428"/>
            <a:ext cx="580186" cy="1097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lnSpc>
                <a:spcPct val="95000"/>
              </a:lnSpc>
            </a:pPr>
            <a:r>
              <a:rPr sz="560" b="1">
                <a:solidFill>
                  <a:srgbClr val="FFFFFF"/>
                </a:solidFill>
                <a:latin typeface="Montserrat SemiBold"/>
              </a:rPr>
              <a:t>15%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00400" y="5056632"/>
            <a:ext cx="5486400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lnSpc>
                <a:spcPct val="95000"/>
              </a:lnSpc>
            </a:pPr>
            <a:r>
              <a:rPr sz="819" b="1">
                <a:solidFill>
                  <a:srgbClr val="192E40"/>
                </a:solidFill>
                <a:latin typeface="Montserrat SemiBold"/>
              </a:rPr>
              <a:t>Важно: это не универсальная норма бюджета, а рабочий ориентир для performance/leadgen на рынке РФ.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ФОРМУЛА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Реклама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Три обязательных элемента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Без аналитики нет рекламы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Реклама как управляемая система существует только там, где есть канал, объект продвижения и инструмент измерения.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ФОРМУЛА РЕКЛАМЫ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Канал + объект продвижения + инструмент аналитики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828800"/>
            <a:ext cx="1463040" cy="768096"/>
          </a:xfrm>
          <a:prstGeom prst="roundRect">
            <a:avLst>
              <a:gd name="adj" fmla="val 4762"/>
            </a:avLst>
          </a:prstGeom>
          <a:solidFill>
            <a:srgbClr val="ED561B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73552" y="1975104"/>
            <a:ext cx="13167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КАНАЛ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291840" y="2185416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где покупаем внимание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4736592" y="20574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047488" y="1828800"/>
            <a:ext cx="1463040" cy="768096"/>
          </a:xfrm>
          <a:prstGeom prst="roundRect">
            <a:avLst>
              <a:gd name="adj" fmla="val 4762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5120640" y="1975104"/>
            <a:ext cx="13167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ОБЪЕКТ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138928" y="2185416"/>
            <a:ext cx="12801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что продвигаем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6583680" y="2057400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894576" y="1828800"/>
            <a:ext cx="1792224" cy="768096"/>
          </a:xfrm>
          <a:prstGeom prst="roundRect">
            <a:avLst>
              <a:gd name="adj" fmla="val 4762"/>
            </a:avLst>
          </a:prstGeom>
          <a:solidFill>
            <a:srgbClr val="2F8F6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Text 21"/>
          <p:cNvSpPr/>
          <p:nvPr/>
        </p:nvSpPr>
        <p:spPr>
          <a:xfrm>
            <a:off x="6967728" y="1975104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АНАЛИТИКА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6986016" y="2185416"/>
            <a:ext cx="16093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 узнаём результат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3200400" y="3273552"/>
            <a:ext cx="2651760" cy="914400"/>
          </a:xfrm>
          <a:prstGeom prst="roundRect">
            <a:avLst>
              <a:gd name="adj" fmla="val 400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Shape 24"/>
          <p:cNvSpPr/>
          <p:nvPr/>
        </p:nvSpPr>
        <p:spPr>
          <a:xfrm>
            <a:off x="3200400" y="3474720"/>
            <a:ext cx="73152" cy="512064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Text 25"/>
          <p:cNvSpPr/>
          <p:nvPr/>
        </p:nvSpPr>
        <p:spPr>
          <a:xfrm>
            <a:off x="3419856" y="3419856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Пример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419856" y="3840480"/>
            <a:ext cx="23225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Яндекс Директ + карта рассрочки + Метрика/CRM</a:t>
            </a:r>
            <a:endParaRPr lang="en-US" sz="810" dirty="0"/>
          </a:p>
        </p:txBody>
      </p:sp>
      <p:sp>
        <p:nvSpPr>
          <p:cNvPr id="29" name="Shape 27"/>
          <p:cNvSpPr/>
          <p:nvPr/>
        </p:nvSpPr>
        <p:spPr>
          <a:xfrm>
            <a:off x="6035040" y="3273552"/>
            <a:ext cx="2651760" cy="914400"/>
          </a:xfrm>
          <a:prstGeom prst="roundRect">
            <a:avLst>
              <a:gd name="adj" fmla="val 4000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Shape 28"/>
          <p:cNvSpPr/>
          <p:nvPr/>
        </p:nvSpPr>
        <p:spPr>
          <a:xfrm>
            <a:off x="6035040" y="3474720"/>
            <a:ext cx="73152" cy="512064"/>
          </a:xfrm>
          <a:prstGeom prst="rect">
            <a:avLst/>
          </a:prstGeom>
          <a:solidFill>
            <a:srgbClr val="B84A3A"/>
          </a:solidFill>
          <a:ln w="12700">
            <a:solidFill>
              <a:srgbClr val="B84A3A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6254496" y="3419856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Ошибка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6254496" y="3840480"/>
            <a:ext cx="23225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закупить трафик и не связать его с продажей</a:t>
            </a:r>
            <a:endParaRPr lang="en-US" sz="810" dirty="0"/>
          </a:p>
        </p:txBody>
      </p:sp>
      <p:sp>
        <p:nvSpPr>
          <p:cNvPr id="33" name="Text 31"/>
          <p:cNvSpPr/>
          <p:nvPr/>
        </p:nvSpPr>
        <p:spPr>
          <a:xfrm>
            <a:off x="3200400" y="4590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Без третьего элемента рекламный бюджет превращается в веру.</a:t>
            </a:r>
            <a:endParaRPr lang="en-US" sz="85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СЕГМЕНТАЦИЯ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От</a:t>
            </a: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инструмента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 закупает рекламщик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Доступный инвентарь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performance-среде сегменты часто рождаются не из психографии, а из того, что площадка позволяет купить.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СЕГМЕНТАЦИЯ ОТ ИНСТРУМЕНТАРИЯ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Покупаем не «людей», а доступные типы спроса и таргетинга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554480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346704" y="1655064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46704" y="1746504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151376" y="1691640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Покупка бренда</a:t>
            </a:r>
            <a:endParaRPr lang="en-US" sz="930" dirty="0"/>
          </a:p>
        </p:txBody>
      </p:sp>
      <p:sp>
        <p:nvSpPr>
          <p:cNvPr id="18" name="Text 16"/>
          <p:cNvSpPr/>
          <p:nvPr/>
        </p:nvSpPr>
        <p:spPr>
          <a:xfrm>
            <a:off x="5715000" y="1682496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самый горячий спрос, но часто уже созданный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3200400" y="2139696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Shape 18"/>
          <p:cNvSpPr/>
          <p:nvPr/>
        </p:nvSpPr>
        <p:spPr>
          <a:xfrm>
            <a:off x="3346704" y="2240280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346704" y="2331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51376" y="2276856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Прямой поиск</a:t>
            </a:r>
            <a:endParaRPr lang="en-US" sz="930" dirty="0"/>
          </a:p>
        </p:txBody>
      </p:sp>
      <p:sp>
        <p:nvSpPr>
          <p:cNvPr id="23" name="Text 21"/>
          <p:cNvSpPr/>
          <p:nvPr/>
        </p:nvSpPr>
        <p:spPr>
          <a:xfrm>
            <a:off x="5715000" y="226771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категорийные запросы с явным намерением</a:t>
            </a:r>
            <a:endParaRPr lang="en-US" sz="780" dirty="0"/>
          </a:p>
        </p:txBody>
      </p:sp>
      <p:sp>
        <p:nvSpPr>
          <p:cNvPr id="24" name="Shape 22"/>
          <p:cNvSpPr/>
          <p:nvPr/>
        </p:nvSpPr>
        <p:spPr>
          <a:xfrm>
            <a:off x="3200400" y="2724912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Shape 23"/>
          <p:cNvSpPr/>
          <p:nvPr/>
        </p:nvSpPr>
        <p:spPr>
          <a:xfrm>
            <a:off x="3346704" y="2825496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3346704" y="291693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151376" y="2862072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Косвенный поиск / РСЯ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5715000" y="285292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шире охват, слабее намерение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3200400" y="3310128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Shape 28"/>
          <p:cNvSpPr/>
          <p:nvPr/>
        </p:nvSpPr>
        <p:spPr>
          <a:xfrm>
            <a:off x="3346704" y="3410712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3346704" y="3502152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151376" y="3447288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Таргетинг</a:t>
            </a:r>
            <a:endParaRPr lang="en-US" sz="930" dirty="0"/>
          </a:p>
        </p:txBody>
      </p:sp>
      <p:sp>
        <p:nvSpPr>
          <p:cNvPr id="33" name="Text 31"/>
          <p:cNvSpPr/>
          <p:nvPr/>
        </p:nvSpPr>
        <p:spPr>
          <a:xfrm>
            <a:off x="5715000" y="343814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интересы, look-alike, ретаргетинг, демография</a:t>
            </a:r>
            <a:endParaRPr lang="en-US" sz="780" dirty="0"/>
          </a:p>
        </p:txBody>
      </p:sp>
      <p:sp>
        <p:nvSpPr>
          <p:cNvPr id="34" name="Shape 32"/>
          <p:cNvSpPr/>
          <p:nvPr/>
        </p:nvSpPr>
        <p:spPr>
          <a:xfrm>
            <a:off x="3200400" y="3895344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Shape 33"/>
          <p:cNvSpPr/>
          <p:nvPr/>
        </p:nvSpPr>
        <p:spPr>
          <a:xfrm>
            <a:off x="3346704" y="3995928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6" name="Text 34"/>
          <p:cNvSpPr/>
          <p:nvPr/>
        </p:nvSpPr>
        <p:spPr>
          <a:xfrm>
            <a:off x="3346704" y="4087368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CRM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151376" y="4032504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Собственные базы</a:t>
            </a:r>
            <a:endParaRPr lang="en-US" sz="930" dirty="0"/>
          </a:p>
        </p:txBody>
      </p:sp>
      <p:sp>
        <p:nvSpPr>
          <p:cNvPr id="38" name="Text 36"/>
          <p:cNvSpPr/>
          <p:nvPr/>
        </p:nvSpPr>
        <p:spPr>
          <a:xfrm>
            <a:off x="5715000" y="4023360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email, push, ретеншн и реактивация</a:t>
            </a:r>
            <a:endParaRPr lang="en-US" sz="78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F7C5E8-0718-A843-E201-C4D068CE5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599" y="292099"/>
            <a:ext cx="4982633" cy="498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97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504235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СЕГОДНЯ</a:t>
            </a:r>
            <a:endParaRPr sz="950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>
              <a:lnSpc>
                <a:spcPct val="104000"/>
              </a:lnSpc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 чем мы поговорим</a:t>
            </a:r>
            <a:endParaRPr sz="2100" dirty="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4</a:t>
            </a: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 ·  </a:t>
            </a: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Маркетинговая аналитика</a:t>
            </a:r>
            <a:endParaRPr sz="80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 ведущем курса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Рекап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того, что было в первые 3 дня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Маркетинг 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vs. 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реклама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73634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Диджитал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маркетинг, перформанс маркетинг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33984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Формула рекламы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94335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Сегментация от инструментария</a:t>
            </a:r>
            <a:endParaRPr lang="en-GB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АТРИБУЦИЯ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Модели</a:t>
            </a: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атрибуции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Кому записать продажу?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Больше, чем поиск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Если оценивать только последний клик, почти всегда победит брендовый поиск. Тогда верхняя воронка будет казаться бесполезной.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КАК ПРОДАТЬ БОЛЬШЕ, ЧЕМ ПРОСТО ПОИСК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Attribution, brand lift, brand awareness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554480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Shape 13"/>
          <p:cNvSpPr/>
          <p:nvPr/>
        </p:nvSpPr>
        <p:spPr>
          <a:xfrm>
            <a:off x="3346704" y="1655064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46704" y="1746504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LC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151376" y="1691640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Last click</a:t>
            </a:r>
            <a:endParaRPr lang="en-US" sz="930" dirty="0"/>
          </a:p>
        </p:txBody>
      </p:sp>
      <p:sp>
        <p:nvSpPr>
          <p:cNvPr id="18" name="Text 16"/>
          <p:cNvSpPr/>
          <p:nvPr/>
        </p:nvSpPr>
        <p:spPr>
          <a:xfrm>
            <a:off x="5715000" y="1682496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вся ценность у последнего перехода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3200400" y="2139696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Shape 18"/>
          <p:cNvSpPr/>
          <p:nvPr/>
        </p:nvSpPr>
        <p:spPr>
          <a:xfrm>
            <a:off x="3346704" y="2240280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346704" y="233172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DATA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51376" y="2276856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Data-driven</a:t>
            </a:r>
            <a:endParaRPr lang="en-US" sz="930" dirty="0"/>
          </a:p>
        </p:txBody>
      </p:sp>
      <p:sp>
        <p:nvSpPr>
          <p:cNvPr id="23" name="Text 21"/>
          <p:cNvSpPr/>
          <p:nvPr/>
        </p:nvSpPr>
        <p:spPr>
          <a:xfrm>
            <a:off x="5715000" y="2267712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вклад канала оценивается по данным</a:t>
            </a:r>
            <a:endParaRPr lang="en-US" sz="780" dirty="0"/>
          </a:p>
        </p:txBody>
      </p:sp>
      <p:sp>
        <p:nvSpPr>
          <p:cNvPr id="24" name="Shape 22"/>
          <p:cNvSpPr/>
          <p:nvPr/>
        </p:nvSpPr>
        <p:spPr>
          <a:xfrm>
            <a:off x="3200400" y="2724912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Shape 23"/>
          <p:cNvSpPr/>
          <p:nvPr/>
        </p:nvSpPr>
        <p:spPr>
          <a:xfrm>
            <a:off x="3346704" y="2825496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3346704" y="291693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BL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151376" y="2862072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Brand lift</a:t>
            </a:r>
            <a:endParaRPr lang="en-US" sz="930" dirty="0"/>
          </a:p>
        </p:txBody>
      </p:sp>
      <p:sp>
        <p:nvSpPr>
          <p:cNvPr id="28" name="Text 26"/>
          <p:cNvSpPr/>
          <p:nvPr/>
        </p:nvSpPr>
        <p:spPr>
          <a:xfrm>
            <a:off x="5715000" y="285292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замер изменения знания и отношения к бренду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3200400" y="3310128"/>
            <a:ext cx="5486400" cy="548640"/>
          </a:xfrm>
          <a:prstGeom prst="roundRect">
            <a:avLst>
              <a:gd name="adj" fmla="val 6667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Shape 28"/>
          <p:cNvSpPr/>
          <p:nvPr/>
        </p:nvSpPr>
        <p:spPr>
          <a:xfrm>
            <a:off x="3346704" y="3410712"/>
            <a:ext cx="658368" cy="347472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3346704" y="3502152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BA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151376" y="3447288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3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Brand awareness</a:t>
            </a:r>
            <a:endParaRPr lang="en-US" sz="930" dirty="0"/>
          </a:p>
        </p:txBody>
      </p:sp>
      <p:sp>
        <p:nvSpPr>
          <p:cNvPr id="33" name="Text 31"/>
          <p:cNvSpPr/>
          <p:nvPr/>
        </p:nvSpPr>
        <p:spPr>
          <a:xfrm>
            <a:off x="5715000" y="3438144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8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рост узнаваемости и будущего спроса</a:t>
            </a:r>
            <a:endParaRPr lang="en-US" sz="780" dirty="0"/>
          </a:p>
        </p:txBody>
      </p:sp>
      <p:sp>
        <p:nvSpPr>
          <p:cNvPr id="34" name="Shape 32"/>
          <p:cNvSpPr/>
          <p:nvPr/>
        </p:nvSpPr>
        <p:spPr>
          <a:xfrm>
            <a:off x="3200400" y="4151376"/>
            <a:ext cx="5486400" cy="530352"/>
          </a:xfrm>
          <a:prstGeom prst="roundRect">
            <a:avLst>
              <a:gd name="adj" fmla="val 6897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Text 33"/>
          <p:cNvSpPr/>
          <p:nvPr/>
        </p:nvSpPr>
        <p:spPr>
          <a:xfrm>
            <a:off x="3419856" y="4334256"/>
            <a:ext cx="504748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Атрибуция — это не истина, а управленческая модель распределения бюджета.</a:t>
            </a:r>
            <a:endParaRPr lang="en-US" sz="85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3464"/>
            <a:ext cx="2788920" cy="5138928"/>
          </a:xfrm>
          <a:prstGeom prst="rect">
            <a:avLst/>
          </a:prstGeom>
          <a:solidFill>
            <a:srgbClr val="192E40"/>
          </a:solidFill>
          <a:ln w="12700">
            <a:solidFill>
              <a:srgbClr val="192E40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6384"/>
            <a:ext cx="292608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76656" y="786384"/>
            <a:ext cx="91440" cy="41148"/>
          </a:xfrm>
          <a:prstGeom prst="rect">
            <a:avLst/>
          </a:prstGeom>
          <a:solidFill>
            <a:srgbClr val="ED561B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365760" y="941832"/>
            <a:ext cx="2240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СКВОЗНАЯ АНАЛИТИКА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65760" y="1298448"/>
            <a:ext cx="23957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Совесть</a:t>
            </a:r>
            <a:endParaRPr lang="en-US" sz="2100" dirty="0"/>
          </a:p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QIWI банк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365760" y="1865376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Кейс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65760" y="2340864"/>
            <a:ext cx="2240280" cy="475488"/>
          </a:xfrm>
          <a:prstGeom prst="rect">
            <a:avLst/>
          </a:prstGeom>
          <a:solidFill>
            <a:srgbClr val="20303D"/>
          </a:solidFill>
          <a:ln w="12700">
            <a:solidFill>
              <a:srgbClr val="20303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493776" y="2487168"/>
            <a:ext cx="19842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От клика до клиента</a:t>
            </a:r>
            <a:endParaRPr lang="en-US" sz="920" dirty="0"/>
          </a:p>
        </p:txBody>
      </p:sp>
      <p:sp>
        <p:nvSpPr>
          <p:cNvPr id="10" name="Text 8"/>
          <p:cNvSpPr/>
          <p:nvPr/>
        </p:nvSpPr>
        <p:spPr>
          <a:xfrm>
            <a:off x="365760" y="3017520"/>
            <a:ext cx="22402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Сквозная аналитика нужна, когда верхняя метрика обманывает: заявки есть, но качество клиентов и экономика могут отличаться по каналам.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Маркетинговая аналитика · курс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СКВОЗНАЯ АНАЛИТИКА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200400" y="1060704"/>
            <a:ext cx="5486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Кейс Совести: связать рекламный клик с банковским результатом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00400" y="1700784"/>
            <a:ext cx="841248" cy="658368"/>
          </a:xfrm>
          <a:prstGeom prst="roundRect">
            <a:avLst>
              <a:gd name="adj" fmla="val 555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73552" y="184708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Клик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291840" y="2057400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utm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4041648" y="192938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325112" y="1700784"/>
            <a:ext cx="841248" cy="658368"/>
          </a:xfrm>
          <a:prstGeom prst="roundRect">
            <a:avLst>
              <a:gd name="adj" fmla="val 555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4398264" y="184708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Заявка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416552" y="2057400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lead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5166360" y="192938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49824" y="1700784"/>
            <a:ext cx="841248" cy="658368"/>
          </a:xfrm>
          <a:prstGeom prst="roundRect">
            <a:avLst>
              <a:gd name="adj" fmla="val 555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Text 21"/>
          <p:cNvSpPr/>
          <p:nvPr/>
        </p:nvSpPr>
        <p:spPr>
          <a:xfrm>
            <a:off x="5522976" y="184708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Анкета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541264" y="2057400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данные</a:t>
            </a:r>
            <a:endParaRPr lang="en-US" sz="700" dirty="0"/>
          </a:p>
        </p:txBody>
      </p:sp>
      <p:sp>
        <p:nvSpPr>
          <p:cNvPr id="25" name="Text 23"/>
          <p:cNvSpPr/>
          <p:nvPr/>
        </p:nvSpPr>
        <p:spPr>
          <a:xfrm>
            <a:off x="6291072" y="192938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574536" y="1700784"/>
            <a:ext cx="841248" cy="658368"/>
          </a:xfrm>
          <a:prstGeom prst="roundRect">
            <a:avLst>
              <a:gd name="adj" fmla="val 5556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7" name="Text 25"/>
          <p:cNvSpPr/>
          <p:nvPr/>
        </p:nvSpPr>
        <p:spPr>
          <a:xfrm>
            <a:off x="6647688" y="184708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Одобрение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65976" y="2057400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скоринг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7415784" y="1929384"/>
            <a:ext cx="228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→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7699248" y="1700784"/>
            <a:ext cx="841248" cy="658368"/>
          </a:xfrm>
          <a:prstGeom prst="roundRect">
            <a:avLst>
              <a:gd name="adj" fmla="val 5556"/>
            </a:avLst>
          </a:prstGeom>
          <a:solidFill>
            <a:srgbClr val="192E40"/>
          </a:solidFill>
          <a:ln w="12700">
            <a:solidFill>
              <a:srgbClr val="192E40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7772400" y="1847088"/>
            <a:ext cx="69494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Активация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7790688" y="2057400"/>
            <a:ext cx="65836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покупка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3200400" y="2962656"/>
            <a:ext cx="2560320" cy="1060704"/>
          </a:xfrm>
          <a:prstGeom prst="roundRect">
            <a:avLst>
              <a:gd name="adj" fmla="val 344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4" name="Shape 32"/>
          <p:cNvSpPr/>
          <p:nvPr/>
        </p:nvSpPr>
        <p:spPr>
          <a:xfrm>
            <a:off x="3200400" y="3163824"/>
            <a:ext cx="73152" cy="658368"/>
          </a:xfrm>
          <a:prstGeom prst="rect">
            <a:avLst/>
          </a:prstGeom>
          <a:solidFill>
            <a:srgbClr val="B84A3A"/>
          </a:solidFill>
          <a:ln w="12700">
            <a:solidFill>
              <a:srgbClr val="B84A3A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Text 33"/>
          <p:cNvSpPr/>
          <p:nvPr/>
        </p:nvSpPr>
        <p:spPr>
          <a:xfrm>
            <a:off x="3419856" y="3108960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Без сквозной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3419856" y="3529584"/>
            <a:ext cx="22311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оптимизируем CPL и получаем дешёвые плохие заявки</a:t>
            </a:r>
            <a:endParaRPr lang="en-US" sz="810" dirty="0"/>
          </a:p>
        </p:txBody>
      </p:sp>
      <p:sp>
        <p:nvSpPr>
          <p:cNvPr id="37" name="Shape 35"/>
          <p:cNvSpPr/>
          <p:nvPr/>
        </p:nvSpPr>
        <p:spPr>
          <a:xfrm>
            <a:off x="6126480" y="2962656"/>
            <a:ext cx="2560320" cy="1060704"/>
          </a:xfrm>
          <a:prstGeom prst="roundRect">
            <a:avLst>
              <a:gd name="adj" fmla="val 3448"/>
            </a:avLst>
          </a:prstGeom>
          <a:solidFill>
            <a:srgbClr val="F1F4F7"/>
          </a:solidFill>
          <a:ln w="12700">
            <a:solidFill>
              <a:srgbClr val="E1E7ED">
                <a:alpha val="80000"/>
              </a:srgbClr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8" name="Shape 36"/>
          <p:cNvSpPr/>
          <p:nvPr/>
        </p:nvSpPr>
        <p:spPr>
          <a:xfrm>
            <a:off x="6126480" y="3163824"/>
            <a:ext cx="73152" cy="658368"/>
          </a:xfrm>
          <a:prstGeom prst="rect">
            <a:avLst/>
          </a:prstGeom>
          <a:solidFill>
            <a:srgbClr val="2F8F67"/>
          </a:solidFill>
          <a:ln w="12700">
            <a:solidFill>
              <a:srgbClr val="2F8F6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9" name="Text 37"/>
          <p:cNvSpPr/>
          <p:nvPr/>
        </p:nvSpPr>
        <p:spPr>
          <a:xfrm>
            <a:off x="6345936" y="3108960"/>
            <a:ext cx="2231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b="1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Со сквозной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345936" y="3529584"/>
            <a:ext cx="22311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sz="810" dirty="0">
                <a:solidFill>
                  <a:srgbClr val="5A6E8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видим выдачи, активации, LTV и реальный CAC</a:t>
            </a:r>
            <a:endParaRPr lang="en-US" sz="810" dirty="0"/>
          </a:p>
        </p:txBody>
      </p:sp>
      <p:sp>
        <p:nvSpPr>
          <p:cNvPr id="41" name="Text 39"/>
          <p:cNvSpPr/>
          <p:nvPr/>
        </p:nvSpPr>
        <p:spPr>
          <a:xfrm>
            <a:off x="3200400" y="459028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Вывод: digital-аналитика должна доходить до денег, а не останавливаться на заявке.</a:t>
            </a:r>
            <a:endParaRPr lang="en-US" sz="85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504235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СЕГОДНЯ</a:t>
            </a:r>
            <a:endParaRPr sz="950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>
              <a:lnSpc>
                <a:spcPct val="104000"/>
              </a:lnSpc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 чем мы поговори</a:t>
            </a:r>
            <a:r>
              <a:rPr lang="en-US" sz="2100" dirty="0" err="1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ли</a:t>
            </a:r>
            <a:endParaRPr sz="2100" dirty="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День 4</a:t>
            </a:r>
            <a:r>
              <a:rPr lang="en-GB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  ·  </a:t>
            </a: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</a:rPr>
              <a:t>Маркетинговая аналитика</a:t>
            </a:r>
            <a:endParaRPr sz="800" dirty="0">
              <a:solidFill>
                <a:srgbClr val="9FB0BF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 ведущем курса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Рекап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того, что было в первые 3 дня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Маркетинг 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vs. 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реклама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79120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73634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Диджитал</a:t>
            </a:r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маркетинг, перформанс маркетинг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39471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33984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Формула рекламы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99821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94335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Сегментация от инструментария</a:t>
            </a:r>
            <a:endParaRPr lang="en-GB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546222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647735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l"/>
            <a:r>
              <a:rPr sz="950" b="1" dirty="0">
                <a:solidFill>
                  <a:schemeClr val="accent2"/>
                </a:solidFill>
                <a:latin typeface="Montserrat SemiBold"/>
              </a:rPr>
              <a:t>ЦЕЛЬ ЛЕКЦИИ</a:t>
            </a:r>
            <a:endParaRPr sz="950" dirty="0">
              <a:solidFill>
                <a:schemeClr val="accent2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33731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</a:pPr>
            <a:r>
              <a:rPr sz="2100" b="1" dirty="0" err="1">
                <a:solidFill>
                  <a:schemeClr val="bg1"/>
                </a:solidFill>
                <a:latin typeface="Montserrat ExtraBold"/>
              </a:rPr>
              <a:t>Что</a:t>
            </a:r>
            <a:r>
              <a:rPr sz="2100" b="1" dirty="0">
                <a:solidFill>
                  <a:schemeClr val="bg1"/>
                </a:solidFill>
                <a:latin typeface="Montserrat ExtraBold"/>
              </a:rPr>
              <a:t> </a:t>
            </a:r>
            <a:r>
              <a:rPr sz="2100" b="1" dirty="0" err="1">
                <a:solidFill>
                  <a:schemeClr val="bg1"/>
                </a:solidFill>
                <a:latin typeface="Montserrat ExtraBold"/>
              </a:rPr>
              <a:t>хотим</a:t>
            </a:r>
            <a:endParaRPr sz="2100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</a:endParaRPr>
          </a:p>
          <a:p>
            <a:pPr algn="l"/>
            <a:r>
              <a:rPr sz="2100" b="1" dirty="0" err="1">
                <a:solidFill>
                  <a:schemeClr val="bg1"/>
                </a:solidFill>
                <a:latin typeface="Montserrat ExtraBold"/>
              </a:rPr>
              <a:t>получить</a:t>
            </a:r>
            <a:endParaRPr sz="2100" b="1" dirty="0">
              <a:solidFill>
                <a:schemeClr val="bg1"/>
              </a:solidFill>
              <a:latin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502234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l"/>
            <a:r>
              <a:rPr sz="819" dirty="0" err="1">
                <a:solidFill>
                  <a:schemeClr val="bg1"/>
                </a:solidFill>
                <a:latin typeface="Montserrat Medium"/>
              </a:rPr>
              <a:t>День</a:t>
            </a:r>
            <a:r>
              <a:rPr sz="819" dirty="0">
                <a:solidFill>
                  <a:schemeClr val="bg1"/>
                </a:solidFill>
                <a:latin typeface="Montserrat Medium"/>
              </a:rPr>
              <a:t> 4  ·  </a:t>
            </a:r>
            <a:r>
              <a:rPr sz="819" dirty="0" err="1">
                <a:solidFill>
                  <a:schemeClr val="bg1"/>
                </a:solidFill>
                <a:latin typeface="Montserrat Medium"/>
              </a:rPr>
              <a:t>Маркетинговая</a:t>
            </a:r>
            <a:r>
              <a:rPr sz="819" dirty="0">
                <a:solidFill>
                  <a:schemeClr val="bg1"/>
                </a:solidFill>
                <a:latin typeface="Montserrat Medium"/>
              </a:rPr>
              <a:t> </a:t>
            </a:r>
            <a:r>
              <a:rPr sz="819" dirty="0" err="1">
                <a:solidFill>
                  <a:schemeClr val="bg1"/>
                </a:solidFill>
                <a:latin typeface="Montserrat Medium"/>
              </a:rPr>
              <a:t>аналитика</a:t>
            </a:r>
            <a:endParaRPr sz="800" dirty="0">
              <a:solidFill>
                <a:schemeClr val="bg1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98069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92583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l"/>
            <a:r>
              <a:rPr sz="1320">
                <a:latin typeface="Montserrat Medium"/>
              </a:rPr>
              <a:t>Познакомиться с ведущим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58419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52933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l"/>
            <a:r>
              <a:rPr sz="1320" dirty="0" err="1">
                <a:latin typeface="Montserrat Medium"/>
              </a:rPr>
              <a:t>Понять</a:t>
            </a:r>
            <a:r>
              <a:rPr sz="1320" dirty="0">
                <a:latin typeface="Montserrat Medium"/>
              </a:rPr>
              <a:t> </a:t>
            </a:r>
            <a:r>
              <a:rPr sz="1320" dirty="0" err="1">
                <a:latin typeface="Montserrat Medium"/>
              </a:rPr>
              <a:t>формат</a:t>
            </a:r>
            <a:r>
              <a:rPr sz="1320" dirty="0">
                <a:latin typeface="Montserrat Medium"/>
              </a:rPr>
              <a:t> </a:t>
            </a:r>
            <a:r>
              <a:rPr sz="1320" dirty="0" err="1">
                <a:latin typeface="Montserrat Medium"/>
              </a:rPr>
              <a:t>работы</a:t>
            </a:r>
            <a:r>
              <a:rPr sz="1320" dirty="0">
                <a:latin typeface="Montserrat Medium"/>
              </a:rPr>
              <a:t> </a:t>
            </a:r>
            <a:r>
              <a:rPr sz="1320" dirty="0" err="1">
                <a:latin typeface="Montserrat Medium"/>
              </a:rPr>
              <a:t>и</a:t>
            </a:r>
            <a:r>
              <a:rPr sz="1320" dirty="0">
                <a:latin typeface="Montserrat Medium"/>
              </a:rPr>
              <a:t> </a:t>
            </a:r>
            <a:r>
              <a:rPr sz="1320" dirty="0" err="1">
                <a:latin typeface="Montserrat Medium"/>
              </a:rPr>
              <a:t>логику</a:t>
            </a:r>
            <a:r>
              <a:rPr sz="1320" dirty="0">
                <a:latin typeface="Montserrat Medium"/>
              </a:rPr>
              <a:t> </a:t>
            </a:r>
            <a:r>
              <a:rPr sz="1320" dirty="0" err="1">
                <a:latin typeface="Montserrat Medium"/>
              </a:rPr>
              <a:t>курса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218770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ctr"/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13283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algn="l"/>
            <a:r>
              <a:rPr sz="1320">
                <a:latin typeface="Montserrat Medium"/>
              </a:rPr>
              <a:t>Взглянуть на ландшафт рынка рекламы РФ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>
            <a:extLst>
              <a:ext uri="{FF2B5EF4-FFF2-40B4-BE49-F238E27FC236}">
                <a16:creationId xmlns:a16="http://schemas.microsoft.com/office/drawing/2014/main" id="{B97998BE-22C6-45B6-9D33-3FEFB4AAD3F6}"/>
              </a:ext>
            </a:extLst>
          </p:cNvPr>
          <p:cNvSpPr>
            <a:spLocks noGrp="1"/>
          </p:cNvSpPr>
          <p:nvPr/>
        </p:nvSpPr>
        <p:spPr>
          <a:xfrm>
            <a:off x="4846320" y="-3429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algn="r"/>
            <a:r>
              <a:rPr sz="3000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89" name="Google Shape;89;p6">
            <a:extLst>
              <a:ext uri="{FF2B5EF4-FFF2-40B4-BE49-F238E27FC236}">
                <a16:creationId xmlns:a16="http://schemas.microsoft.com/office/drawing/2014/main" id="{DBADA974-571E-443C-A00E-AB079D74DB67}"/>
              </a:ext>
            </a:extLst>
          </p:cNvPr>
          <p:cNvSpPr>
            <a:spLocks noGrp="1"/>
          </p:cNvSpPr>
          <p:nvPr/>
        </p:nvSpPr>
        <p:spPr>
          <a:xfrm>
            <a:off x="640080" y="202311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endParaRPr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Google Shape;90;p6">
            <a:extLst>
              <a:ext uri="{FF2B5EF4-FFF2-40B4-BE49-F238E27FC236}">
                <a16:creationId xmlns:a16="http://schemas.microsoft.com/office/drawing/2014/main" id="{CAF69D29-F49F-4A93-BF3A-80241A0F6876}"/>
              </a:ext>
            </a:extLst>
          </p:cNvPr>
          <p:cNvSpPr>
            <a:spLocks noGrp="1"/>
          </p:cNvSpPr>
          <p:nvPr/>
        </p:nvSpPr>
        <p:spPr>
          <a:xfrm>
            <a:off x="658368" y="218770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ЧАСТЬ ПЕРВАЯ</a:t>
            </a:r>
            <a:endParaRPr sz="1200" dirty="0">
              <a:solidFill>
                <a:srgbClr val="F2785C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91" name="Google Shape;91;p6">
            <a:extLst>
              <a:ext uri="{FF2B5EF4-FFF2-40B4-BE49-F238E27FC236}">
                <a16:creationId xmlns:a16="http://schemas.microsoft.com/office/drawing/2014/main" id="{0CA7587A-D0E4-4C65-A3ED-B47E1072B7E3}"/>
              </a:ext>
            </a:extLst>
          </p:cNvPr>
          <p:cNvSpPr>
            <a:spLocks noGrp="1"/>
          </p:cNvSpPr>
          <p:nvPr/>
        </p:nvSpPr>
        <p:spPr>
          <a:xfrm>
            <a:off x="621792" y="2571750"/>
            <a:ext cx="694944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r>
              <a:rPr lang="ru-RU" sz="44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О ведущем курса</a:t>
            </a:r>
            <a:endParaRPr sz="4400" dirty="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92" name="Google Shape;92;p6">
            <a:extLst>
              <a:ext uri="{FF2B5EF4-FFF2-40B4-BE49-F238E27FC236}">
                <a16:creationId xmlns:a16="http://schemas.microsoft.com/office/drawing/2014/main" id="{88141BBA-BF6D-4D3C-B660-592BAD2B0869}"/>
              </a:ext>
            </a:extLst>
          </p:cNvPr>
          <p:cNvSpPr>
            <a:spLocks noGrp="1"/>
          </p:cNvSpPr>
          <p:nvPr/>
        </p:nvSpPr>
        <p:spPr>
          <a:xfrm>
            <a:off x="658368" y="371475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r>
              <a:rPr lang="ru-RU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</a:rPr>
              <a:t>Карьерный трэк, ключевые клиенты, опыт. </a:t>
            </a:r>
            <a:endParaRPr sz="1400" dirty="0">
              <a:solidFill>
                <a:srgbClr val="C7D2DC"/>
              </a:solidFill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84863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28575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788670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94411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ОПЫТ · 2017–2021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MGCom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365760" y="1847088"/>
            <a:ext cx="2148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Digital-агентство · Москва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65760" y="3182112"/>
            <a:ext cx="2057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65760" y="5020056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Максим Попов · Продакт-менеджер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3200400" y="822960"/>
            <a:ext cx="5486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БАНКИ И ФИНТЕХ · КОМАНДА 20+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200400" y="1060704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От специалиста до руководителя группы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3200400" y="1554480"/>
            <a:ext cx="1572768" cy="658368"/>
          </a:xfrm>
          <a:prstGeom prst="roundRect">
            <a:avLst>
              <a:gd name="adj" fmla="val 9722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00400" y="1554480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Marketing</a:t>
            </a:r>
            <a:endParaRPr lang="en-US" sz="11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Specialist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73168" y="1554480"/>
            <a:ext cx="3840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157216" y="1554480"/>
            <a:ext cx="1572768" cy="658368"/>
          </a:xfrm>
          <a:prstGeom prst="roundRect">
            <a:avLst>
              <a:gd name="adj" fmla="val 9722"/>
            </a:avLst>
          </a:prstGeom>
          <a:solidFill>
            <a:srgbClr val="F1F4F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5157216" y="1554480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Project</a:t>
            </a:r>
            <a:endParaRPr lang="en-US" sz="11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Manager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729984" y="1554480"/>
            <a:ext cx="3840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→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7114032" y="1554480"/>
            <a:ext cx="1572768" cy="658368"/>
          </a:xfrm>
          <a:prstGeom prst="roundRect">
            <a:avLst>
              <a:gd name="adj" fmla="val 9722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7114032" y="1554480"/>
            <a:ext cx="15727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Head of</a:t>
            </a:r>
            <a:endParaRPr lang="en-US" sz="11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Group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00400" y="2487168"/>
            <a:ext cx="5486400" cy="621792"/>
          </a:xfrm>
          <a:prstGeom prst="roundRect">
            <a:avLst>
              <a:gd name="adj" fmla="val 8824"/>
            </a:avLst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401568" y="2487168"/>
            <a:ext cx="1737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13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r>
              <a:rPr lang="en-US" sz="13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</a:t>
            </a:r>
            <a:r>
              <a:rPr lang="ru-RU" sz="13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лет </a:t>
            </a:r>
            <a:r>
              <a:rPr lang="en-US" sz="8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2017–2021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184648" y="2487168"/>
            <a:ext cx="1737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20+  </a:t>
            </a:r>
            <a:r>
              <a:rPr lang="en-US" sz="8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человек в команде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967728" y="2487168"/>
            <a:ext cx="173736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300+  </a:t>
            </a:r>
            <a:r>
              <a:rPr lang="ru-RU" sz="850" dirty="0">
                <a:solidFill>
                  <a:srgbClr val="C7D2DC"/>
                </a:solidFill>
                <a:latin typeface="Montserrat" pitchFamily="34" charset="0"/>
                <a:ea typeface="Montserrat ExtraBold" pitchFamily="34" charset="-122"/>
                <a:cs typeface="Montserrat ExtraBold" pitchFamily="34" charset="-120"/>
              </a:rPr>
              <a:t>млн. ₽ в год (2021) маркетингового бюджета под управлением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200400" y="327355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ПРОДУКТЫ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3200400" y="3493008"/>
            <a:ext cx="1298448" cy="310896"/>
          </a:xfrm>
          <a:prstGeom prst="roundRect">
            <a:avLst>
              <a:gd name="adj" fmla="val 5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3200400" y="3493008"/>
            <a:ext cx="129844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Кредитные карты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626864" y="3493008"/>
            <a:ext cx="1298448" cy="310896"/>
          </a:xfrm>
          <a:prstGeom prst="roundRect">
            <a:avLst>
              <a:gd name="adj" fmla="val 5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8" name="Text 26"/>
          <p:cNvSpPr/>
          <p:nvPr/>
        </p:nvSpPr>
        <p:spPr>
          <a:xfrm>
            <a:off x="4626864" y="3493008"/>
            <a:ext cx="129844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Карты рассрочки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053328" y="3493008"/>
            <a:ext cx="1298448" cy="310896"/>
          </a:xfrm>
          <a:prstGeom prst="roundRect">
            <a:avLst>
              <a:gd name="adj" fmla="val 5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Text 28"/>
          <p:cNvSpPr/>
          <p:nvPr/>
        </p:nvSpPr>
        <p:spPr>
          <a:xfrm>
            <a:off x="6053328" y="3493008"/>
            <a:ext cx="129844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Дебетовые карты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200400" y="3895344"/>
            <a:ext cx="1825142" cy="310896"/>
          </a:xfrm>
          <a:prstGeom prst="roundRect">
            <a:avLst>
              <a:gd name="adj" fmla="val 5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2" name="Text 30"/>
          <p:cNvSpPr/>
          <p:nvPr/>
        </p:nvSpPr>
        <p:spPr>
          <a:xfrm>
            <a:off x="3200400" y="3895344"/>
            <a:ext cx="182514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Брокерское обслуживание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5153558" y="3895344"/>
            <a:ext cx="508406" cy="310896"/>
          </a:xfrm>
          <a:prstGeom prst="roundRect">
            <a:avLst>
              <a:gd name="adj" fmla="val 5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4" name="Text 32"/>
          <p:cNvSpPr/>
          <p:nvPr/>
        </p:nvSpPr>
        <p:spPr>
          <a:xfrm>
            <a:off x="5153558" y="3895344"/>
            <a:ext cx="50840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РКО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789981" y="3895344"/>
            <a:ext cx="508406" cy="310896"/>
          </a:xfrm>
          <a:prstGeom prst="roundRect">
            <a:avLst>
              <a:gd name="adj" fmla="val 50000"/>
            </a:avLst>
          </a:prstGeom>
          <a:solidFill>
            <a:srgbClr val="F1F4F7"/>
          </a:solidFill>
          <a:ln w="9525">
            <a:solidFill>
              <a:srgbClr val="E1E7ED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6" name="Text 34"/>
          <p:cNvSpPr/>
          <p:nvPr/>
        </p:nvSpPr>
        <p:spPr>
          <a:xfrm>
            <a:off x="5789981" y="3895344"/>
            <a:ext cx="50840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МФО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200400" y="4370832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ЧЕМ ЗАНИМАЛСЯ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3200400" y="4590288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9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Digital-маркетинговая стратегия  ·  выполнение ключевых </a:t>
            </a:r>
            <a:r>
              <a:rPr lang="en-US" sz="950" dirty="0" err="1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метрик</a:t>
            </a:r>
            <a:r>
              <a:rPr lang="en-US" sz="9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·  управление командой  ·  клиентский сервис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11">
            <a:extLst>
              <a:ext uri="{FF2B5EF4-FFF2-40B4-BE49-F238E27FC236}">
                <a16:creationId xmlns:a16="http://schemas.microsoft.com/office/drawing/2014/main" id="{4AF600F6-9C4C-B9EA-496F-EC58863CD333}"/>
              </a:ext>
            </a:extLst>
          </p:cNvPr>
          <p:cNvSpPr/>
          <p:nvPr/>
        </p:nvSpPr>
        <p:spPr>
          <a:xfrm>
            <a:off x="3682609" y="4412050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" name="Shape 0"/>
          <p:cNvSpPr/>
          <p:nvPr/>
        </p:nvSpPr>
        <p:spPr>
          <a:xfrm>
            <a:off x="457200" y="566928"/>
            <a:ext cx="347472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Text 1"/>
          <p:cNvSpPr/>
          <p:nvPr/>
        </p:nvSpPr>
        <p:spPr>
          <a:xfrm>
            <a:off x="457200" y="749808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ОПЫТ РАБОТЫ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10241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dirty="0">
                <a:solidFill>
                  <a:srgbClr val="192E4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Клиенты, с которыми я работал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493776" y="1783080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6" name="Image 0" descr="/home/claude/tiles/finuslug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230" y="1965960"/>
            <a:ext cx="1194179" cy="6858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596896" y="1783080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8" name="Image 1" descr="/home/claude/tiles/binban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4573" y="1965960"/>
            <a:ext cx="1091733" cy="6858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700016" y="1783080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10" name="Image 2" descr="/home/claude/tiles/otkryti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3254" y="1847088"/>
            <a:ext cx="1221445" cy="987552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6803136" y="1783080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12" name="Image 3" descr="/home/claude/tiles/renaissanc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6016" y="2082725"/>
            <a:ext cx="1481328" cy="452270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493776" y="3090672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14" name="Image 4" descr="/home/claude/tiles/skb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656" y="3378830"/>
            <a:ext cx="1481328" cy="475244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2596896" y="3090672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16" name="Image 5" descr="/home/claude/tiles/rocke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9776" y="3363833"/>
            <a:ext cx="1481328" cy="505239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4700016" y="3090672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18" name="Image 6" descr="/home/claude/tiles/qiwi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0673" y="3273552"/>
            <a:ext cx="1345775" cy="685800"/>
          </a:xfrm>
          <a:prstGeom prst="rect">
            <a:avLst/>
          </a:prstGeom>
        </p:spPr>
      </p:pic>
      <p:sp>
        <p:nvSpPr>
          <p:cNvPr id="19" name="Shape 10"/>
          <p:cNvSpPr/>
          <p:nvPr/>
        </p:nvSpPr>
        <p:spPr>
          <a:xfrm>
            <a:off x="6803136" y="3090672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20" name="Image 7" descr="/home/claude/tiles/roza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86016" y="3332040"/>
            <a:ext cx="1481328" cy="568825"/>
          </a:xfrm>
          <a:prstGeom prst="rect">
            <a:avLst/>
          </a:prstGeom>
        </p:spPr>
      </p:pic>
      <p:sp>
        <p:nvSpPr>
          <p:cNvPr id="21" name="Shape 11"/>
          <p:cNvSpPr/>
          <p:nvPr/>
        </p:nvSpPr>
        <p:spPr>
          <a:xfrm>
            <a:off x="1545336" y="4398264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22" name="Image 8" descr="/home/claude/tiles/dash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28216" y="4670454"/>
            <a:ext cx="1481328" cy="507181"/>
          </a:xfrm>
          <a:prstGeom prst="rect">
            <a:avLst/>
          </a:prstGeom>
        </p:spPr>
      </p:pic>
      <p:sp>
        <p:nvSpPr>
          <p:cNvPr id="25" name="Shape 13"/>
          <p:cNvSpPr/>
          <p:nvPr/>
        </p:nvSpPr>
        <p:spPr>
          <a:xfrm>
            <a:off x="5751576" y="4398264"/>
            <a:ext cx="1847088" cy="105156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2700">
            <a:solidFill>
              <a:srgbClr val="E4E9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pic>
        <p:nvPicPr>
          <p:cNvPr id="26" name="Image 10" descr="/home/claude/tiles/sovest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1576" y="4398263"/>
            <a:ext cx="1840603" cy="105527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5F91F9E-226E-70DA-731C-89CEFF8CD7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36887" y="4538132"/>
            <a:ext cx="1674339" cy="8117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 ExtraBold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ontserrat Medium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3203</Words>
  <Application>Microsoft Macintosh PowerPoint</Application>
  <PresentationFormat>On-screen Show (16:10)</PresentationFormat>
  <Paragraphs>748</Paragraphs>
  <Slides>52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Calibri</vt:lpstr>
      <vt:lpstr>Montserrat</vt:lpstr>
      <vt:lpstr>Montserrat ExtraBold</vt:lpstr>
      <vt:lpstr>Montserrat Medium</vt:lpstr>
      <vt:lpstr>Montserrat SemiBold</vt:lpstr>
      <vt:lpstr>Office Theme</vt:lpstr>
      <vt:lpstr>2_Office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64</cp:revision>
  <dcterms:created xsi:type="dcterms:W3CDTF">2026-07-15T10:24:28Z</dcterms:created>
  <dcterms:modified xsi:type="dcterms:W3CDTF">2026-07-29T17:23:21Z</dcterms:modified>
</cp:coreProperties>
</file>