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2"/>
    <p:sldMasterId id="2147483664" r:id="rId3"/>
  </p:sldMasterIdLst>
  <p:notesMasterIdLst>
    <p:notesMasterId r:id="rId75"/>
  </p:notesMasterIdLst>
  <p:sldIdLst>
    <p:sldId id="381" r:id="rId4"/>
    <p:sldId id="256" r:id="rId5"/>
    <p:sldId id="257" r:id="rId6"/>
    <p:sldId id="399" r:id="rId7"/>
    <p:sldId id="400" r:id="rId8"/>
    <p:sldId id="401" r:id="rId9"/>
    <p:sldId id="402" r:id="rId10"/>
    <p:sldId id="406" r:id="rId11"/>
    <p:sldId id="334" r:id="rId12"/>
    <p:sldId id="335" r:id="rId13"/>
    <p:sldId id="336" r:id="rId14"/>
    <p:sldId id="337" r:id="rId15"/>
    <p:sldId id="409" r:id="rId16"/>
    <p:sldId id="408" r:id="rId17"/>
    <p:sldId id="412" r:id="rId18"/>
    <p:sldId id="410" r:id="rId19"/>
    <p:sldId id="411" r:id="rId20"/>
    <p:sldId id="413" r:id="rId21"/>
    <p:sldId id="414" r:id="rId22"/>
    <p:sldId id="415" r:id="rId23"/>
    <p:sldId id="416" r:id="rId24"/>
    <p:sldId id="417" r:id="rId25"/>
    <p:sldId id="418" r:id="rId26"/>
    <p:sldId id="419" r:id="rId27"/>
    <p:sldId id="420" r:id="rId28"/>
    <p:sldId id="421" r:id="rId29"/>
    <p:sldId id="422" r:id="rId30"/>
    <p:sldId id="423" r:id="rId31"/>
    <p:sldId id="424" r:id="rId32"/>
    <p:sldId id="426" r:id="rId33"/>
    <p:sldId id="388" r:id="rId34"/>
    <p:sldId id="387" r:id="rId35"/>
    <p:sldId id="382" r:id="rId36"/>
    <p:sldId id="461" r:id="rId37"/>
    <p:sldId id="428" r:id="rId38"/>
    <p:sldId id="429" r:id="rId39"/>
    <p:sldId id="430" r:id="rId40"/>
    <p:sldId id="431" r:id="rId41"/>
    <p:sldId id="432" r:id="rId42"/>
    <p:sldId id="433" r:id="rId43"/>
    <p:sldId id="434" r:id="rId44"/>
    <p:sldId id="435" r:id="rId45"/>
    <p:sldId id="436" r:id="rId46"/>
    <p:sldId id="437" r:id="rId47"/>
    <p:sldId id="438" r:id="rId48"/>
    <p:sldId id="439" r:id="rId49"/>
    <p:sldId id="440" r:id="rId50"/>
    <p:sldId id="441" r:id="rId51"/>
    <p:sldId id="442" r:id="rId52"/>
    <p:sldId id="443" r:id="rId53"/>
    <p:sldId id="444" r:id="rId54"/>
    <p:sldId id="445" r:id="rId55"/>
    <p:sldId id="446" r:id="rId56"/>
    <p:sldId id="447" r:id="rId57"/>
    <p:sldId id="448" r:id="rId58"/>
    <p:sldId id="449" r:id="rId59"/>
    <p:sldId id="450" r:id="rId60"/>
    <p:sldId id="451" r:id="rId61"/>
    <p:sldId id="452" r:id="rId62"/>
    <p:sldId id="453" r:id="rId63"/>
    <p:sldId id="454" r:id="rId64"/>
    <p:sldId id="455" r:id="rId65"/>
    <p:sldId id="456" r:id="rId66"/>
    <p:sldId id="457" r:id="rId67"/>
    <p:sldId id="458" r:id="rId68"/>
    <p:sldId id="459" r:id="rId69"/>
    <p:sldId id="427" r:id="rId70"/>
    <p:sldId id="487" r:id="rId71"/>
    <p:sldId id="488" r:id="rId72"/>
    <p:sldId id="371" r:id="rId73"/>
    <p:sldId id="372" r:id="rId74"/>
  </p:sldIdLst>
  <p:sldSz cx="9144000" cy="5143500" type="screen16x9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92E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050"/>
    <p:restoredTop sz="96255"/>
  </p:normalViewPr>
  <p:slideViewPr>
    <p:cSldViewPr snapToGrid="0">
      <p:cViewPr>
        <p:scale>
          <a:sx n="133" d="100"/>
          <a:sy n="133" d="100"/>
        </p:scale>
        <p:origin x="1552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897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25608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43019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65718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7025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3cd3426be16_2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3cd3426be16_2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3cd3426be16_2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3cd3426be16_2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3cd3426be16_2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9" name="Google Shape;799;g3cd3426be16_2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3cd3426be16_2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4" name="Google Shape;804;g3cd3426be16_2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9880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0907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1177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901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69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61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676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872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3261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57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833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27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900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378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727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78" r:id="rId2"/>
  </p:sldLayoutIdLst>
  <p:hf sldNum="0" hdr="0" ftr="0" dt="0"/>
  <p:txStyles>
    <p:title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ctr"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342900" indent="-342900" algn="l">
        <a:spcBef>
          <a:spcPts val="0"/>
        </a:spcBef>
        <a:buChar char="•"/>
        <a:defRPr sz="32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5750" algn="l">
        <a:spcBef>
          <a:spcPts val="0"/>
        </a:spcBef>
        <a:buChar char="–"/>
        <a:defRPr sz="28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spcBef>
          <a:spcPts val="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spcBef>
          <a:spcPts val="0"/>
        </a:spcBef>
        <a:buChar char="–"/>
        <a:defRPr sz="20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spcBef>
          <a:spcPts val="0"/>
        </a:spcBef>
        <a:buChar char="»"/>
        <a:defRPr sz="20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spcBef>
          <a:spcPts val="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644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20"/>
          <p:cNvSpPr/>
          <p:nvPr/>
        </p:nvSpPr>
        <p:spPr>
          <a:xfrm>
            <a:off x="6540000" y="1200000"/>
            <a:ext cx="2360000" cy="2360000"/>
          </a:xfrm>
          <a:prstGeom prst="ellipse">
            <a:avLst/>
          </a:prstGeom>
          <a:noFill/>
          <a:ln w="26000" cap="rnd">
            <a:solidFill>
              <a:srgbClr val="2C4257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s21"/>
          <p:cNvSpPr/>
          <p:nvPr/>
        </p:nvSpPr>
        <p:spPr>
          <a:xfrm>
            <a:off x="6850000" y="1510000"/>
            <a:ext cx="1740000" cy="1740000"/>
          </a:xfrm>
          <a:prstGeom prst="ellipse">
            <a:avLst/>
          </a:prstGeom>
          <a:noFill/>
          <a:ln w="22000" cap="rnd">
            <a:solidFill>
              <a:srgbClr val="2C4257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s22"/>
          <p:cNvSpPr/>
          <p:nvPr/>
        </p:nvSpPr>
        <p:spPr>
          <a:xfrm>
            <a:off x="7360000" y="2020000"/>
            <a:ext cx="720000" cy="72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23"/>
          <p:cNvSpPr/>
          <p:nvPr/>
        </p:nvSpPr>
        <p:spPr>
          <a:xfrm>
            <a:off x="6540000" y="3700000"/>
            <a:ext cx="236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R E C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10"/>
          <p:cNvSpPr/>
          <p:nvPr/>
        </p:nvSpPr>
        <p:spPr>
          <a:xfrm>
            <a:off x="640080" y="156500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11"/>
          <p:cNvSpPr/>
          <p:nvPr/>
        </p:nvSpPr>
        <p:spPr>
          <a:xfrm>
            <a:off x="658368" y="173500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  <a:sym typeface="Montserrat SemiBold"/>
              </a:rPr>
              <a:t>ПЕРЕД НАЧАЛОМ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12"/>
          <p:cNvSpPr/>
          <p:nvPr/>
        </p:nvSpPr>
        <p:spPr>
          <a:xfrm>
            <a:off x="621792" y="2110000"/>
            <a:ext cx="6300000" cy="17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Включите запись встречи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13"/>
          <p:cNvSpPr/>
          <p:nvPr/>
        </p:nvSpPr>
        <p:spPr>
          <a:xfrm>
            <a:off x="658368" y="3560000"/>
            <a:ext cx="5760000" cy="76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Убедитесь, что запись идёт, и только потом начинайте.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14"/>
          <p:cNvSpPr/>
          <p:nvPr/>
        </p:nvSpPr>
        <p:spPr>
          <a:xfrm>
            <a:off x="658368" y="4660000"/>
            <a:ext cx="60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5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Маркетинговая аналитика в цифровых продуктах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221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6" name="Google Shape;796;p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634225"/>
            <a:ext cx="8839200" cy="3774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1" name="Google Shape;801;p1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825" y="21665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6" name="Google Shape;806;p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4788" y="152400"/>
            <a:ext cx="7254422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4846320" y="-320040"/>
            <a:ext cx="4572000" cy="384048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30000">
                <a:solidFill>
                  <a:srgbClr val="2C4257"/>
                </a:solidFill>
                <a:latin typeface="Montserrat ExtraBold"/>
              </a:rPr>
              <a:t>UE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>
                <a:solidFill>
                  <a:srgbClr val="F2785C"/>
                </a:solidFill>
                <a:latin typeface="Montserrat SemiBold"/>
              </a:rPr>
              <a:t>КЕЙС ПО ЮНИТ-ЭКОНОМИКЕ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6949440" cy="123110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4000" dirty="0">
                <a:solidFill>
                  <a:srgbClr val="FFFFFF"/>
                </a:solidFill>
                <a:latin typeface="Montserrat ExtraBold"/>
              </a:rPr>
              <a:t>Юнит-экономика для кредитной организации</a:t>
            </a:r>
            <a:endParaRPr sz="4000" dirty="0">
              <a:solidFill>
                <a:srgbClr val="FFFFFF"/>
              </a:solidFill>
              <a:latin typeface="Montserrat ExtraBold"/>
            </a:endParaRP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DB715AA2-65AA-6C73-EFBD-04AFBF4C197F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yebrow"/>
          <p:cNvSpPr txBox="1"/>
          <p:nvPr/>
        </p:nvSpPr>
        <p:spPr>
          <a:xfrm>
            <a:off x="365760" y="658368"/>
            <a:ext cx="300000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КРИВАЯ ОКУПАЕМОСТИ</a:t>
            </a:r>
          </a:p>
        </p:txBody>
      </p:sp>
      <p:sp>
        <p:nvSpPr>
          <p:cNvPr id="5" name="Title"/>
          <p:cNvSpPr txBox="1"/>
          <p:nvPr/>
        </p:nvSpPr>
        <p:spPr>
          <a:xfrm>
            <a:off x="365760" y="1010000"/>
            <a:ext cx="8412480" cy="45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>
                <a:solidFill>
                  <a:srgbClr val="192E40"/>
                </a:solidFill>
                <a:latin typeface="Montserrat ExtraBold"/>
              </a:rPr>
              <a:t>Затраты сейчас, прибыль со временем</a:t>
            </a:r>
          </a:p>
        </p:txBody>
      </p:sp>
      <p:pic>
        <p:nvPicPr>
          <p:cNvPr id="6" name="Payback char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00" y="1560000"/>
            <a:ext cx="8000000" cy="2967800"/>
          </a:xfrm>
          <a:prstGeom prst="rect">
            <a:avLst/>
          </a:prstGeom>
        </p:spPr>
      </p:pic>
      <p:sp>
        <p:nvSpPr>
          <p:cNvPr id="7" name="Footer"/>
          <p:cNvSpPr txBox="1"/>
          <p:nvPr/>
        </p:nvSpPr>
        <p:spPr>
          <a:xfrm>
            <a:off x="365760" y="4736592"/>
            <a:ext cx="300000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00">
                <a:solidFill>
                  <a:srgbClr val="596A78"/>
                </a:solidFill>
                <a:latin typeface="Montserrat Medium"/>
              </a:rPr>
              <a:t>Лекция 3–4  ·  Юнит-экономика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mpw8zfl1a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8816425" cy="483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431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ПРОБЛЕМЫ НА ПРАКТИКЕ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100">
                <a:solidFill>
                  <a:srgbClr val="FFFFFF"/>
                </a:solidFill>
                <a:latin typeface="Montserrat ExtraBold"/>
              </a:rPr>
              <a:t>Проблемы на практике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1000000"/>
            <a:ext cx="5700000" cy="38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>
                <a:solidFill>
                  <a:srgbClr val="20303D"/>
                </a:solidFill>
                <a:latin typeface="Montserrat"/>
              </a:rPr>
              <a:t>→  По всем каналам привлечения вместе или по отдельности?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20000"/>
            <a:ext cx="5700000" cy="38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>
                <a:solidFill>
                  <a:srgbClr val="20303D"/>
                </a:solidFill>
                <a:latin typeface="Montserrat"/>
              </a:rPr>
              <a:t>→  Какой жизненный цикл когорты брать?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1840000"/>
            <a:ext cx="5700000" cy="38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→  На основе каких месяцев?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260000"/>
            <a:ext cx="5700000" cy="20005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→  Что делать с </a:t>
            </a:r>
            <a:r>
              <a:rPr lang="en-US" sz="1300" dirty="0">
                <a:solidFill>
                  <a:srgbClr val="20303D"/>
                </a:solidFill>
                <a:latin typeface="Montserrat"/>
              </a:rPr>
              <a:t>аномальными</a:t>
            </a:r>
            <a:r>
              <a:rPr sz="1300" dirty="0">
                <a:solidFill>
                  <a:srgbClr val="20303D"/>
                </a:solidFill>
                <a:latin typeface="Montserrat"/>
              </a:rPr>
              <a:t> месяцами?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5536" y="2680000"/>
            <a:ext cx="5700000" cy="38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dirty="0">
                <a:solidFill>
                  <a:srgbClr val="20303D"/>
                </a:solidFill>
                <a:latin typeface="Montserrat"/>
              </a:rPr>
              <a:t>→  Что именно входит в CAC?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45536" y="3200000"/>
            <a:ext cx="5700000" cy="38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300" b="1">
                <a:solidFill>
                  <a:srgbClr val="192E40"/>
                </a:solidFill>
                <a:latin typeface="Montserrat SemiBold"/>
              </a:rPr>
              <a:t>Решение: </a:t>
            </a:r>
            <a:r>
              <a:rPr sz="1300">
                <a:solidFill>
                  <a:srgbClr val="20303D"/>
                </a:solidFill>
                <a:latin typeface="Montserrat"/>
              </a:rPr>
              <a:t>измеряйте то, что существенно различается</a:t>
            </a:r>
          </a:p>
        </p:txBody>
      </p:sp>
      <p:sp>
        <p:nvSpPr>
          <p:cNvPr id="13" name="t">
            <a:extLst>
              <a:ext uri="{FF2B5EF4-FFF2-40B4-BE49-F238E27FC236}">
                <a16:creationId xmlns:a16="http://schemas.microsoft.com/office/drawing/2014/main" id="{DA9143B6-A802-4E75-BF62-463092169ECF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КЛЮЧЕВЫЕ СЕГМЕНТЫ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100">
                <a:solidFill>
                  <a:srgbClr val="FFFFFF"/>
                </a:solidFill>
                <a:latin typeface="Montserrat ExtraBold"/>
              </a:rPr>
              <a:t>Два ключевых сегмента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145536" y="940000"/>
            <a:ext cx="5700000" cy="1400000"/>
          </a:xfrm>
          <a:prstGeom prst="roundRect">
            <a:avLst/>
          </a:prstGeom>
          <a:solidFill>
            <a:srgbClr val="1E3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345536" y="1380000"/>
            <a:ext cx="2500000" cy="36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800" dirty="0">
                <a:solidFill>
                  <a:srgbClr val="FFFFFF"/>
                </a:solidFill>
                <a:latin typeface="Montserrat ExtraBold"/>
              </a:rPr>
              <a:t>«Платный трафик»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45535" y="1780000"/>
            <a:ext cx="2955873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dirty="0">
                <a:solidFill>
                  <a:srgbClr val="C8430F"/>
                </a:solidFill>
                <a:latin typeface="Montserrat Medium"/>
              </a:rPr>
              <a:t>CAC $9.51  ·  Итоговая прибыль (LTV) −$10.28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145536" y="2540000"/>
            <a:ext cx="5700000" cy="1400000"/>
          </a:xfrm>
          <a:prstGeom prst="roundRect">
            <a:avLst/>
          </a:prstGeom>
          <a:solidFill>
            <a:srgbClr val="1E3A4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345535" y="2898783"/>
            <a:ext cx="2500000" cy="36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800" dirty="0">
                <a:solidFill>
                  <a:srgbClr val="FFFFFF"/>
                </a:solidFill>
                <a:latin typeface="Montserrat ExtraBold"/>
              </a:rPr>
              <a:t>«Партнёрская база»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45535" y="3298783"/>
            <a:ext cx="2955872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dirty="0">
                <a:solidFill>
                  <a:srgbClr val="2E8B57"/>
                </a:solidFill>
                <a:latin typeface="Montserrat Medium"/>
              </a:rPr>
              <a:t>CAC $2.85  ·  Итоговая прибыль (LTV) $36.83</a:t>
            </a:r>
          </a:p>
        </p:txBody>
      </p:sp>
      <p:sp>
        <p:nvSpPr>
          <p:cNvPr id="14" name="t">
            <a:extLst>
              <a:ext uri="{FF2B5EF4-FFF2-40B4-BE49-F238E27FC236}">
                <a16:creationId xmlns:a16="http://schemas.microsoft.com/office/drawing/2014/main" id="{3FA496A4-C847-1FA1-A99B-D85E709A54F6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4846320" y="-320040"/>
            <a:ext cx="4572000" cy="384048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r"/>
            <a:r>
              <a:rPr sz="30000">
                <a:solidFill>
                  <a:srgbClr val="2C4257"/>
                </a:solidFill>
                <a:latin typeface="Montserrat ExtraBold"/>
              </a:rPr>
              <a:t>ФИКС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200">
                <a:solidFill>
                  <a:srgbClr val="F2785C"/>
                </a:solidFill>
                <a:latin typeface="Montserrat SemiBold"/>
              </a:rPr>
              <a:t>РЕШЕНИЕ ПРОБЛЕМЫ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6949440" cy="132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4000">
                <a:solidFill>
                  <a:srgbClr val="FFFFFF"/>
                </a:solidFill>
                <a:latin typeface="Montserrat ExtraBold"/>
              </a:rPr>
              <a:t>Устраняем проблему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C8526ABA-8E08-8052-1C71-CCC2D5D6E5AF}"/>
              </a:ext>
            </a:extLst>
          </p:cNvPr>
          <p:cNvSpPr/>
          <p:nvPr/>
        </p:nvSpPr>
        <p:spPr>
          <a:xfrm>
            <a:off x="658368" y="4617720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12916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ИДЕЯ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Фичи для решения проблемы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Идея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>
                <a:solidFill>
                  <a:srgbClr val="192E40"/>
                </a:solidFill>
                <a:latin typeface="Montserrat ExtraBold"/>
              </a:rPr>
              <a:t>Оптимизируем трафик!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4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Затраты: 10 человеко-часов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Отдача: ?</a:t>
            </a:r>
          </a:p>
        </p:txBody>
      </p:sp>
      <p:pic>
        <p:nvPicPr>
          <p:cNvPr id="11" name="Picture 10" descr="tmp0dcrusd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536" y="3200000"/>
            <a:ext cx="3500000" cy="1800000"/>
          </a:xfrm>
          <a:prstGeom prst="rect">
            <a:avLst/>
          </a:prstGeom>
        </p:spPr>
      </p:pic>
      <p:sp>
        <p:nvSpPr>
          <p:cNvPr id="12" name="t">
            <a:extLst>
              <a:ext uri="{FF2B5EF4-FFF2-40B4-BE49-F238E27FC236}">
                <a16:creationId xmlns:a16="http://schemas.microsoft.com/office/drawing/2014/main" id="{9B4A748B-CDC6-4FF6-147E-F8C8F8898D6B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>
            <a:extLst>
              <a:ext uri="{FF2B5EF4-FFF2-40B4-BE49-F238E27FC236}">
                <a16:creationId xmlns:a16="http://schemas.microsoft.com/office/drawing/2014/main" id="{58A628AC-C359-46ED-A086-11DE148D17B0}"/>
              </a:ext>
            </a:extLst>
          </p:cNvPr>
          <p:cNvSpPr>
            <a:spLocks noGrp="1"/>
          </p:cNvSpPr>
          <p:nvPr/>
        </p:nvSpPr>
        <p:spPr>
          <a:xfrm>
            <a:off x="5852160" y="-457200"/>
            <a:ext cx="36576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sz="27000" b="0" i="0" u="none" cap="none">
                <a:solidFill>
                  <a:srgbClr val="2C4257"/>
                </a:solidFill>
                <a:latin typeface="Montserrat ExtraBold"/>
                <a:ea typeface="Montserrat ExtraBold"/>
                <a:cs typeface="Montserrat ExtraBold"/>
              </a:rPr>
              <a:t>0</a:t>
            </a:r>
          </a:p>
        </p:txBody>
      </p:sp>
      <p:sp>
        <p:nvSpPr>
          <p:cNvPr id="13" name="Google Shape;13;p1">
            <a:extLst>
              <a:ext uri="{FF2B5EF4-FFF2-40B4-BE49-F238E27FC236}">
                <a16:creationId xmlns:a16="http://schemas.microsoft.com/office/drawing/2014/main" id="{7DA3AC1A-D6BB-4555-8F8B-5A49D39DB145}"/>
              </a:ext>
            </a:extLst>
          </p:cNvPr>
          <p:cNvSpPr>
            <a:spLocks noGrp="1"/>
          </p:cNvSpPr>
          <p:nvPr/>
        </p:nvSpPr>
        <p:spPr>
          <a:xfrm>
            <a:off x="640080" y="960120"/>
            <a:ext cx="502920" cy="100584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1">
            <a:extLst>
              <a:ext uri="{FF2B5EF4-FFF2-40B4-BE49-F238E27FC236}">
                <a16:creationId xmlns:a16="http://schemas.microsoft.com/office/drawing/2014/main" id="{A9C7CF81-7E88-4227-9188-6B9CE4D5445F}"/>
              </a:ext>
            </a:extLst>
          </p:cNvPr>
          <p:cNvSpPr>
            <a:spLocks noGrp="1"/>
          </p:cNvSpPr>
          <p:nvPr/>
        </p:nvSpPr>
        <p:spPr>
          <a:xfrm>
            <a:off x="658368" y="1170432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УНИВЕРСИТЕТ ИННОПОЛИС  ·  ЛЕТО 2026</a:t>
            </a:r>
          </a:p>
        </p:txBody>
      </p:sp>
      <p:sp>
        <p:nvSpPr>
          <p:cNvPr id="15" name="Google Shape;15;p1">
            <a:extLst>
              <a:ext uri="{FF2B5EF4-FFF2-40B4-BE49-F238E27FC236}">
                <a16:creationId xmlns:a16="http://schemas.microsoft.com/office/drawing/2014/main" id="{50227A1F-BB16-4D53-B530-4D4A68A442FE}"/>
              </a:ext>
            </a:extLst>
          </p:cNvPr>
          <p:cNvSpPr>
            <a:spLocks noGrp="1"/>
          </p:cNvSpPr>
          <p:nvPr/>
        </p:nvSpPr>
        <p:spPr>
          <a:xfrm>
            <a:off x="621792" y="1600200"/>
            <a:ext cx="786384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Маркетинговая аналитика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48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в цифровых продуктах</a:t>
            </a:r>
          </a:p>
        </p:txBody>
      </p:sp>
      <p:cxnSp>
        <p:nvCxnSpPr>
          <p:cNvPr id="17" name="Google Shape;17;p1"/>
          <p:cNvCxnSpPr/>
          <p:nvPr/>
        </p:nvCxnSpPr>
        <p:spPr>
          <a:xfrm>
            <a:off x="658368" y="4160520"/>
            <a:ext cx="3657600" cy="0"/>
          </a:xfrm>
          <a:prstGeom prst="straightConnector1">
            <a:avLst/>
          </a:prstGeom>
          <a:ln w="12700" cap="flat">
            <a:solidFill>
              <a:srgbClr val="2C425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1">
            <a:extLst>
              <a:ext uri="{FF2B5EF4-FFF2-40B4-BE49-F238E27FC236}">
                <a16:creationId xmlns:a16="http://schemas.microsoft.com/office/drawing/2014/main" id="{496FBFB2-1066-4C76-895B-E0969F011EE3}"/>
              </a:ext>
            </a:extLst>
          </p:cNvPr>
          <p:cNvSpPr>
            <a:spLocks noGrp="1"/>
          </p:cNvSpPr>
          <p:nvPr/>
        </p:nvSpPr>
        <p:spPr>
          <a:xfrm>
            <a:off x="658368" y="4297680"/>
            <a:ext cx="73152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2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Лекция </a:t>
            </a:r>
            <a:r>
              <a:rPr lang="en-US" sz="12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3</a:t>
            </a:r>
            <a:r>
              <a:rPr sz="12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 — </a:t>
            </a:r>
            <a:r>
              <a:rPr lang="en-US" sz="12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Юнит-экономика </a:t>
            </a:r>
            <a:endParaRPr sz="1200" dirty="0">
              <a:solidFill>
                <a:srgbClr val="FFFFFF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1100" dirty="0">
                <a:solidFill>
                  <a:srgbClr val="9FB0BF"/>
                </a:solidFill>
                <a:latin typeface="Montserrat"/>
                <a:ea typeface="Montserrat"/>
                <a:cs typeface="Montserrat"/>
              </a:rPr>
              <a:t>Макс Попов  ·  Преподаватель курса</a:t>
            </a:r>
          </a:p>
        </p:txBody>
      </p:sp>
    </p:spTree>
    <p:extLst>
      <p:ext uri="{BB962C8B-B14F-4D97-AF65-F5344CB8AC3E}">
        <p14:creationId xmlns:p14="http://schemas.microsoft.com/office/powerpoint/2010/main" val="1104971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ИДЕЯ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Идея 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 dirty="0">
                <a:solidFill>
                  <a:srgbClr val="192E40"/>
                </a:solidFill>
                <a:latin typeface="Montserrat ExtraBold"/>
              </a:rPr>
              <a:t>Добавить тамильский и сингальский языки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167885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Затраты: 10 человеко-часов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Отдача: ?</a:t>
            </a:r>
          </a:p>
        </p:txBody>
      </p:sp>
      <p:pic>
        <p:nvPicPr>
          <p:cNvPr id="11" name="Picture 10" descr="tmpmapcj31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536" y="3200000"/>
            <a:ext cx="3500000" cy="1800000"/>
          </a:xfrm>
          <a:prstGeom prst="rect">
            <a:avLst/>
          </a:prstGeom>
        </p:spPr>
      </p:pic>
      <p:sp>
        <p:nvSpPr>
          <p:cNvPr id="12" name="t">
            <a:extLst>
              <a:ext uri="{FF2B5EF4-FFF2-40B4-BE49-F238E27FC236}">
                <a16:creationId xmlns:a16="http://schemas.microsoft.com/office/drawing/2014/main" id="{933E0045-771E-1E86-1B42-69F14A805A9D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6108C0-36EF-0643-30F0-67A404ED8DF6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Фичи для решения проблемы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ИДЕЯ 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Идея 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 dirty="0">
                <a:solidFill>
                  <a:srgbClr val="192E40"/>
                </a:solidFill>
                <a:latin typeface="Montserrat ExtraBold"/>
              </a:rPr>
              <a:t>Убрать лишние поля, которые не использует риск-команда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4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Затраты: 10 человеко-часов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Отдача: ?</a:t>
            </a:r>
          </a:p>
        </p:txBody>
      </p:sp>
      <p:pic>
        <p:nvPicPr>
          <p:cNvPr id="11" name="Picture 10" descr="tmpw8zfl1a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536" y="3200000"/>
            <a:ext cx="3500000" cy="1800000"/>
          </a:xfrm>
          <a:prstGeom prst="rect">
            <a:avLst/>
          </a:prstGeom>
        </p:spPr>
      </p:pic>
      <p:sp>
        <p:nvSpPr>
          <p:cNvPr id="12" name="t">
            <a:extLst>
              <a:ext uri="{FF2B5EF4-FFF2-40B4-BE49-F238E27FC236}">
                <a16:creationId xmlns:a16="http://schemas.microsoft.com/office/drawing/2014/main" id="{D429D755-0A73-ACEF-4F54-0AE53A86B075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1AF471-B202-6F99-516B-22BD4982EF5F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Фичи для решения проблемы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ИДЕЯ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Идея 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 dirty="0">
                <a:solidFill>
                  <a:srgbClr val="192E40"/>
                </a:solidFill>
                <a:latin typeface="Montserrat ExtraBold"/>
              </a:rPr>
              <a:t>Улучшить доставляемость SMS – добавить резервного провайдера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300000"/>
            <a:ext cx="57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>
                <a:solidFill>
                  <a:srgbClr val="20303D"/>
                </a:solidFill>
                <a:latin typeface="Montserrat"/>
              </a:rPr>
              <a:t>Шаги: телефон подтверждён, условия подписаны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Затраты: 15 человеко-часов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5536" y="30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Отдача: ?</a:t>
            </a:r>
          </a:p>
        </p:txBody>
      </p:sp>
      <p:pic>
        <p:nvPicPr>
          <p:cNvPr id="12" name="Picture 11" descr="tmpco2iru3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536" y="3200000"/>
            <a:ext cx="3500000" cy="1800000"/>
          </a:xfrm>
          <a:prstGeom prst="rect">
            <a:avLst/>
          </a:prstGeom>
        </p:spPr>
      </p:pic>
      <p:sp>
        <p:nvSpPr>
          <p:cNvPr id="13" name="t">
            <a:extLst>
              <a:ext uri="{FF2B5EF4-FFF2-40B4-BE49-F238E27FC236}">
                <a16:creationId xmlns:a16="http://schemas.microsoft.com/office/drawing/2014/main" id="{DB9D26A0-5536-0EB0-FB1A-EC6857EACBBC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4D2666B-9BD9-EF89-2581-2F01783AAD84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Фичи для решения проблемы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ИДЕЯ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Идея 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 dirty="0">
                <a:solidFill>
                  <a:srgbClr val="192E40"/>
                </a:solidFill>
                <a:latin typeface="Montserrat ExtraBold"/>
              </a:rPr>
              <a:t>Улучшить доставляемость выплат – разобрать логи ошибок банка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300000"/>
            <a:ext cx="57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>
                <a:solidFill>
                  <a:srgbClr val="20303D"/>
                </a:solidFill>
                <a:latin typeface="Montserrat"/>
              </a:rPr>
              <a:t>Шаги: деньги получены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Затраты: 10 человеко-часов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5536" y="30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Отдача: ?</a:t>
            </a:r>
          </a:p>
        </p:txBody>
      </p:sp>
      <p:pic>
        <p:nvPicPr>
          <p:cNvPr id="12" name="Picture 11" descr="tmp8trdrdm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536" y="3200000"/>
            <a:ext cx="3500000" cy="1800000"/>
          </a:xfrm>
          <a:prstGeom prst="rect">
            <a:avLst/>
          </a:prstGeom>
        </p:spPr>
      </p:pic>
      <p:sp>
        <p:nvSpPr>
          <p:cNvPr id="13" name="t">
            <a:extLst>
              <a:ext uri="{FF2B5EF4-FFF2-40B4-BE49-F238E27FC236}">
                <a16:creationId xmlns:a16="http://schemas.microsoft.com/office/drawing/2014/main" id="{48FE3F20-F32C-ABC0-E211-5F814066B541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1CD8F2-FD61-F765-ABA8-CD86FE9658EC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Фичи для решения проблемы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ИДЕЯ 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Идея 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 dirty="0">
                <a:solidFill>
                  <a:srgbClr val="192E40"/>
                </a:solidFill>
                <a:latin typeface="Montserrat ExtraBold"/>
              </a:rPr>
              <a:t>Добавить больше способов выплат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300000"/>
            <a:ext cx="57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>
                <a:solidFill>
                  <a:srgbClr val="20303D"/>
                </a:solidFill>
                <a:latin typeface="Montserrat"/>
              </a:rPr>
              <a:t>Шаги: банковские реквизиты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Затраты: 20 человеко-часов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5536" y="30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Отдача: ?</a:t>
            </a:r>
          </a:p>
        </p:txBody>
      </p:sp>
      <p:pic>
        <p:nvPicPr>
          <p:cNvPr id="12" name="Picture 11" descr="tmp2m025ta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536" y="3200000"/>
            <a:ext cx="3500000" cy="1800000"/>
          </a:xfrm>
          <a:prstGeom prst="rect">
            <a:avLst/>
          </a:prstGeom>
        </p:spPr>
      </p:pic>
      <p:sp>
        <p:nvSpPr>
          <p:cNvPr id="13" name="t">
            <a:extLst>
              <a:ext uri="{FF2B5EF4-FFF2-40B4-BE49-F238E27FC236}">
                <a16:creationId xmlns:a16="http://schemas.microsoft.com/office/drawing/2014/main" id="{61DECD4F-2892-1679-03CA-B9117D935CC9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1A554C-84A4-FDA4-CA8B-5B2A4C088D6E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Фичи для решения проблемы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ИДЕЯ 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Идея 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 dirty="0">
                <a:solidFill>
                  <a:srgbClr val="192E40"/>
                </a:solidFill>
                <a:latin typeface="Montserrat ExtraBold"/>
              </a:rPr>
              <a:t>Запустить триггерный CRM-маркетинг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300000"/>
            <a:ext cx="57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>
                <a:solidFill>
                  <a:srgbClr val="20303D"/>
                </a:solidFill>
                <a:latin typeface="Montserrat"/>
              </a:rPr>
              <a:t>Шаги: удержание (Retention Rate)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Затраты: 20 человеко-часов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5536" y="30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Отдача: ?</a:t>
            </a:r>
          </a:p>
        </p:txBody>
      </p:sp>
      <p:pic>
        <p:nvPicPr>
          <p:cNvPr id="12" name="Picture 11" descr="tmpbpv3rra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5536" y="3200000"/>
            <a:ext cx="3500000" cy="1800000"/>
          </a:xfrm>
          <a:prstGeom prst="rect">
            <a:avLst/>
          </a:prstGeom>
        </p:spPr>
      </p:pic>
      <p:sp>
        <p:nvSpPr>
          <p:cNvPr id="13" name="t">
            <a:extLst>
              <a:ext uri="{FF2B5EF4-FFF2-40B4-BE49-F238E27FC236}">
                <a16:creationId xmlns:a16="http://schemas.microsoft.com/office/drawing/2014/main" id="{D33BFB74-306E-DC4C-99E4-E35A41546C9C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A19F28A-4683-D8CD-E9C6-3A3C0F753C55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Фичи для решения проблемы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ИДЕЯ 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Идея 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>
                <a:solidFill>
                  <a:srgbClr val="192E40"/>
                </a:solidFill>
                <a:latin typeface="Montserrat ExtraBold"/>
              </a:rPr>
              <a:t>А что если поднять долю одобрения займов?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300000"/>
            <a:ext cx="5700000" cy="3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>
                <a:solidFill>
                  <a:srgbClr val="20303D"/>
                </a:solidFill>
                <a:latin typeface="Montserrat"/>
              </a:rPr>
              <a:t>Шаги: заём одобрен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Затраты: 5 человеко-часов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45536" y="30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Отдача: ?</a:t>
            </a:r>
          </a:p>
        </p:txBody>
      </p:sp>
      <p:sp>
        <p:nvSpPr>
          <p:cNvPr id="12" name="t">
            <a:extLst>
              <a:ext uri="{FF2B5EF4-FFF2-40B4-BE49-F238E27FC236}">
                <a16:creationId xmlns:a16="http://schemas.microsoft.com/office/drawing/2014/main" id="{87D3A549-69D9-6F02-21FC-4738A942DCAC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4494A2-AA0E-6A7B-0DF8-F8FFEDECE152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Фичи для решения проблемы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ИДЕЯ 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45536" y="940000"/>
            <a:ext cx="5700000" cy="4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000">
                <a:solidFill>
                  <a:srgbClr val="596A78"/>
                </a:solidFill>
                <a:latin typeface="Montserrat"/>
              </a:rPr>
              <a:t>Идея 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45536" y="1400000"/>
            <a:ext cx="5700000" cy="8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00" dirty="0">
                <a:solidFill>
                  <a:srgbClr val="192E40"/>
                </a:solidFill>
                <a:latin typeface="Montserrat ExtraBold"/>
              </a:rPr>
              <a:t>А что если снизить средний чек?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45536" y="2400000"/>
            <a:ext cx="57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200" b="1" dirty="0">
                <a:solidFill>
                  <a:srgbClr val="20303D"/>
                </a:solidFill>
                <a:latin typeface="Montserrat SemiBold"/>
              </a:rPr>
              <a:t>Затраты: 5 человеко-часов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45536" y="2700000"/>
            <a:ext cx="5700000" cy="30000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200" b="1">
                <a:solidFill>
                  <a:srgbClr val="20303D"/>
                </a:solidFill>
                <a:latin typeface="Montserrat SemiBold"/>
              </a:rPr>
              <a:t>Отдача: ?</a:t>
            </a:r>
          </a:p>
        </p:txBody>
      </p:sp>
      <p:sp>
        <p:nvSpPr>
          <p:cNvPr id="11" name="t">
            <a:extLst>
              <a:ext uri="{FF2B5EF4-FFF2-40B4-BE49-F238E27FC236}">
                <a16:creationId xmlns:a16="http://schemas.microsoft.com/office/drawing/2014/main" id="{59C51D87-4B9F-641F-A586-728A355BD9EE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A25945-EB85-1212-CFAC-DE84557CEF4A}"/>
              </a:ext>
            </a:extLst>
          </p:cNvPr>
          <p:cNvSpPr txBox="1"/>
          <p:nvPr/>
        </p:nvSpPr>
        <p:spPr>
          <a:xfrm>
            <a:off x="365760" y="1051560"/>
            <a:ext cx="2286000" cy="96949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Montserrat ExtraBold"/>
              </a:rPr>
              <a:t>Фичи для решения проблемы</a:t>
            </a:r>
            <a:endParaRPr sz="2100" dirty="0">
              <a:solidFill>
                <a:srgbClr val="FFFFFF"/>
              </a:solidFill>
              <a:latin typeface="Montserrat ExtraBold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СВОДНАЯ ТАБЛИЦА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100">
                <a:solidFill>
                  <a:srgbClr val="FFFFFF"/>
                </a:solidFill>
                <a:latin typeface="Montserrat ExtraBold"/>
              </a:rPr>
              <a:t>Сводка идей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173951"/>
              </p:ext>
            </p:extLst>
          </p:nvPr>
        </p:nvGraphicFramePr>
        <p:xfrm>
          <a:off x="3145536" y="940000"/>
          <a:ext cx="5700000" cy="38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Действие</a:t>
                      </a:r>
                    </a:p>
                  </a:txBody>
                  <a:tcPr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Затраты</a:t>
                      </a:r>
                    </a:p>
                  </a:txBody>
                  <a:tcPr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Эффект</a:t>
                      </a:r>
                    </a:p>
                  </a:txBody>
                  <a:tcPr>
                    <a:solidFill>
                      <a:srgbClr val="2C4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Оптимизировать трафик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10ч / $1K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+$0.5 приб. / юнит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Добавить языки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10ч / $1K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+$0.2 приб. / юнит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Убрать лишние поля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5ч / $</a:t>
                      </a: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0.5</a:t>
                      </a:r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K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+$0.1 приб. / юнит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Доставляемость SMS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15ч / $1</a:t>
                      </a: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.5</a:t>
                      </a:r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K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+$0.25 приб. / юнит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Доставляемость выплат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10ч / $1K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+$0.1 приб. / юнит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Способы выплат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20ч / $2K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+$0.05 приб. / юнит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CRM-маркетинг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20ч / $2K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+$0.1 приб. / юнит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Поднять долю одобрений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5ч / $</a:t>
                      </a: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0.5</a:t>
                      </a:r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K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+$5 приб. / юнит</a:t>
                      </a:r>
                    </a:p>
                  </a:txBody>
                  <a:tcPr>
                    <a:solidFill>
                      <a:srgbClr val="E8EC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0000"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Всё вместе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95ч / $9</a:t>
                      </a: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.5</a:t>
                      </a:r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K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+$6.3 приб. / юнит</a:t>
                      </a:r>
                    </a:p>
                  </a:txBody>
                  <a:tcPr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t">
            <a:extLst>
              <a:ext uri="{FF2B5EF4-FFF2-40B4-BE49-F238E27FC236}">
                <a16:creationId xmlns:a16="http://schemas.microsoft.com/office/drawing/2014/main" id="{F0F01FFD-31C0-6659-F2CA-E40E5C25C45F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50">
                <a:solidFill>
                  <a:srgbClr val="F2785C"/>
                </a:solidFill>
                <a:latin typeface="Montserrat SemiBold"/>
              </a:rPr>
              <a:t>ГЛАВНЫЙ ВЫВОД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100">
                <a:solidFill>
                  <a:srgbClr val="FFFFFF"/>
                </a:solidFill>
                <a:latin typeface="Montserrat ExtraBold"/>
              </a:rPr>
              <a:t>Главный вывод</a:t>
            </a:r>
          </a:p>
        </p:txBody>
      </p:sp>
      <p:sp>
        <p:nvSpPr>
          <p:cNvPr id="7" name="Oval 6"/>
          <p:cNvSpPr/>
          <p:nvPr/>
        </p:nvSpPr>
        <p:spPr>
          <a:xfrm>
            <a:off x="3145536" y="1000000"/>
            <a:ext cx="360000" cy="36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Montserrat ExtraBold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45536" y="1020000"/>
            <a:ext cx="5200000" cy="6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 dirty="0">
                <a:solidFill>
                  <a:srgbClr val="20303D"/>
                </a:solidFill>
                <a:latin typeface="Montserrat"/>
              </a:rPr>
              <a:t>Стоит считать юнит-экономику отдельной фичи;</a:t>
            </a:r>
          </a:p>
        </p:txBody>
      </p:sp>
      <p:sp>
        <p:nvSpPr>
          <p:cNvPr id="9" name="Oval 8"/>
          <p:cNvSpPr/>
          <p:nvPr/>
        </p:nvSpPr>
        <p:spPr>
          <a:xfrm>
            <a:off x="3145536" y="1800000"/>
            <a:ext cx="360000" cy="36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Montserrat ExtraBold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45536" y="1820000"/>
            <a:ext cx="5200000" cy="6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>
                <a:solidFill>
                  <a:srgbClr val="20303D"/>
                </a:solidFill>
                <a:latin typeface="Montserrat"/>
              </a:rPr>
              <a:t>Сравнивайте затраты с прогнозируемой прибылью;</a:t>
            </a:r>
          </a:p>
        </p:txBody>
      </p:sp>
      <p:sp>
        <p:nvSpPr>
          <p:cNvPr id="11" name="Oval 10"/>
          <p:cNvSpPr/>
          <p:nvPr/>
        </p:nvSpPr>
        <p:spPr>
          <a:xfrm>
            <a:off x="3145536" y="2600000"/>
            <a:ext cx="360000" cy="36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Montserrat ExtraBold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45536" y="2620000"/>
            <a:ext cx="5200000" cy="6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400">
                <a:solidFill>
                  <a:srgbClr val="20303D"/>
                </a:solidFill>
                <a:latin typeface="Montserrat"/>
              </a:rPr>
              <a:t>Направляйте основные усилия на расширение главного ограничения (узкого места).</a:t>
            </a:r>
          </a:p>
        </p:txBody>
      </p:sp>
      <p:sp>
        <p:nvSpPr>
          <p:cNvPr id="13" name="t">
            <a:extLst>
              <a:ext uri="{FF2B5EF4-FFF2-40B4-BE49-F238E27FC236}">
                <a16:creationId xmlns:a16="http://schemas.microsoft.com/office/drawing/2014/main" id="{E4BAAAF3-F921-6D60-A658-7B45FB7FFAE6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sz="95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</a:rPr>
              <a:t>СЕГОДНЯ</a:t>
            </a: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День</a:t>
            </a: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 </a:t>
            </a:r>
            <a:r>
              <a:rPr lang="ru-RU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</a:t>
            </a: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: </a:t>
            </a:r>
          </a:p>
          <a:p>
            <a:pPr marL="0" indent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Что разберём сегодня</a:t>
            </a:r>
            <a:endParaRPr sz="2100" dirty="0">
              <a:solidFill>
                <a:srgbClr val="FFFFFF"/>
              </a:solidFill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  <p:sp>
        <p:nvSpPr>
          <p:cNvPr id="358" name="Google Shape;358;p18">
            <a:extLst>
              <a:ext uri="{FF2B5EF4-FFF2-40B4-BE49-F238E27FC236}">
                <a16:creationId xmlns:a16="http://schemas.microsoft.com/office/drawing/2014/main" id="{F1C57E98-D407-4004-8EBF-9CE12CFCCE10}"/>
              </a:ext>
            </a:extLst>
          </p:cNvPr>
          <p:cNvSpPr>
            <a:spLocks noGrp="1"/>
          </p:cNvSpPr>
          <p:nvPr/>
        </p:nvSpPr>
        <p:spPr>
          <a:xfrm>
            <a:off x="3200400" y="694944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18">
            <a:extLst>
              <a:ext uri="{FF2B5EF4-FFF2-40B4-BE49-F238E27FC236}">
                <a16:creationId xmlns:a16="http://schemas.microsoft.com/office/drawing/2014/main" id="{9200415E-DA08-4C44-A6CB-33380917957D}"/>
              </a:ext>
            </a:extLst>
          </p:cNvPr>
          <p:cNvSpPr>
            <a:spLocks noGrp="1"/>
          </p:cNvSpPr>
          <p:nvPr/>
        </p:nvSpPr>
        <p:spPr>
          <a:xfrm>
            <a:off x="3200400" y="69494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64008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Приоритеты</a:t>
            </a:r>
            <a:endParaRPr lang="en-US"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1" name="Google Shape;361;p18">
            <a:extLst>
              <a:ext uri="{FF2B5EF4-FFF2-40B4-BE49-F238E27FC236}">
                <a16:creationId xmlns:a16="http://schemas.microsoft.com/office/drawing/2014/main" id="{43E831C0-21BA-437D-A8DE-75BC94FCFC88}"/>
              </a:ext>
            </a:extLst>
          </p:cNvPr>
          <p:cNvSpPr>
            <a:spLocks noGrp="1"/>
          </p:cNvSpPr>
          <p:nvPr/>
        </p:nvSpPr>
        <p:spPr>
          <a:xfrm>
            <a:off x="3200400" y="1298448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18">
            <a:extLst>
              <a:ext uri="{FF2B5EF4-FFF2-40B4-BE49-F238E27FC236}">
                <a16:creationId xmlns:a16="http://schemas.microsoft.com/office/drawing/2014/main" id="{EE994F07-6955-448F-B704-C76DC5CBA3CC}"/>
              </a:ext>
            </a:extLst>
          </p:cNvPr>
          <p:cNvSpPr>
            <a:spLocks noGrp="1"/>
          </p:cNvSpPr>
          <p:nvPr/>
        </p:nvSpPr>
        <p:spPr>
          <a:xfrm>
            <a:off x="3200400" y="129844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24358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Приоритизация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на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основе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юнит-экономики</a:t>
            </a:r>
            <a:endParaRPr lang="en-US"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4" name="Google Shape;364;p18">
            <a:extLst>
              <a:ext uri="{FF2B5EF4-FFF2-40B4-BE49-F238E27FC236}">
                <a16:creationId xmlns:a16="http://schemas.microsoft.com/office/drawing/2014/main" id="{79E1689F-D280-449E-B091-756754F3D4FC}"/>
              </a:ext>
            </a:extLst>
          </p:cNvPr>
          <p:cNvSpPr>
            <a:spLocks noGrp="1"/>
          </p:cNvSpPr>
          <p:nvPr/>
        </p:nvSpPr>
        <p:spPr>
          <a:xfrm>
            <a:off x="3200400" y="1901952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18">
            <a:extLst>
              <a:ext uri="{FF2B5EF4-FFF2-40B4-BE49-F238E27FC236}">
                <a16:creationId xmlns:a16="http://schemas.microsoft.com/office/drawing/2014/main" id="{FA3F7AF6-848A-4350-9858-A503CEB4788C}"/>
              </a:ext>
            </a:extLst>
          </p:cNvPr>
          <p:cNvSpPr>
            <a:spLocks noGrp="1"/>
          </p:cNvSpPr>
          <p:nvPr/>
        </p:nvSpPr>
        <p:spPr>
          <a:xfrm>
            <a:off x="3200400" y="190195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184708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Обсуждение</a:t>
            </a: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: </a:t>
            </a:r>
            <a:r>
              <a:rPr lang="en-GB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какая</a:t>
            </a: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GB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фича</a:t>
            </a: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GB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на</a:t>
            </a: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GB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что</a:t>
            </a: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GB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влияет</a:t>
            </a:r>
            <a:endParaRPr lang="en-GB"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7" name="Google Shape;367;p18">
            <a:extLst>
              <a:ext uri="{FF2B5EF4-FFF2-40B4-BE49-F238E27FC236}">
                <a16:creationId xmlns:a16="http://schemas.microsoft.com/office/drawing/2014/main" id="{EFFEF7D9-BF34-41F5-B658-C16EBC1C8C12}"/>
              </a:ext>
            </a:extLst>
          </p:cNvPr>
          <p:cNvSpPr>
            <a:spLocks noGrp="1"/>
          </p:cNvSpPr>
          <p:nvPr/>
        </p:nvSpPr>
        <p:spPr>
          <a:xfrm>
            <a:off x="3200400" y="2505456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18">
            <a:extLst>
              <a:ext uri="{FF2B5EF4-FFF2-40B4-BE49-F238E27FC236}">
                <a16:creationId xmlns:a16="http://schemas.microsoft.com/office/drawing/2014/main" id="{4F241402-4981-4066-8E77-7D96B1316744}"/>
              </a:ext>
            </a:extLst>
          </p:cNvPr>
          <p:cNvSpPr>
            <a:spLocks noGrp="1"/>
          </p:cNvSpPr>
          <p:nvPr/>
        </p:nvSpPr>
        <p:spPr>
          <a:xfrm>
            <a:off x="3200400" y="250545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450592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Теория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ограничений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по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Голдратту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0" name="Google Shape;370;p18">
            <a:extLst>
              <a:ext uri="{FF2B5EF4-FFF2-40B4-BE49-F238E27FC236}">
                <a16:creationId xmlns:a16="http://schemas.microsoft.com/office/drawing/2014/main" id="{B45FD700-C4BD-482D-806D-C7757CAFBDA1}"/>
              </a:ext>
            </a:extLst>
          </p:cNvPr>
          <p:cNvSpPr>
            <a:spLocks noGrp="1"/>
          </p:cNvSpPr>
          <p:nvPr/>
        </p:nvSpPr>
        <p:spPr>
          <a:xfrm>
            <a:off x="3200400" y="3108960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18">
            <a:extLst>
              <a:ext uri="{FF2B5EF4-FFF2-40B4-BE49-F238E27FC236}">
                <a16:creationId xmlns:a16="http://schemas.microsoft.com/office/drawing/2014/main" id="{9BDDEAE8-CC6F-4F6A-86D2-331FCD8B6401}"/>
              </a:ext>
            </a:extLst>
          </p:cNvPr>
          <p:cNvSpPr>
            <a:spLocks noGrp="1"/>
          </p:cNvSpPr>
          <p:nvPr/>
        </p:nvSpPr>
        <p:spPr>
          <a:xfrm>
            <a:off x="3200400" y="3108960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5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05409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Поиск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узких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мест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в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воронке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поиска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работы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</a:p>
        </p:txBody>
      </p:sp>
      <p:sp>
        <p:nvSpPr>
          <p:cNvPr id="373" name="Google Shape;373;p18">
            <a:extLst>
              <a:ext uri="{FF2B5EF4-FFF2-40B4-BE49-F238E27FC236}">
                <a16:creationId xmlns:a16="http://schemas.microsoft.com/office/drawing/2014/main" id="{6A317747-C632-428C-B6C2-0B95B7101974}"/>
              </a:ext>
            </a:extLst>
          </p:cNvPr>
          <p:cNvSpPr>
            <a:spLocks noGrp="1"/>
          </p:cNvSpPr>
          <p:nvPr/>
        </p:nvSpPr>
        <p:spPr>
          <a:xfrm>
            <a:off x="3200400" y="3712464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18">
            <a:extLst>
              <a:ext uri="{FF2B5EF4-FFF2-40B4-BE49-F238E27FC236}">
                <a16:creationId xmlns:a16="http://schemas.microsoft.com/office/drawing/2014/main" id="{B302B11A-55F7-48D2-B28B-CF711A8A08DA}"/>
              </a:ext>
            </a:extLst>
          </p:cNvPr>
          <p:cNvSpPr>
            <a:spLocks noGrp="1"/>
          </p:cNvSpPr>
          <p:nvPr/>
        </p:nvSpPr>
        <p:spPr>
          <a:xfrm>
            <a:off x="3200400" y="371246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sz="120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6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65760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Quiz </a:t>
            </a: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по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поиску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работы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</p:spTree>
    <p:extLst>
      <p:ext uri="{BB962C8B-B14F-4D97-AF65-F5344CB8AC3E}">
        <p14:creationId xmlns:p14="http://schemas.microsoft.com/office/powerpoint/2010/main" val="21564983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25775A6-C3A5-495A-B9BD-57F85C8D57C6}"/>
              </a:ext>
            </a:extLst>
          </p:cNvPr>
          <p:cNvSpPr>
            <a:spLocks noGrp="1"/>
          </p:cNvSpPr>
          <p:nvPr/>
        </p:nvSpPr>
        <p:spPr>
          <a:xfrm>
            <a:off x="914400" y="1339596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ПЕРЕД ЗАВЕРШЕНИЕМ</a:t>
            </a:r>
            <a:endParaRPr kumimoji="0" sz="1200" b="0" i="0" u="none" strike="noStrike" kern="1200" cap="none" spc="30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F43F391-AEAD-4B77-8EF1-40DA47BB7984}"/>
              </a:ext>
            </a:extLst>
          </p:cNvPr>
          <p:cNvSpPr>
            <a:spLocks noGrp="1"/>
          </p:cNvSpPr>
          <p:nvPr/>
        </p:nvSpPr>
        <p:spPr>
          <a:xfrm>
            <a:off x="914400" y="2057400"/>
            <a:ext cx="7315200" cy="15544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Какой ваш вывод на сегодня?</a:t>
            </a:r>
            <a:endParaRPr kumimoji="0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4B77F27-F595-4E44-934B-03C8BD2B786F}"/>
              </a:ext>
            </a:extLst>
          </p:cNvPr>
          <p:cNvSpPr>
            <a:spLocks noGrp="1"/>
          </p:cNvSpPr>
          <p:nvPr/>
        </p:nvSpPr>
        <p:spPr>
          <a:xfrm>
            <a:off x="914400" y="3950208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По обсуждённым темам и не только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7409010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20"/>
          <p:cNvSpPr/>
          <p:nvPr/>
        </p:nvSpPr>
        <p:spPr>
          <a:xfrm>
            <a:off x="6540000" y="1200000"/>
            <a:ext cx="2360000" cy="2360000"/>
          </a:xfrm>
          <a:prstGeom prst="ellipse">
            <a:avLst/>
          </a:prstGeom>
          <a:noFill/>
          <a:ln w="26000" cap="rnd">
            <a:solidFill>
              <a:srgbClr val="2C4257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s21"/>
          <p:cNvSpPr/>
          <p:nvPr/>
        </p:nvSpPr>
        <p:spPr>
          <a:xfrm>
            <a:off x="6850000" y="1510000"/>
            <a:ext cx="1740000" cy="1740000"/>
          </a:xfrm>
          <a:prstGeom prst="ellipse">
            <a:avLst/>
          </a:prstGeom>
          <a:noFill/>
          <a:ln w="22000" cap="rnd">
            <a:solidFill>
              <a:srgbClr val="2C4257"/>
            </a:solidFill>
            <a:prstDash val="solid"/>
            <a:round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s22"/>
          <p:cNvSpPr/>
          <p:nvPr/>
        </p:nvSpPr>
        <p:spPr>
          <a:xfrm>
            <a:off x="7360000" y="2020000"/>
            <a:ext cx="720000" cy="72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23"/>
          <p:cNvSpPr/>
          <p:nvPr/>
        </p:nvSpPr>
        <p:spPr>
          <a:xfrm>
            <a:off x="6540000" y="3700000"/>
            <a:ext cx="236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R E C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s10"/>
          <p:cNvSpPr/>
          <p:nvPr/>
        </p:nvSpPr>
        <p:spPr>
          <a:xfrm>
            <a:off x="640080" y="156500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11"/>
          <p:cNvSpPr/>
          <p:nvPr/>
        </p:nvSpPr>
        <p:spPr>
          <a:xfrm>
            <a:off x="658368" y="1735000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+mn-ea"/>
                <a:cs typeface="+mn-cs"/>
                <a:sym typeface="Montserrat SemiBold"/>
              </a:rPr>
              <a:t>ПЕРЕД НАЧАЛОМ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12"/>
          <p:cNvSpPr/>
          <p:nvPr/>
        </p:nvSpPr>
        <p:spPr>
          <a:xfrm>
            <a:off x="621792" y="2110000"/>
            <a:ext cx="6300000" cy="17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Включите запись встречи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13"/>
          <p:cNvSpPr/>
          <p:nvPr/>
        </p:nvSpPr>
        <p:spPr>
          <a:xfrm>
            <a:off x="658368" y="3560000"/>
            <a:ext cx="5760000" cy="76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Убедитесь, что запись идёт, и только потом начинайте.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14"/>
          <p:cNvSpPr/>
          <p:nvPr/>
        </p:nvSpPr>
        <p:spPr>
          <a:xfrm>
            <a:off x="658368" y="4660000"/>
            <a:ext cx="60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5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Маркетинговая аналитика в цифровых продуктах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30736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>
            <a:extLst>
              <a:ext uri="{FF2B5EF4-FFF2-40B4-BE49-F238E27FC236}">
                <a16:creationId xmlns:a16="http://schemas.microsoft.com/office/drawing/2014/main" id="{58A628AC-C359-46ED-A086-11DE148D17B0}"/>
              </a:ext>
            </a:extLst>
          </p:cNvPr>
          <p:cNvSpPr>
            <a:spLocks noGrp="1"/>
          </p:cNvSpPr>
          <p:nvPr/>
        </p:nvSpPr>
        <p:spPr>
          <a:xfrm>
            <a:off x="5852160" y="-457200"/>
            <a:ext cx="3657600" cy="3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7000" b="0" i="0" u="none" strike="noStrike" kern="1200" cap="none" spc="0" normalizeH="0" baseline="0" noProof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0</a:t>
            </a:r>
          </a:p>
        </p:txBody>
      </p:sp>
      <p:sp>
        <p:nvSpPr>
          <p:cNvPr id="13" name="Google Shape;13;p1">
            <a:extLst>
              <a:ext uri="{FF2B5EF4-FFF2-40B4-BE49-F238E27FC236}">
                <a16:creationId xmlns:a16="http://schemas.microsoft.com/office/drawing/2014/main" id="{7DA3AC1A-D6BB-4555-8F8B-5A49D39DB145}"/>
              </a:ext>
            </a:extLst>
          </p:cNvPr>
          <p:cNvSpPr>
            <a:spLocks noGrp="1"/>
          </p:cNvSpPr>
          <p:nvPr/>
        </p:nvSpPr>
        <p:spPr>
          <a:xfrm>
            <a:off x="640080" y="960120"/>
            <a:ext cx="502920" cy="100584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45700" rIns="91425" bIns="4570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Google Shape;14;p1">
            <a:extLst>
              <a:ext uri="{FF2B5EF4-FFF2-40B4-BE49-F238E27FC236}">
                <a16:creationId xmlns:a16="http://schemas.microsoft.com/office/drawing/2014/main" id="{A9C7CF81-7E88-4227-9188-6B9CE4D5445F}"/>
              </a:ext>
            </a:extLst>
          </p:cNvPr>
          <p:cNvSpPr>
            <a:spLocks noGrp="1"/>
          </p:cNvSpPr>
          <p:nvPr/>
        </p:nvSpPr>
        <p:spPr>
          <a:xfrm>
            <a:off x="658368" y="1170432"/>
            <a:ext cx="73152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УНИВЕРСИТЕТ ИННОПОЛИС  ·  ЛЕТО 2026</a:t>
            </a:r>
          </a:p>
        </p:txBody>
      </p:sp>
      <p:sp>
        <p:nvSpPr>
          <p:cNvPr id="15" name="Google Shape;15;p1">
            <a:extLst>
              <a:ext uri="{FF2B5EF4-FFF2-40B4-BE49-F238E27FC236}">
                <a16:creationId xmlns:a16="http://schemas.microsoft.com/office/drawing/2014/main" id="{50227A1F-BB16-4D53-B530-4D4A68A442FE}"/>
              </a:ext>
            </a:extLst>
          </p:cNvPr>
          <p:cNvSpPr>
            <a:spLocks noGrp="1"/>
          </p:cNvSpPr>
          <p:nvPr/>
        </p:nvSpPr>
        <p:spPr>
          <a:xfrm>
            <a:off x="621792" y="1600200"/>
            <a:ext cx="7863840" cy="173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Маркетинговая аналитика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в цифровых продуктах</a:t>
            </a:r>
          </a:p>
        </p:txBody>
      </p:sp>
      <p:sp>
        <p:nvSpPr>
          <p:cNvPr id="16" name="Google Shape;16;p1">
            <a:extLst>
              <a:ext uri="{FF2B5EF4-FFF2-40B4-BE49-F238E27FC236}">
                <a16:creationId xmlns:a16="http://schemas.microsoft.com/office/drawing/2014/main" id="{367687B9-95F8-419B-A28F-949EE955E752}"/>
              </a:ext>
            </a:extLst>
          </p:cNvPr>
          <p:cNvSpPr>
            <a:spLocks noGrp="1"/>
          </p:cNvSpPr>
          <p:nvPr/>
        </p:nvSpPr>
        <p:spPr>
          <a:xfrm>
            <a:off x="658368" y="3310128"/>
            <a:ext cx="804672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Юнит-экономика  ·  Воронки и каналы  ·  Монетизация</a:t>
            </a:r>
          </a:p>
        </p:txBody>
      </p:sp>
      <p:cxnSp>
        <p:nvCxnSpPr>
          <p:cNvPr id="17" name="Google Shape;17;p1"/>
          <p:cNvCxnSpPr/>
          <p:nvPr/>
        </p:nvCxnSpPr>
        <p:spPr>
          <a:xfrm>
            <a:off x="658368" y="4160520"/>
            <a:ext cx="3657600" cy="0"/>
          </a:xfrm>
          <a:prstGeom prst="straightConnector1">
            <a:avLst/>
          </a:prstGeom>
          <a:ln w="12700" cap="flat">
            <a:solidFill>
              <a:srgbClr val="2C4257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1">
            <a:extLst>
              <a:ext uri="{FF2B5EF4-FFF2-40B4-BE49-F238E27FC236}">
                <a16:creationId xmlns:a16="http://schemas.microsoft.com/office/drawing/2014/main" id="{496FBFB2-1066-4C76-895B-E0969F011EE3}"/>
              </a:ext>
            </a:extLst>
          </p:cNvPr>
          <p:cNvSpPr>
            <a:spLocks noGrp="1"/>
          </p:cNvSpPr>
          <p:nvPr/>
        </p:nvSpPr>
        <p:spPr>
          <a:xfrm>
            <a:off x="658368" y="4297680"/>
            <a:ext cx="73152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Лекция </a:t>
            </a:r>
            <a:r>
              <a:rPr lang="en-US" sz="12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</a:rPr>
              <a:t>4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 —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Теория ограничений, вариативность каналов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1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Макс Попов  ·  Преподаватель курса</a:t>
            </a:r>
          </a:p>
        </p:txBody>
      </p:sp>
    </p:spTree>
    <p:extLst>
      <p:ext uri="{BB962C8B-B14F-4D97-AF65-F5344CB8AC3E}">
        <p14:creationId xmlns:p14="http://schemas.microsoft.com/office/powerpoint/2010/main" val="28493684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50" b="0" i="0" u="none" strike="noStrike" kern="1200" cap="none" spc="0" normalizeH="0" baseline="0" noProof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СЕГОДНЯ</a:t>
            </a: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Лекция 4: </a:t>
            </a:r>
          </a:p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Что разберём сегодня</a:t>
            </a:r>
          </a:p>
        </p:txBody>
      </p:sp>
      <p:sp>
        <p:nvSpPr>
          <p:cNvPr id="358" name="Google Shape;358;p18">
            <a:extLst>
              <a:ext uri="{FF2B5EF4-FFF2-40B4-BE49-F238E27FC236}">
                <a16:creationId xmlns:a16="http://schemas.microsoft.com/office/drawing/2014/main" id="{F1C57E98-D407-4004-8EBF-9CE12CFCCE10}"/>
              </a:ext>
            </a:extLst>
          </p:cNvPr>
          <p:cNvSpPr>
            <a:spLocks noGrp="1"/>
          </p:cNvSpPr>
          <p:nvPr/>
        </p:nvSpPr>
        <p:spPr>
          <a:xfrm>
            <a:off x="3200400" y="694944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9" name="Google Shape;359;p18">
            <a:extLst>
              <a:ext uri="{FF2B5EF4-FFF2-40B4-BE49-F238E27FC236}">
                <a16:creationId xmlns:a16="http://schemas.microsoft.com/office/drawing/2014/main" id="{9200415E-DA08-4C44-A6CB-33380917957D}"/>
              </a:ext>
            </a:extLst>
          </p:cNvPr>
          <p:cNvSpPr>
            <a:spLocks noGrp="1"/>
          </p:cNvSpPr>
          <p:nvPr/>
        </p:nvSpPr>
        <p:spPr>
          <a:xfrm>
            <a:off x="3200400" y="69494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1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64008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Теория ограничений по Голдратту</a:t>
            </a:r>
          </a:p>
        </p:txBody>
      </p:sp>
      <p:sp>
        <p:nvSpPr>
          <p:cNvPr id="361" name="Google Shape;361;p18">
            <a:extLst>
              <a:ext uri="{FF2B5EF4-FFF2-40B4-BE49-F238E27FC236}">
                <a16:creationId xmlns:a16="http://schemas.microsoft.com/office/drawing/2014/main" id="{43E831C0-21BA-437D-A8DE-75BC94FCFC88}"/>
              </a:ext>
            </a:extLst>
          </p:cNvPr>
          <p:cNvSpPr>
            <a:spLocks noGrp="1"/>
          </p:cNvSpPr>
          <p:nvPr/>
        </p:nvSpPr>
        <p:spPr>
          <a:xfrm>
            <a:off x="3200400" y="1298448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2" name="Google Shape;362;p18">
            <a:extLst>
              <a:ext uri="{FF2B5EF4-FFF2-40B4-BE49-F238E27FC236}">
                <a16:creationId xmlns:a16="http://schemas.microsoft.com/office/drawing/2014/main" id="{EE994F07-6955-448F-B704-C76DC5CBA3CC}"/>
              </a:ext>
            </a:extLst>
          </p:cNvPr>
          <p:cNvSpPr>
            <a:spLocks noGrp="1"/>
          </p:cNvSpPr>
          <p:nvPr/>
        </p:nvSpPr>
        <p:spPr>
          <a:xfrm>
            <a:off x="3200400" y="129844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2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24358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Поиск узких мест в воронке поиска работы 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4" name="Google Shape;364;p18">
            <a:extLst>
              <a:ext uri="{FF2B5EF4-FFF2-40B4-BE49-F238E27FC236}">
                <a16:creationId xmlns:a16="http://schemas.microsoft.com/office/drawing/2014/main" id="{79E1689F-D280-449E-B091-756754F3D4FC}"/>
              </a:ext>
            </a:extLst>
          </p:cNvPr>
          <p:cNvSpPr>
            <a:spLocks noGrp="1"/>
          </p:cNvSpPr>
          <p:nvPr/>
        </p:nvSpPr>
        <p:spPr>
          <a:xfrm>
            <a:off x="3200400" y="1901952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5" name="Google Shape;365;p18">
            <a:extLst>
              <a:ext uri="{FF2B5EF4-FFF2-40B4-BE49-F238E27FC236}">
                <a16:creationId xmlns:a16="http://schemas.microsoft.com/office/drawing/2014/main" id="{FA3F7AF6-848A-4350-9858-A503CEB4788C}"/>
              </a:ext>
            </a:extLst>
          </p:cNvPr>
          <p:cNvSpPr>
            <a:spLocks noGrp="1"/>
          </p:cNvSpPr>
          <p:nvPr/>
        </p:nvSpPr>
        <p:spPr>
          <a:xfrm>
            <a:off x="3200400" y="1901952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3</a:t>
            </a: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184708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Викторина по поиску работы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7" name="Google Shape;367;p18">
            <a:extLst>
              <a:ext uri="{FF2B5EF4-FFF2-40B4-BE49-F238E27FC236}">
                <a16:creationId xmlns:a16="http://schemas.microsoft.com/office/drawing/2014/main" id="{EFFEF7D9-BF34-41F5-B658-C16EBC1C8C12}"/>
              </a:ext>
            </a:extLst>
          </p:cNvPr>
          <p:cNvSpPr>
            <a:spLocks noGrp="1"/>
          </p:cNvSpPr>
          <p:nvPr/>
        </p:nvSpPr>
        <p:spPr>
          <a:xfrm>
            <a:off x="3200400" y="2505456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8" name="Google Shape;368;p18">
            <a:extLst>
              <a:ext uri="{FF2B5EF4-FFF2-40B4-BE49-F238E27FC236}">
                <a16:creationId xmlns:a16="http://schemas.microsoft.com/office/drawing/2014/main" id="{4F241402-4981-4066-8E77-7D96B1316744}"/>
              </a:ext>
            </a:extLst>
          </p:cNvPr>
          <p:cNvSpPr>
            <a:spLocks noGrp="1"/>
          </p:cNvSpPr>
          <p:nvPr/>
        </p:nvSpPr>
        <p:spPr>
          <a:xfrm>
            <a:off x="3200400" y="250545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4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450592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Вариативность воронки продаж цифрового продукта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0" name="Google Shape;370;p18">
            <a:extLst>
              <a:ext uri="{FF2B5EF4-FFF2-40B4-BE49-F238E27FC236}">
                <a16:creationId xmlns:a16="http://schemas.microsoft.com/office/drawing/2014/main" id="{B45FD700-C4BD-482D-806D-C7757CAFBDA1}"/>
              </a:ext>
            </a:extLst>
          </p:cNvPr>
          <p:cNvSpPr>
            <a:spLocks noGrp="1"/>
          </p:cNvSpPr>
          <p:nvPr/>
        </p:nvSpPr>
        <p:spPr>
          <a:xfrm>
            <a:off x="3200400" y="3108960"/>
            <a:ext cx="365760" cy="36576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1" name="Google Shape;371;p18">
            <a:extLst>
              <a:ext uri="{FF2B5EF4-FFF2-40B4-BE49-F238E27FC236}">
                <a16:creationId xmlns:a16="http://schemas.microsoft.com/office/drawing/2014/main" id="{9BDDEAE8-CC6F-4F6A-86D2-331FCD8B6401}"/>
              </a:ext>
            </a:extLst>
          </p:cNvPr>
          <p:cNvSpPr>
            <a:spLocks noGrp="1"/>
          </p:cNvSpPr>
          <p:nvPr/>
        </p:nvSpPr>
        <p:spPr>
          <a:xfrm>
            <a:off x="3200400" y="3108960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5</a:t>
            </a: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05409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Вариативность монетизации цифрового продукта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3" name="Google Shape;373;p18">
            <a:extLst>
              <a:ext uri="{FF2B5EF4-FFF2-40B4-BE49-F238E27FC236}">
                <a16:creationId xmlns:a16="http://schemas.microsoft.com/office/drawing/2014/main" id="{6A317747-C632-428C-B6C2-0B95B7101974}"/>
              </a:ext>
            </a:extLst>
          </p:cNvPr>
          <p:cNvSpPr>
            <a:spLocks noGrp="1"/>
          </p:cNvSpPr>
          <p:nvPr/>
        </p:nvSpPr>
        <p:spPr>
          <a:xfrm>
            <a:off x="3200400" y="3712464"/>
            <a:ext cx="365760" cy="365760"/>
          </a:xfrm>
          <a:prstGeom prst="ellipse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4" name="Google Shape;374;p18">
            <a:extLst>
              <a:ext uri="{FF2B5EF4-FFF2-40B4-BE49-F238E27FC236}">
                <a16:creationId xmlns:a16="http://schemas.microsoft.com/office/drawing/2014/main" id="{B302B11A-55F7-48D2-B28B-CF711A8A08DA}"/>
              </a:ext>
            </a:extLst>
          </p:cNvPr>
          <p:cNvSpPr>
            <a:spLocks noGrp="1"/>
          </p:cNvSpPr>
          <p:nvPr/>
        </p:nvSpPr>
        <p:spPr>
          <a:xfrm>
            <a:off x="3200400" y="3712464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6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65760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Самый полезный навык + домашнее задание</a:t>
            </a: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2" name="t">
            <a:extLst>
              <a:ext uri="{FF2B5EF4-FFF2-40B4-BE49-F238E27FC236}">
                <a16:creationId xmlns:a16="http://schemas.microsoft.com/office/drawing/2014/main" id="{05007D79-F32E-8BD4-4EB1-3E2E554D1B09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  <p:extLst>
      <p:ext uri="{BB962C8B-B14F-4D97-AF65-F5344CB8AC3E}">
        <p14:creationId xmlns:p14="http://schemas.microsoft.com/office/powerpoint/2010/main" val="39265941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374;p65">
            <a:extLst>
              <a:ext uri="{FF2B5EF4-FFF2-40B4-BE49-F238E27FC236}">
                <a16:creationId xmlns:a16="http://schemas.microsoft.com/office/drawing/2014/main" id="{457E2384-2281-B3A0-B398-CF94C5F1381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0" y="152400"/>
            <a:ext cx="8624594" cy="4838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92106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УЗК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УЗКОЕ МЕСТО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Поиск работы как воронка</a:t>
            </a:r>
          </a:p>
          <a:p>
            <a:pPr algn="l"/>
            <a:r>
              <a:rPr sz="1400" dirty="0">
                <a:solidFill>
                  <a:srgbClr val="C7D2DC"/>
                </a:solidFill>
                <a:latin typeface="Montserrat"/>
              </a:rPr>
              <a:t>Практический кейс: как находить и расширять ограничения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ECA3D9F9-78E8-0BD7-D0C7-8E8DB2887CF2}"/>
              </a:ext>
            </a:extLst>
          </p:cNvPr>
          <p:cNvSpPr/>
          <p:nvPr/>
        </p:nvSpPr>
        <p:spPr>
          <a:xfrm>
            <a:off x="621792" y="4513672"/>
            <a:ext cx="3950208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ограничений, вариативность каналов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ТЕОРИЯ ОГРАНИЧЕНИЙ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Работа с узким местом</a:t>
            </a:r>
          </a:p>
        </p:txBody>
      </p:sp>
      <p:sp>
        <p:nvSpPr>
          <p:cNvPr id="10" name="t">
            <a:extLst>
              <a:ext uri="{FF2B5EF4-FFF2-40B4-BE49-F238E27FC236}">
                <a16:creationId xmlns:a16="http://schemas.microsoft.com/office/drawing/2014/main" id="{A159995C-DA8E-06BB-CAFD-38539E7BF06C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  <p:sp>
        <p:nvSpPr>
          <p:cNvPr id="301" name="o"/>
          <p:cNvSpPr/>
          <p:nvPr/>
        </p:nvSpPr>
        <p:spPr>
          <a:xfrm>
            <a:off x="3145536" y="1080000"/>
            <a:ext cx="400000" cy="40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Montserrat ExtraBold"/>
              </a:rPr>
              <a:t>1</a:t>
            </a:r>
          </a:p>
        </p:txBody>
      </p:sp>
      <p:sp>
        <p:nvSpPr>
          <p:cNvPr id="302" name="t"/>
          <p:cNvSpPr txBox="1"/>
          <p:nvPr/>
        </p:nvSpPr>
        <p:spPr>
          <a:xfrm>
            <a:off x="3705536" y="1120000"/>
            <a:ext cx="500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300" dirty="0">
                <a:solidFill>
                  <a:srgbClr val="20303D"/>
                </a:solidFill>
                <a:latin typeface="Montserrat"/>
              </a:rPr>
              <a:t>Найдите самое узкое место в системе.</a:t>
            </a:r>
          </a:p>
        </p:txBody>
      </p:sp>
      <p:sp>
        <p:nvSpPr>
          <p:cNvPr id="303" name="o"/>
          <p:cNvSpPr/>
          <p:nvPr/>
        </p:nvSpPr>
        <p:spPr>
          <a:xfrm>
            <a:off x="3145536" y="1910000"/>
            <a:ext cx="400000" cy="40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Montserrat ExtraBold"/>
              </a:rPr>
              <a:t>2</a:t>
            </a:r>
          </a:p>
        </p:txBody>
      </p:sp>
      <p:sp>
        <p:nvSpPr>
          <p:cNvPr id="304" name="t"/>
          <p:cNvSpPr txBox="1"/>
          <p:nvPr/>
        </p:nvSpPr>
        <p:spPr>
          <a:xfrm>
            <a:off x="3705536" y="1950000"/>
            <a:ext cx="500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300" dirty="0">
                <a:solidFill>
                  <a:srgbClr val="20303D"/>
                </a:solidFill>
                <a:latin typeface="Montserrat"/>
              </a:rPr>
              <a:t>Подчините остальной процесс этому ограничению.</a:t>
            </a:r>
          </a:p>
        </p:txBody>
      </p:sp>
      <p:sp>
        <p:nvSpPr>
          <p:cNvPr id="305" name="o"/>
          <p:cNvSpPr/>
          <p:nvPr/>
        </p:nvSpPr>
        <p:spPr>
          <a:xfrm>
            <a:off x="3145536" y="2740000"/>
            <a:ext cx="400000" cy="40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Montserrat ExtraBold"/>
              </a:rPr>
              <a:t>3</a:t>
            </a:r>
          </a:p>
        </p:txBody>
      </p:sp>
      <p:sp>
        <p:nvSpPr>
          <p:cNvPr id="306" name="t"/>
          <p:cNvSpPr txBox="1"/>
          <p:nvPr/>
        </p:nvSpPr>
        <p:spPr>
          <a:xfrm>
            <a:off x="3705536" y="2780000"/>
            <a:ext cx="500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300" dirty="0">
                <a:solidFill>
                  <a:srgbClr val="20303D"/>
                </a:solidFill>
                <a:latin typeface="Montserrat"/>
              </a:rPr>
              <a:t>Расширьте узкое место.</a:t>
            </a:r>
          </a:p>
        </p:txBody>
      </p:sp>
      <p:sp>
        <p:nvSpPr>
          <p:cNvPr id="307" name="o"/>
          <p:cNvSpPr/>
          <p:nvPr/>
        </p:nvSpPr>
        <p:spPr>
          <a:xfrm>
            <a:off x="3145536" y="3570000"/>
            <a:ext cx="400000" cy="400000"/>
          </a:xfrm>
          <a:prstGeom prst="ellipse">
            <a:avLst/>
          </a:prstGeom>
          <a:solidFill>
            <a:srgbClr val="ED561B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400">
                <a:solidFill>
                  <a:srgbClr val="FFFFFF"/>
                </a:solidFill>
                <a:latin typeface="Montserrat ExtraBold"/>
              </a:rPr>
              <a:t>4</a:t>
            </a:r>
          </a:p>
        </p:txBody>
      </p:sp>
      <p:sp>
        <p:nvSpPr>
          <p:cNvPr id="308" name="t"/>
          <p:cNvSpPr txBox="1"/>
          <p:nvPr/>
        </p:nvSpPr>
        <p:spPr>
          <a:xfrm>
            <a:off x="3705536" y="3610000"/>
            <a:ext cx="500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300" dirty="0">
                <a:solidFill>
                  <a:srgbClr val="20303D"/>
                </a:solidFill>
                <a:latin typeface="Montserrat"/>
              </a:rPr>
              <a:t>Найдите следующее узкое место и повторите.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КЕЙС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КЕЙС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Поиск IT-работы на 500K+</a:t>
            </a:r>
          </a:p>
          <a:p>
            <a:pPr algn="l"/>
            <a:r>
              <a:rPr sz="1400" dirty="0">
                <a:solidFill>
                  <a:srgbClr val="C7D2DC"/>
                </a:solidFill>
                <a:latin typeface="Montserrat"/>
              </a:rPr>
              <a:t>Та же логика работает и вне продуктовых воронок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2093C362-E088-D993-B7C1-26E08E1E0802}"/>
              </a:ext>
            </a:extLst>
          </p:cNvPr>
          <p:cNvSpPr/>
          <p:nvPr/>
        </p:nvSpPr>
        <p:spPr>
          <a:xfrm>
            <a:off x="621792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ДАНО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Целевой результат</a:t>
            </a:r>
          </a:p>
        </p:txBody>
      </p:sp>
      <p:sp>
        <p:nvSpPr>
          <p:cNvPr id="8" name="t">
            <a:extLst>
              <a:ext uri="{FF2B5EF4-FFF2-40B4-BE49-F238E27FC236}">
                <a16:creationId xmlns:a16="http://schemas.microsoft.com/office/drawing/2014/main" id="{BCBE457F-8261-1320-661A-8D31F122F91A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  <p:sp>
        <p:nvSpPr>
          <p:cNvPr id="309" name="s"/>
          <p:cNvSpPr/>
          <p:nvPr/>
        </p:nvSpPr>
        <p:spPr>
          <a:xfrm>
            <a:off x="3145536" y="1120000"/>
            <a:ext cx="2680000" cy="1620000"/>
          </a:xfrm>
          <a:prstGeom prst="roundRect">
            <a:avLst>
              <a:gd name="adj" fmla="val 8000"/>
            </a:avLst>
          </a:prstGeom>
          <a:solidFill>
            <a:srgbClr val="F5F7F9"/>
          </a:solidFill>
          <a:ln>
            <a:noFill/>
          </a:ln>
          <a:effectLst>
            <a:outerShdw blurRad="40000" dist="20000" dir="5400000" rotWithShape="0">
              <a:srgbClr val="20303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10" name="t"/>
          <p:cNvSpPr txBox="1"/>
          <p:nvPr/>
        </p:nvSpPr>
        <p:spPr>
          <a:xfrm>
            <a:off x="3145536" y="1450000"/>
            <a:ext cx="2680000" cy="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4000" b="1" dirty="0">
                <a:solidFill>
                  <a:srgbClr val="ED561B"/>
                </a:solidFill>
                <a:latin typeface="Montserrat ExtraBold"/>
              </a:rPr>
              <a:t>500K+</a:t>
            </a:r>
          </a:p>
        </p:txBody>
      </p:sp>
      <p:sp>
        <p:nvSpPr>
          <p:cNvPr id="311" name="t"/>
          <p:cNvSpPr txBox="1"/>
          <p:nvPr/>
        </p:nvSpPr>
        <p:spPr>
          <a:xfrm>
            <a:off x="3145536" y="2180000"/>
            <a:ext cx="2680000" cy="4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1150" dirty="0">
                <a:solidFill>
                  <a:srgbClr val="5A6B78"/>
                </a:solidFill>
                <a:latin typeface="Montserrat Medium"/>
              </a:rPr>
              <a:t>₽ / месяц — целевая зарплата</a:t>
            </a:r>
          </a:p>
        </p:txBody>
      </p:sp>
      <p:sp>
        <p:nvSpPr>
          <p:cNvPr id="312" name="s"/>
          <p:cNvSpPr/>
          <p:nvPr/>
        </p:nvSpPr>
        <p:spPr>
          <a:xfrm>
            <a:off x="6125536" y="1120000"/>
            <a:ext cx="2680000" cy="1620000"/>
          </a:xfrm>
          <a:prstGeom prst="roundRect">
            <a:avLst>
              <a:gd name="adj" fmla="val 8000"/>
            </a:avLst>
          </a:prstGeom>
          <a:solidFill>
            <a:srgbClr val="F5F7F9"/>
          </a:solidFill>
          <a:ln>
            <a:noFill/>
          </a:ln>
          <a:effectLst>
            <a:outerShdw blurRad="40000" dist="20000" dir="5400000" rotWithShape="0">
              <a:srgbClr val="20303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13" name="t"/>
          <p:cNvSpPr txBox="1"/>
          <p:nvPr/>
        </p:nvSpPr>
        <p:spPr>
          <a:xfrm>
            <a:off x="6125536" y="1450000"/>
            <a:ext cx="2680000" cy="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4000" b="1" dirty="0">
                <a:solidFill>
                  <a:srgbClr val="192E40"/>
                </a:solidFill>
                <a:latin typeface="Montserrat ExtraBold"/>
              </a:rPr>
              <a:t>12M+</a:t>
            </a:r>
          </a:p>
        </p:txBody>
      </p:sp>
      <p:sp>
        <p:nvSpPr>
          <p:cNvPr id="314" name="t"/>
          <p:cNvSpPr txBox="1"/>
          <p:nvPr/>
        </p:nvSpPr>
        <p:spPr>
          <a:xfrm>
            <a:off x="6125536" y="2180000"/>
            <a:ext cx="2680000" cy="42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1150" dirty="0">
                <a:solidFill>
                  <a:srgbClr val="5A6B78"/>
                </a:solidFill>
                <a:latin typeface="Montserrat Medium"/>
              </a:rPr>
              <a:t>₽ личный LTV за два года</a:t>
            </a:r>
          </a:p>
        </p:txBody>
      </p:sp>
      <p:sp>
        <p:nvSpPr>
          <p:cNvPr id="315" name="s"/>
          <p:cNvSpPr/>
          <p:nvPr/>
        </p:nvSpPr>
        <p:spPr>
          <a:xfrm>
            <a:off x="3145536" y="3000000"/>
            <a:ext cx="72000" cy="36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6" name="t"/>
          <p:cNvSpPr txBox="1"/>
          <p:nvPr/>
        </p:nvSpPr>
        <p:spPr>
          <a:xfrm>
            <a:off x="3345536" y="3020000"/>
            <a:ext cx="5300000" cy="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1200" b="1" dirty="0">
                <a:solidFill>
                  <a:srgbClr val="192E40"/>
                </a:solidFill>
                <a:latin typeface="Montserrat SemiBold"/>
              </a:rPr>
              <a:t>Допущение</a:t>
            </a:r>
          </a:p>
          <a:p>
            <a:pPr algn="l">
              <a:lnSpc>
                <a:spcPct val="104000"/>
              </a:lnSpc>
              <a:spcAft>
                <a:spcPts val="400"/>
              </a:spcAft>
            </a:pPr>
            <a:r>
              <a:rPr sz="1200" dirty="0">
                <a:solidFill>
                  <a:srgbClr val="20303D"/>
                </a:solidFill>
                <a:latin typeface="Montserrat"/>
              </a:rPr>
              <a:t>Релевантный опыт и портфолио уже есть.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ВОПР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ВОПРОС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Как он действовал?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5A946449-E845-69A2-34BD-304300F89E16}"/>
              </a:ext>
            </a:extLst>
          </p:cNvPr>
          <p:cNvSpPr/>
          <p:nvPr/>
        </p:nvSpPr>
        <p:spPr>
          <a:xfrm>
            <a:off x="621792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"/>
          <p:cNvSpPr/>
          <p:nvPr/>
        </p:nvSpPr>
        <p:spPr>
          <a:xfrm>
            <a:off x="4846320" y="-320040"/>
            <a:ext cx="457200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0" dirty="0">
                <a:solidFill>
                  <a:srgbClr val="2C4257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RICE</a:t>
            </a:r>
            <a:endParaRPr dirty="0"/>
          </a:p>
        </p:txBody>
      </p:sp>
      <p:sp>
        <p:nvSpPr>
          <p:cNvPr id="269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70" name="t"/>
          <p:cNvSpPr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ПРИОРИТИЗАЦИЯ</a:t>
            </a:r>
            <a:endParaRPr/>
          </a:p>
        </p:txBody>
      </p:sp>
      <p:sp>
        <p:nvSpPr>
          <p:cNvPr id="271" name="t"/>
          <p:cNvSpPr/>
          <p:nvPr/>
        </p:nvSpPr>
        <p:spPr>
          <a:xfrm>
            <a:off x="621792" y="2286000"/>
            <a:ext cx="6949440" cy="1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Приоритеты: что делать следующим</a:t>
            </a:r>
            <a:endParaRPr dirty="0"/>
          </a:p>
        </p:txBody>
      </p:sp>
      <p:sp>
        <p:nvSpPr>
          <p:cNvPr id="272" name="t"/>
          <p:cNvSpPr/>
          <p:nvPr/>
        </p:nvSpPr>
        <p:spPr>
          <a:xfrm>
            <a:off x="658368" y="3520000"/>
            <a:ext cx="603504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C7D2DC"/>
                </a:solidFill>
                <a:latin typeface="Montserrat"/>
                <a:ea typeface="Montserrat"/>
                <a:cs typeface="Montserrat"/>
                <a:sym typeface="Montserrat"/>
              </a:rPr>
              <a:t>Фреймворки, разбор примера и взгляд через юнит-экономику.</a:t>
            </a:r>
            <a:endParaRPr/>
          </a:p>
        </p:txBody>
      </p:sp>
      <p:sp>
        <p:nvSpPr>
          <p:cNvPr id="2" name="t">
            <a:extLst>
              <a:ext uri="{FF2B5EF4-FFF2-40B4-BE49-F238E27FC236}">
                <a16:creationId xmlns:a16="http://schemas.microsoft.com/office/drawing/2014/main" id="{E1C88CF3-969E-6E08-62CA-3B79CC424770}"/>
              </a:ext>
            </a:extLst>
          </p:cNvPr>
          <p:cNvSpPr/>
          <p:nvPr/>
        </p:nvSpPr>
        <p:spPr>
          <a:xfrm>
            <a:off x="658368" y="4565680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ШАГ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ШАГ 1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Кастдев с HR-ами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E31AE6D1-6C7B-E7B4-354B-5B3811B406A2}"/>
              </a:ext>
            </a:extLst>
          </p:cNvPr>
          <p:cNvSpPr/>
          <p:nvPr/>
        </p:nvSpPr>
        <p:spPr>
          <a:xfrm>
            <a:off x="640080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ИНСАЙТЫ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Что показали интервью с HR</a:t>
            </a:r>
          </a:p>
        </p:txBody>
      </p:sp>
      <p:sp>
        <p:nvSpPr>
          <p:cNvPr id="8" name="t">
            <a:extLst>
              <a:ext uri="{FF2B5EF4-FFF2-40B4-BE49-F238E27FC236}">
                <a16:creationId xmlns:a16="http://schemas.microsoft.com/office/drawing/2014/main" id="{898BEF9F-386A-7695-CE74-234EF66E3ECE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  <p:sp>
        <p:nvSpPr>
          <p:cNvPr id="317" name="s"/>
          <p:cNvSpPr/>
          <p:nvPr/>
        </p:nvSpPr>
        <p:spPr>
          <a:xfrm>
            <a:off x="3145536" y="1094000"/>
            <a:ext cx="132000" cy="132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18" name="t"/>
          <p:cNvSpPr txBox="1"/>
          <p:nvPr/>
        </p:nvSpPr>
        <p:spPr>
          <a:xfrm>
            <a:off x="3405536" y="1060000"/>
            <a:ext cx="2380000" cy="7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080" dirty="0">
                <a:solidFill>
                  <a:srgbClr val="20303D"/>
                </a:solidFill>
                <a:latin typeface="Montserrat"/>
              </a:rPr>
              <a:t>Около 90% найма начинается на hh.ru.</a:t>
            </a:r>
          </a:p>
        </p:txBody>
      </p:sp>
      <p:sp>
        <p:nvSpPr>
          <p:cNvPr id="319" name="s"/>
          <p:cNvSpPr/>
          <p:nvPr/>
        </p:nvSpPr>
        <p:spPr>
          <a:xfrm>
            <a:off x="3145536" y="1924000"/>
            <a:ext cx="132000" cy="132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0" name="t"/>
          <p:cNvSpPr txBox="1"/>
          <p:nvPr/>
        </p:nvSpPr>
        <p:spPr>
          <a:xfrm>
            <a:off x="3405536" y="1890000"/>
            <a:ext cx="2380000" cy="7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080" dirty="0">
                <a:solidFill>
                  <a:srgbClr val="20303D"/>
                </a:solidFill>
                <a:latin typeface="Montserrat"/>
              </a:rPr>
              <a:t>Чем выше грейд, тем чаще найм идёт через рекомендации.</a:t>
            </a:r>
          </a:p>
        </p:txBody>
      </p:sp>
      <p:sp>
        <p:nvSpPr>
          <p:cNvPr id="321" name="s"/>
          <p:cNvSpPr/>
          <p:nvPr/>
        </p:nvSpPr>
        <p:spPr>
          <a:xfrm>
            <a:off x="3145536" y="2754000"/>
            <a:ext cx="132000" cy="132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2" name="t"/>
          <p:cNvSpPr txBox="1"/>
          <p:nvPr/>
        </p:nvSpPr>
        <p:spPr>
          <a:xfrm>
            <a:off x="3405536" y="2720000"/>
            <a:ext cx="2380000" cy="7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080" dirty="0">
                <a:solidFill>
                  <a:srgbClr val="20303D"/>
                </a:solidFill>
                <a:latin typeface="Montserrat"/>
              </a:rPr>
              <a:t>Отклики без сопроводительного письма часто игнорируют.</a:t>
            </a:r>
          </a:p>
        </p:txBody>
      </p:sp>
      <p:sp>
        <p:nvSpPr>
          <p:cNvPr id="323" name="s"/>
          <p:cNvSpPr/>
          <p:nvPr/>
        </p:nvSpPr>
        <p:spPr>
          <a:xfrm>
            <a:off x="3145536" y="3584000"/>
            <a:ext cx="132000" cy="132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4" name="t"/>
          <p:cNvSpPr txBox="1"/>
          <p:nvPr/>
        </p:nvSpPr>
        <p:spPr>
          <a:xfrm>
            <a:off x="3405536" y="3550000"/>
            <a:ext cx="2380000" cy="7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080" dirty="0">
                <a:solidFill>
                  <a:srgbClr val="20303D"/>
                </a:solidFill>
                <a:latin typeface="Montserrat"/>
              </a:rPr>
              <a:t>Резюме без фото может выглядеть подозрительно.</a:t>
            </a:r>
          </a:p>
        </p:txBody>
      </p:sp>
      <p:sp>
        <p:nvSpPr>
          <p:cNvPr id="325" name="s"/>
          <p:cNvSpPr/>
          <p:nvPr/>
        </p:nvSpPr>
        <p:spPr>
          <a:xfrm>
            <a:off x="6105536" y="1094000"/>
            <a:ext cx="132000" cy="132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6" name="t"/>
          <p:cNvSpPr txBox="1"/>
          <p:nvPr/>
        </p:nvSpPr>
        <p:spPr>
          <a:xfrm>
            <a:off x="6365536" y="1060000"/>
            <a:ext cx="2380000" cy="7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080" dirty="0">
                <a:solidFill>
                  <a:srgbClr val="20303D"/>
                </a:solidFill>
                <a:latin typeface="Montserrat"/>
              </a:rPr>
              <a:t>Частая смена работы или отрасли вызывает вопросы.</a:t>
            </a:r>
          </a:p>
        </p:txBody>
      </p:sp>
      <p:sp>
        <p:nvSpPr>
          <p:cNvPr id="327" name="s"/>
          <p:cNvSpPr/>
          <p:nvPr/>
        </p:nvSpPr>
        <p:spPr>
          <a:xfrm>
            <a:off x="6105536" y="1924000"/>
            <a:ext cx="132000" cy="132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28" name="t"/>
          <p:cNvSpPr txBox="1"/>
          <p:nvPr/>
        </p:nvSpPr>
        <p:spPr>
          <a:xfrm>
            <a:off x="6365536" y="1890000"/>
            <a:ext cx="2380000" cy="7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080" dirty="0">
                <a:solidFill>
                  <a:srgbClr val="20303D"/>
                </a:solidFill>
                <a:latin typeface="Montserrat"/>
              </a:rPr>
              <a:t>Рекрутеры сканируют ключевые слова, а не читают построчно.</a:t>
            </a:r>
          </a:p>
        </p:txBody>
      </p:sp>
      <p:sp>
        <p:nvSpPr>
          <p:cNvPr id="329" name="s"/>
          <p:cNvSpPr/>
          <p:nvPr/>
        </p:nvSpPr>
        <p:spPr>
          <a:xfrm>
            <a:off x="6105536" y="2754000"/>
            <a:ext cx="132000" cy="132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30" name="t"/>
          <p:cNvSpPr txBox="1"/>
          <p:nvPr/>
        </p:nvSpPr>
        <p:spPr>
          <a:xfrm>
            <a:off x="6365536" y="2720000"/>
            <a:ext cx="2380000" cy="7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080" dirty="0">
                <a:solidFill>
                  <a:srgbClr val="20303D"/>
                </a:solidFill>
                <a:latin typeface="Montserrat"/>
              </a:rPr>
              <a:t>Нестандартный формат резюме неудобен для скрининга.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ШАГ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ШАГ 2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Выбрать ключевой канал продаж</a:t>
            </a:r>
          </a:p>
          <a:p>
            <a:pPr algn="l"/>
            <a:r>
              <a:rPr sz="1400" dirty="0">
                <a:solidFill>
                  <a:srgbClr val="C7D2DC"/>
                </a:solidFill>
                <a:latin typeface="Montserrat"/>
              </a:rPr>
              <a:t>hh.ru стал главным каналом привлечения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361DBE54-39F5-A86D-0529-420C3854559A}"/>
              </a:ext>
            </a:extLst>
          </p:cNvPr>
          <p:cNvSpPr/>
          <p:nvPr/>
        </p:nvSpPr>
        <p:spPr>
          <a:xfrm>
            <a:off x="658368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ФОКУС НА КАНАЛЕ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Почему сначала hh.ru?</a:t>
            </a:r>
          </a:p>
        </p:txBody>
      </p:sp>
      <p:sp>
        <p:nvSpPr>
          <p:cNvPr id="8" name="t">
            <a:extLst>
              <a:ext uri="{FF2B5EF4-FFF2-40B4-BE49-F238E27FC236}">
                <a16:creationId xmlns:a16="http://schemas.microsoft.com/office/drawing/2014/main" id="{8FD7B851-24D9-4A57-7454-5570045E07D9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  <p:sp>
        <p:nvSpPr>
          <p:cNvPr id="331" name="s"/>
          <p:cNvSpPr/>
          <p:nvPr/>
        </p:nvSpPr>
        <p:spPr>
          <a:xfrm>
            <a:off x="3145536" y="1060000"/>
            <a:ext cx="5450000" cy="940000"/>
          </a:xfrm>
          <a:prstGeom prst="roundRect">
            <a:avLst>
              <a:gd name="adj" fmla="val 9000"/>
            </a:avLst>
          </a:prstGeom>
          <a:solidFill>
            <a:srgbClr val="F5F7F9"/>
          </a:solidFill>
          <a:ln>
            <a:noFill/>
          </a:ln>
          <a:effectLst>
            <a:outerShdw blurRad="40000" dist="20000" dir="5400000" rotWithShape="0">
              <a:srgbClr val="20303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32" name="s"/>
          <p:cNvSpPr/>
          <p:nvPr/>
        </p:nvSpPr>
        <p:spPr>
          <a:xfrm>
            <a:off x="3445536" y="1360000"/>
            <a:ext cx="150000" cy="15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33" name="t"/>
          <p:cNvSpPr txBox="1"/>
          <p:nvPr/>
        </p:nvSpPr>
        <p:spPr>
          <a:xfrm>
            <a:off x="3705536" y="1300000"/>
            <a:ext cx="4650000" cy="3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350" b="1" dirty="0">
                <a:solidFill>
                  <a:srgbClr val="192E40"/>
                </a:solidFill>
                <a:latin typeface="Montserrat SemiBold"/>
              </a:rPr>
              <a:t>Наибольший объём</a:t>
            </a:r>
          </a:p>
        </p:txBody>
      </p:sp>
      <p:sp>
        <p:nvSpPr>
          <p:cNvPr id="334" name="t"/>
          <p:cNvSpPr txBox="1"/>
          <p:nvPr/>
        </p:nvSpPr>
        <p:spPr>
          <a:xfrm>
            <a:off x="3705536" y="1620000"/>
            <a:ext cx="4650000" cy="3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30" dirty="0">
                <a:solidFill>
                  <a:srgbClr val="5A6B78"/>
                </a:solidFill>
                <a:latin typeface="Montserrat"/>
              </a:rPr>
              <a:t>Это канал с наибольшим объёмом для целевого рынка.</a:t>
            </a:r>
          </a:p>
        </p:txBody>
      </p:sp>
      <p:sp>
        <p:nvSpPr>
          <p:cNvPr id="335" name="s"/>
          <p:cNvSpPr/>
          <p:nvPr/>
        </p:nvSpPr>
        <p:spPr>
          <a:xfrm>
            <a:off x="3145536" y="2190000"/>
            <a:ext cx="5450000" cy="940000"/>
          </a:xfrm>
          <a:prstGeom prst="roundRect">
            <a:avLst>
              <a:gd name="adj" fmla="val 9000"/>
            </a:avLst>
          </a:prstGeom>
          <a:solidFill>
            <a:srgbClr val="F5F7F9"/>
          </a:solidFill>
          <a:ln>
            <a:noFill/>
          </a:ln>
          <a:effectLst>
            <a:outerShdw blurRad="40000" dist="20000" dir="5400000" rotWithShape="0">
              <a:srgbClr val="20303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36" name="s"/>
          <p:cNvSpPr/>
          <p:nvPr/>
        </p:nvSpPr>
        <p:spPr>
          <a:xfrm>
            <a:off x="3445536" y="2490000"/>
            <a:ext cx="150000" cy="15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37" name="t"/>
          <p:cNvSpPr txBox="1"/>
          <p:nvPr/>
        </p:nvSpPr>
        <p:spPr>
          <a:xfrm>
            <a:off x="3705536" y="2430000"/>
            <a:ext cx="4650000" cy="3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350" b="1" dirty="0">
                <a:solidFill>
                  <a:srgbClr val="192E40"/>
                </a:solidFill>
                <a:latin typeface="Montserrat SemiBold"/>
              </a:rPr>
              <a:t>Измеримость</a:t>
            </a:r>
          </a:p>
        </p:txBody>
      </p:sp>
      <p:sp>
        <p:nvSpPr>
          <p:cNvPr id="338" name="t"/>
          <p:cNvSpPr txBox="1"/>
          <p:nvPr/>
        </p:nvSpPr>
        <p:spPr>
          <a:xfrm>
            <a:off x="3705536" y="2750000"/>
            <a:ext cx="4650000" cy="3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30" dirty="0">
                <a:solidFill>
                  <a:srgbClr val="5A6B78"/>
                </a:solidFill>
                <a:latin typeface="Montserrat"/>
              </a:rPr>
              <a:t>Он даёт чёткие, измеримые этапы воронки.</a:t>
            </a:r>
          </a:p>
        </p:txBody>
      </p:sp>
      <p:sp>
        <p:nvSpPr>
          <p:cNvPr id="339" name="s"/>
          <p:cNvSpPr/>
          <p:nvPr/>
        </p:nvSpPr>
        <p:spPr>
          <a:xfrm>
            <a:off x="3145536" y="3320000"/>
            <a:ext cx="5450000" cy="940000"/>
          </a:xfrm>
          <a:prstGeom prst="roundRect">
            <a:avLst>
              <a:gd name="adj" fmla="val 9000"/>
            </a:avLst>
          </a:prstGeom>
          <a:solidFill>
            <a:srgbClr val="F5F7F9"/>
          </a:solidFill>
          <a:ln>
            <a:noFill/>
          </a:ln>
          <a:effectLst>
            <a:outerShdw blurRad="40000" dist="20000" dir="5400000" rotWithShape="0">
              <a:srgbClr val="20303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40" name="s"/>
          <p:cNvSpPr/>
          <p:nvPr/>
        </p:nvSpPr>
        <p:spPr>
          <a:xfrm>
            <a:off x="3445536" y="3620000"/>
            <a:ext cx="150000" cy="15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1" name="t"/>
          <p:cNvSpPr txBox="1"/>
          <p:nvPr/>
        </p:nvSpPr>
        <p:spPr>
          <a:xfrm>
            <a:off x="3705536" y="3560000"/>
            <a:ext cx="4650000" cy="3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350" b="1" dirty="0">
                <a:solidFill>
                  <a:srgbClr val="192E40"/>
                </a:solidFill>
                <a:latin typeface="Montserrat SemiBold"/>
              </a:rPr>
              <a:t>Быстро тестировать</a:t>
            </a:r>
          </a:p>
        </p:txBody>
      </p:sp>
      <p:sp>
        <p:nvSpPr>
          <p:cNvPr id="342" name="t"/>
          <p:cNvSpPr txBox="1"/>
          <p:nvPr/>
        </p:nvSpPr>
        <p:spPr>
          <a:xfrm>
            <a:off x="3705536" y="3880000"/>
            <a:ext cx="4650000" cy="34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30" dirty="0">
                <a:solidFill>
                  <a:srgbClr val="5A6B78"/>
                </a:solidFill>
                <a:latin typeface="Montserrat"/>
              </a:rPr>
              <a:t>Он позволяет быстро экспериментировать с видимостью профиля и откликами.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ШАГ 3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Постройте воронку hh.ru</a:t>
            </a:r>
          </a:p>
        </p:txBody>
      </p:sp>
      <p:sp>
        <p:nvSpPr>
          <p:cNvPr id="91" name="t">
            <a:extLst>
              <a:ext uri="{FF2B5EF4-FFF2-40B4-BE49-F238E27FC236}">
                <a16:creationId xmlns:a16="http://schemas.microsoft.com/office/drawing/2014/main" id="{DEEEA94F-DE26-E799-D8BD-5C97DA17A607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  <p:graphicFrame>
        <p:nvGraphicFramePr>
          <p:cNvPr id="200" name="FunnelTable"/>
          <p:cNvGraphicFramePr>
            <a:graphicFrameLocks noGrp="1"/>
          </p:cNvGraphicFramePr>
          <p:nvPr/>
        </p:nvGraphicFramePr>
        <p:xfrm>
          <a:off x="3145536" y="940000"/>
          <a:ext cx="5700000" cy="3579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Этап воронки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Значение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Бенчмарк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Показы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1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Просмотры профиля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2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Отклики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3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Приглашения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4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1-е интервью (HR)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2-е интервью (руководитель)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3-е интервью (финальное)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Проверка СБ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5714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Оффер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 dirty="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ШАГ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ШАГ 4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Опубликовать резюме и снять первое измерение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12876733-3B10-0568-F122-D8F7C77A94F5}"/>
              </a:ext>
            </a:extLst>
          </p:cNvPr>
          <p:cNvSpPr/>
          <p:nvPr/>
        </p:nvSpPr>
        <p:spPr>
          <a:xfrm>
            <a:off x="658368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ДЕНЬ 1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Первое измерение</a:t>
            </a:r>
          </a:p>
        </p:txBody>
      </p:sp>
      <p:sp>
        <p:nvSpPr>
          <p:cNvPr id="49" name="t"/>
          <p:cNvSpPr txBox="1"/>
          <p:nvPr/>
        </p:nvSpPr>
        <p:spPr>
          <a:xfrm>
            <a:off x="3080000" y="4620000"/>
            <a:ext cx="5600000" cy="3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00" dirty="0">
                <a:solidFill>
                  <a:srgbClr val="596A78"/>
                </a:solidFill>
                <a:latin typeface="Montserrat"/>
              </a:rPr>
              <a:t>Первое узкое место — в самом верху: слишком мало людей видят резюме.</a:t>
            </a:r>
          </a:p>
        </p:txBody>
      </p:sp>
      <p:sp>
        <p:nvSpPr>
          <p:cNvPr id="50" name="t">
            <a:extLst>
              <a:ext uri="{FF2B5EF4-FFF2-40B4-BE49-F238E27FC236}">
                <a16:creationId xmlns:a16="http://schemas.microsoft.com/office/drawing/2014/main" id="{F45F51FF-1024-994C-3CD5-F2DC25109FC4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  <p:graphicFrame>
        <p:nvGraphicFramePr>
          <p:cNvPr id="200" name="FunnelTable"/>
          <p:cNvGraphicFramePr>
            <a:graphicFrameLocks noGrp="1"/>
          </p:cNvGraphicFramePr>
          <p:nvPr/>
        </p:nvGraphicFramePr>
        <p:xfrm>
          <a:off x="3145536" y="940000"/>
          <a:ext cx="5700000" cy="21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Этап воронки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Значение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Бенчмарк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Показы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10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 dirty="0">
                          <a:solidFill>
                            <a:srgbClr val="7C8B96"/>
                          </a:solidFill>
                          <a:latin typeface="Montserrat Medium"/>
                        </a:rPr>
                        <a:t>CR 1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 dirty="0">
                          <a:solidFill>
                            <a:srgbClr val="7C8B96"/>
                          </a:solidFill>
                          <a:latin typeface="Montserrat Medium"/>
                        </a:rPr>
                        <a:t>0.00%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Просмотры профиля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0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Отклики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Приглашения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Оффер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 dirty="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РЕШЕНИЕ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Что будем делать?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Записаться на курсы риторики, чтобы лучше проходить интервью.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" name="r"/>
          <p:cNvSpPr/>
          <p:nvPr/>
        </p:nvSpPr>
        <p:spPr>
          <a:xfrm>
            <a:off x="3145536" y="166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Собрать сайт-портфолио.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" name="r"/>
          <p:cNvSpPr/>
          <p:nvPr/>
        </p:nvSpPr>
        <p:spPr>
          <a:xfrm>
            <a:off x="3145536" y="238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Вручную поднимать резюме в поиске.</a:t>
            </a:r>
          </a:p>
        </p:txBody>
      </p:sp>
      <p:sp>
        <p:nvSpPr>
          <p:cNvPr id="16" name="r"/>
          <p:cNvSpPr/>
          <p:nvPr/>
        </p:nvSpPr>
        <p:spPr>
          <a:xfrm>
            <a:off x="3145536" y="310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r"/>
          <p:cNvSpPr/>
          <p:nvPr/>
        </p:nvSpPr>
        <p:spPr>
          <a:xfrm>
            <a:off x="3145536" y="310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t"/>
          <p:cNvSpPr txBox="1"/>
          <p:nvPr/>
        </p:nvSpPr>
        <p:spPr>
          <a:xfrm>
            <a:off x="3295536" y="328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D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Купить автоматическое поднятие резюме на hh.ru за 799 ₽.</a:t>
            </a:r>
          </a:p>
        </p:txBody>
      </p:sp>
      <p:sp>
        <p:nvSpPr>
          <p:cNvPr id="19" name="t">
            <a:extLst>
              <a:ext uri="{FF2B5EF4-FFF2-40B4-BE49-F238E27FC236}">
                <a16:creationId xmlns:a16="http://schemas.microsoft.com/office/drawing/2014/main" id="{A0C43EDE-967F-4A60-4387-D1F46F0F83DA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РЕШЕНИЕ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Что будем делать?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Записаться на курсы риторики, чтобы лучше проходить интервью.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" name="r"/>
          <p:cNvSpPr/>
          <p:nvPr/>
        </p:nvSpPr>
        <p:spPr>
          <a:xfrm>
            <a:off x="3145536" y="166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Собрать сайт-портфолио.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" name="r"/>
          <p:cNvSpPr/>
          <p:nvPr/>
        </p:nvSpPr>
        <p:spPr>
          <a:xfrm>
            <a:off x="3145536" y="238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Вручную поднимать резюме в поиске.</a:t>
            </a:r>
          </a:p>
        </p:txBody>
      </p:sp>
      <p:sp>
        <p:nvSpPr>
          <p:cNvPr id="16" name="r"/>
          <p:cNvSpPr/>
          <p:nvPr/>
        </p:nvSpPr>
        <p:spPr>
          <a:xfrm>
            <a:off x="3145536" y="310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r"/>
          <p:cNvSpPr/>
          <p:nvPr/>
        </p:nvSpPr>
        <p:spPr>
          <a:xfrm>
            <a:off x="3145536" y="3100000"/>
            <a:ext cx="56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t"/>
          <p:cNvSpPr txBox="1"/>
          <p:nvPr/>
        </p:nvSpPr>
        <p:spPr>
          <a:xfrm>
            <a:off x="3295536" y="328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D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Купить автоматическое поднятие резюме на hh.ru за 799 ₽.</a:t>
            </a:r>
          </a:p>
        </p:txBody>
      </p:sp>
      <p:sp>
        <p:nvSpPr>
          <p:cNvPr id="19" name="t">
            <a:extLst>
              <a:ext uri="{FF2B5EF4-FFF2-40B4-BE49-F238E27FC236}">
                <a16:creationId xmlns:a16="http://schemas.microsoft.com/office/drawing/2014/main" id="{8E5D8824-A78E-8E49-B2EF-760DE9A29E57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ШАГ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ШАГ 5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Купить автоматическое поднятие резюме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48796C8B-64D3-6A85-2619-58D06922FF8A}"/>
              </a:ext>
            </a:extLst>
          </p:cNvPr>
          <p:cNvSpPr/>
          <p:nvPr/>
        </p:nvSpPr>
        <p:spPr>
          <a:xfrm>
            <a:off x="621792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74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75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ФРЕЙМВОРКИ</a:t>
            </a:r>
            <a:endParaRPr/>
          </a:p>
        </p:txBody>
      </p:sp>
      <p:sp>
        <p:nvSpPr>
          <p:cNvPr id="276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Популярные системы приоритизации</a:t>
            </a:r>
            <a:endParaRPr/>
          </a:p>
        </p:txBody>
      </p:sp>
      <p:sp>
        <p:nvSpPr>
          <p:cNvPr id="278" name="r"/>
          <p:cNvSpPr/>
          <p:nvPr/>
        </p:nvSpPr>
        <p:spPr>
          <a:xfrm>
            <a:off x="3145536" y="940000"/>
            <a:ext cx="2730000" cy="9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79" name="r"/>
          <p:cNvSpPr/>
          <p:nvPr/>
        </p:nvSpPr>
        <p:spPr>
          <a:xfrm>
            <a:off x="3145536" y="940000"/>
            <a:ext cx="72000" cy="92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80" name="t"/>
          <p:cNvSpPr/>
          <p:nvPr/>
        </p:nvSpPr>
        <p:spPr>
          <a:xfrm>
            <a:off x="3375536" y="1090000"/>
            <a:ext cx="235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RICE</a:t>
            </a:r>
            <a:endParaRPr dirty="0"/>
          </a:p>
        </p:txBody>
      </p:sp>
      <p:sp>
        <p:nvSpPr>
          <p:cNvPr id="281" name="t"/>
          <p:cNvSpPr/>
          <p:nvPr/>
        </p:nvSpPr>
        <p:spPr>
          <a:xfrm>
            <a:off x="3375536" y="1480000"/>
            <a:ext cx="23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Охват × Влияние × Уверенность ÷ Усилия</a:t>
            </a:r>
            <a:endParaRPr dirty="0"/>
          </a:p>
        </p:txBody>
      </p:sp>
      <p:sp>
        <p:nvSpPr>
          <p:cNvPr id="282" name="r"/>
          <p:cNvSpPr/>
          <p:nvPr/>
        </p:nvSpPr>
        <p:spPr>
          <a:xfrm>
            <a:off x="6115536" y="940000"/>
            <a:ext cx="2730000" cy="9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83" name="r"/>
          <p:cNvSpPr/>
          <p:nvPr/>
        </p:nvSpPr>
        <p:spPr>
          <a:xfrm>
            <a:off x="6115536" y="940000"/>
            <a:ext cx="72000" cy="92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84" name="t"/>
          <p:cNvSpPr/>
          <p:nvPr/>
        </p:nvSpPr>
        <p:spPr>
          <a:xfrm>
            <a:off x="6345536" y="1090000"/>
            <a:ext cx="235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ICE</a:t>
            </a:r>
            <a:endParaRPr/>
          </a:p>
        </p:txBody>
      </p:sp>
      <p:sp>
        <p:nvSpPr>
          <p:cNvPr id="285" name="t"/>
          <p:cNvSpPr/>
          <p:nvPr/>
        </p:nvSpPr>
        <p:spPr>
          <a:xfrm>
            <a:off x="6345536" y="1480000"/>
            <a:ext cx="23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Влияние × Уверенность × Простота</a:t>
            </a:r>
            <a:endParaRPr/>
          </a:p>
        </p:txBody>
      </p:sp>
      <p:sp>
        <p:nvSpPr>
          <p:cNvPr id="286" name="r"/>
          <p:cNvSpPr/>
          <p:nvPr/>
        </p:nvSpPr>
        <p:spPr>
          <a:xfrm>
            <a:off x="3145536" y="2060000"/>
            <a:ext cx="2730000" cy="9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87" name="r"/>
          <p:cNvSpPr/>
          <p:nvPr/>
        </p:nvSpPr>
        <p:spPr>
          <a:xfrm>
            <a:off x="3145536" y="2060000"/>
            <a:ext cx="72000" cy="92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88" name="t"/>
          <p:cNvSpPr/>
          <p:nvPr/>
        </p:nvSpPr>
        <p:spPr>
          <a:xfrm>
            <a:off x="3375536" y="2210000"/>
            <a:ext cx="235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MoSCoW</a:t>
            </a:r>
            <a:endParaRPr dirty="0"/>
          </a:p>
        </p:txBody>
      </p:sp>
      <p:sp>
        <p:nvSpPr>
          <p:cNvPr id="289" name="t"/>
          <p:cNvSpPr/>
          <p:nvPr/>
        </p:nvSpPr>
        <p:spPr>
          <a:xfrm>
            <a:off x="3375536" y="2600000"/>
            <a:ext cx="23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Must · Should · Could · Won't</a:t>
            </a:r>
            <a:endParaRPr/>
          </a:p>
        </p:txBody>
      </p:sp>
      <p:sp>
        <p:nvSpPr>
          <p:cNvPr id="290" name="r"/>
          <p:cNvSpPr/>
          <p:nvPr/>
        </p:nvSpPr>
        <p:spPr>
          <a:xfrm>
            <a:off x="6115536" y="2060000"/>
            <a:ext cx="2730000" cy="9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91" name="r"/>
          <p:cNvSpPr/>
          <p:nvPr/>
        </p:nvSpPr>
        <p:spPr>
          <a:xfrm>
            <a:off x="6115536" y="2060000"/>
            <a:ext cx="72000" cy="92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92" name="t"/>
          <p:cNvSpPr/>
          <p:nvPr/>
        </p:nvSpPr>
        <p:spPr>
          <a:xfrm>
            <a:off x="6345536" y="2210000"/>
            <a:ext cx="235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Kano</a:t>
            </a:r>
            <a:endParaRPr/>
          </a:p>
        </p:txBody>
      </p:sp>
      <p:sp>
        <p:nvSpPr>
          <p:cNvPr id="293" name="t"/>
          <p:cNvSpPr/>
          <p:nvPr/>
        </p:nvSpPr>
        <p:spPr>
          <a:xfrm>
            <a:off x="6345536" y="2600000"/>
            <a:ext cx="23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Базовые · Линейные · Восхищающие</a:t>
            </a:r>
            <a:endParaRPr/>
          </a:p>
        </p:txBody>
      </p:sp>
      <p:sp>
        <p:nvSpPr>
          <p:cNvPr id="294" name="r"/>
          <p:cNvSpPr/>
          <p:nvPr/>
        </p:nvSpPr>
        <p:spPr>
          <a:xfrm>
            <a:off x="3145536" y="3180000"/>
            <a:ext cx="2730000" cy="9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95" name="r"/>
          <p:cNvSpPr/>
          <p:nvPr/>
        </p:nvSpPr>
        <p:spPr>
          <a:xfrm>
            <a:off x="3145536" y="3180000"/>
            <a:ext cx="72000" cy="92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96" name="t"/>
          <p:cNvSpPr/>
          <p:nvPr/>
        </p:nvSpPr>
        <p:spPr>
          <a:xfrm>
            <a:off x="3375536" y="3330000"/>
            <a:ext cx="235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Ценность / Усилия</a:t>
            </a:r>
            <a:endParaRPr dirty="0"/>
          </a:p>
        </p:txBody>
      </p:sp>
      <p:sp>
        <p:nvSpPr>
          <p:cNvPr id="297" name="t"/>
          <p:cNvSpPr/>
          <p:nvPr/>
        </p:nvSpPr>
        <p:spPr>
          <a:xfrm>
            <a:off x="3375536" y="3720000"/>
            <a:ext cx="23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Быстрый поиск победителей 2×2</a:t>
            </a:r>
            <a:endParaRPr/>
          </a:p>
        </p:txBody>
      </p:sp>
      <p:sp>
        <p:nvSpPr>
          <p:cNvPr id="298" name="r"/>
          <p:cNvSpPr/>
          <p:nvPr/>
        </p:nvSpPr>
        <p:spPr>
          <a:xfrm>
            <a:off x="6115536" y="3180000"/>
            <a:ext cx="2730000" cy="92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299" name="r"/>
          <p:cNvSpPr/>
          <p:nvPr/>
        </p:nvSpPr>
        <p:spPr>
          <a:xfrm>
            <a:off x="6115536" y="3180000"/>
            <a:ext cx="72000" cy="92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00" name="t"/>
          <p:cNvSpPr/>
          <p:nvPr/>
        </p:nvSpPr>
        <p:spPr>
          <a:xfrm>
            <a:off x="6345536" y="3330000"/>
            <a:ext cx="235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WSJF</a:t>
            </a:r>
            <a:endParaRPr/>
          </a:p>
        </p:txBody>
      </p:sp>
      <p:sp>
        <p:nvSpPr>
          <p:cNvPr id="301" name="t"/>
          <p:cNvSpPr/>
          <p:nvPr/>
        </p:nvSpPr>
        <p:spPr>
          <a:xfrm>
            <a:off x="6345536" y="3720000"/>
            <a:ext cx="235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Стоимость задержки ÷ Размер задачи (SAFe)</a:t>
            </a:r>
            <a:endParaRPr/>
          </a:p>
        </p:txBody>
      </p:sp>
      <p:sp>
        <p:nvSpPr>
          <p:cNvPr id="3" name="t">
            <a:extLst>
              <a:ext uri="{FF2B5EF4-FFF2-40B4-BE49-F238E27FC236}">
                <a16:creationId xmlns:a16="http://schemas.microsoft.com/office/drawing/2014/main" id="{D5997C23-E807-4FA0-34E0-34A13B74B88F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ДЕНЬ 2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После продвижения</a:t>
            </a:r>
          </a:p>
        </p:txBody>
      </p:sp>
      <p:sp>
        <p:nvSpPr>
          <p:cNvPr id="49" name="t"/>
          <p:cNvSpPr txBox="1"/>
          <p:nvPr/>
        </p:nvSpPr>
        <p:spPr>
          <a:xfrm>
            <a:off x="3080000" y="4620000"/>
            <a:ext cx="5600000" cy="3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00" dirty="0">
                <a:solidFill>
                  <a:srgbClr val="596A78"/>
                </a:solidFill>
                <a:latin typeface="Montserrat"/>
              </a:rPr>
              <a:t>Видимость улучшилась, но нам всё ещё нужен бенчмарк.</a:t>
            </a:r>
          </a:p>
        </p:txBody>
      </p:sp>
      <p:sp>
        <p:nvSpPr>
          <p:cNvPr id="50" name="t">
            <a:extLst>
              <a:ext uri="{FF2B5EF4-FFF2-40B4-BE49-F238E27FC236}">
                <a16:creationId xmlns:a16="http://schemas.microsoft.com/office/drawing/2014/main" id="{2A3CAE0E-8FDE-D675-081C-74721CCF4211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  <p:graphicFrame>
        <p:nvGraphicFramePr>
          <p:cNvPr id="200" name="FunnelTable"/>
          <p:cNvGraphicFramePr>
            <a:graphicFrameLocks noGrp="1"/>
          </p:cNvGraphicFramePr>
          <p:nvPr/>
        </p:nvGraphicFramePr>
        <p:xfrm>
          <a:off x="3145536" y="940000"/>
          <a:ext cx="5700000" cy="21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Этап воронки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Значение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Бенчмарк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Показы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49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1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 dirty="0">
                          <a:solidFill>
                            <a:srgbClr val="7C8B96"/>
                          </a:solidFill>
                          <a:latin typeface="Montserrat Medium"/>
                        </a:rPr>
                        <a:t>2.04%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Просмотры профиля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Отклики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Приглашения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Оффер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 dirty="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762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РЕШЕНИЕ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Что будем делать?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Выяснить, 49 показов/день и CR 2,04% — это много или мало.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" name="r"/>
          <p:cNvSpPr/>
          <p:nvPr/>
        </p:nvSpPr>
        <p:spPr>
          <a:xfrm>
            <a:off x="3145536" y="166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Создать дополнительные резюме.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" name="r"/>
          <p:cNvSpPr/>
          <p:nvPr/>
        </p:nvSpPr>
        <p:spPr>
          <a:xfrm>
            <a:off x="3145536" y="238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Опубликовать резюме на LinkedIn, «Хабр Карьере», Getmatch и других сайтах.</a:t>
            </a:r>
          </a:p>
        </p:txBody>
      </p:sp>
      <p:sp>
        <p:nvSpPr>
          <p:cNvPr id="16" name="r"/>
          <p:cNvSpPr/>
          <p:nvPr/>
        </p:nvSpPr>
        <p:spPr>
          <a:xfrm>
            <a:off x="3145536" y="310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r"/>
          <p:cNvSpPr/>
          <p:nvPr/>
        </p:nvSpPr>
        <p:spPr>
          <a:xfrm>
            <a:off x="3145536" y="310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t"/>
          <p:cNvSpPr txBox="1"/>
          <p:nvPr/>
        </p:nvSpPr>
        <p:spPr>
          <a:xfrm>
            <a:off x="3295536" y="328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D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Готовиться к интервью.</a:t>
            </a:r>
          </a:p>
        </p:txBody>
      </p:sp>
      <p:sp>
        <p:nvSpPr>
          <p:cNvPr id="19" name="t">
            <a:extLst>
              <a:ext uri="{FF2B5EF4-FFF2-40B4-BE49-F238E27FC236}">
                <a16:creationId xmlns:a16="http://schemas.microsoft.com/office/drawing/2014/main" id="{43364B5B-5E43-C76C-08FE-3064F87B7CB9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РЕШЕНИЕ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Что будем делать?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Выяснить, 49 показов/день и CR 2,04% — это много или мало.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" name="r"/>
          <p:cNvSpPr/>
          <p:nvPr/>
        </p:nvSpPr>
        <p:spPr>
          <a:xfrm>
            <a:off x="3145536" y="166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Создать дополнительные резюме.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" name="r"/>
          <p:cNvSpPr/>
          <p:nvPr/>
        </p:nvSpPr>
        <p:spPr>
          <a:xfrm>
            <a:off x="3145536" y="238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Опубликовать резюме на LinkedIn, «Хабр Карьере», Getmatch и других сайтах.</a:t>
            </a:r>
          </a:p>
        </p:txBody>
      </p:sp>
      <p:sp>
        <p:nvSpPr>
          <p:cNvPr id="16" name="r"/>
          <p:cNvSpPr/>
          <p:nvPr/>
        </p:nvSpPr>
        <p:spPr>
          <a:xfrm>
            <a:off x="3145536" y="310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7" name="r"/>
          <p:cNvSpPr/>
          <p:nvPr/>
        </p:nvSpPr>
        <p:spPr>
          <a:xfrm>
            <a:off x="3145536" y="310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8" name="t"/>
          <p:cNvSpPr txBox="1"/>
          <p:nvPr/>
        </p:nvSpPr>
        <p:spPr>
          <a:xfrm>
            <a:off x="3295536" y="328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D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Готовиться к интервью.</a:t>
            </a:r>
          </a:p>
        </p:txBody>
      </p:sp>
      <p:sp>
        <p:nvSpPr>
          <p:cNvPr id="19" name="t">
            <a:extLst>
              <a:ext uri="{FF2B5EF4-FFF2-40B4-BE49-F238E27FC236}">
                <a16:creationId xmlns:a16="http://schemas.microsoft.com/office/drawing/2014/main" id="{683B3026-587E-3B50-B3B7-A7D2232DE85E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КАК?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КАК?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Как это забенчмаркать?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639BAB2C-DFCB-8931-D5CD-F41B24D9083E}"/>
              </a:ext>
            </a:extLst>
          </p:cNvPr>
          <p:cNvSpPr/>
          <p:nvPr/>
        </p:nvSpPr>
        <p:spPr>
          <a:xfrm>
            <a:off x="621792" y="46508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БЕНЧМАРК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Позвонить другу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7CA966-1AB4-09EE-2B9A-0B076D7C0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20" y="450628"/>
            <a:ext cx="6355080" cy="4242244"/>
          </a:xfrm>
          <a:prstGeom prst="rect">
            <a:avLst/>
          </a:prstGeom>
        </p:spPr>
      </p:pic>
      <p:sp>
        <p:nvSpPr>
          <p:cNvPr id="12" name="t">
            <a:extLst>
              <a:ext uri="{FF2B5EF4-FFF2-40B4-BE49-F238E27FC236}">
                <a16:creationId xmlns:a16="http://schemas.microsoft.com/office/drawing/2014/main" id="{EA45A2BC-9229-C81A-2EA9-A2A059AEAC2D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ДЕНЬ 2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Текущая воронка против бенчмарка</a:t>
            </a:r>
          </a:p>
        </p:txBody>
      </p:sp>
      <p:sp>
        <p:nvSpPr>
          <p:cNvPr id="73" name="t"/>
          <p:cNvSpPr txBox="1"/>
          <p:nvPr/>
        </p:nvSpPr>
        <p:spPr>
          <a:xfrm>
            <a:off x="3080000" y="4620000"/>
            <a:ext cx="5600000" cy="3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00" dirty="0">
                <a:solidFill>
                  <a:srgbClr val="596A78"/>
                </a:solidFill>
                <a:latin typeface="Montserrat"/>
              </a:rPr>
              <a:t>Первый измеримый разрыв — просмотры профиля и конверсия в отклики.</a:t>
            </a:r>
          </a:p>
        </p:txBody>
      </p:sp>
      <p:sp>
        <p:nvSpPr>
          <p:cNvPr id="74" name="t">
            <a:extLst>
              <a:ext uri="{FF2B5EF4-FFF2-40B4-BE49-F238E27FC236}">
                <a16:creationId xmlns:a16="http://schemas.microsoft.com/office/drawing/2014/main" id="{5FABAF79-E964-97C0-33B6-B1B1AAC1511E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  <p:graphicFrame>
        <p:nvGraphicFramePr>
          <p:cNvPr id="200" name="FunnelTable"/>
          <p:cNvGraphicFramePr>
            <a:graphicFrameLocks noGrp="1"/>
          </p:cNvGraphicFramePr>
          <p:nvPr/>
        </p:nvGraphicFramePr>
        <p:xfrm>
          <a:off x="3145536" y="940000"/>
          <a:ext cx="5700000" cy="33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Этап воронки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Значение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Бенчмарк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Показы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49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1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2.04%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 dirty="0">
                          <a:solidFill>
                            <a:srgbClr val="20303D"/>
                          </a:solidFill>
                          <a:latin typeface="Montserrat Medium"/>
                        </a:rPr>
                        <a:t>Просмотры профиля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310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2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11.94%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Отклики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37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3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37.84%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Приглашения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14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4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100.00%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1-е интервью (HR)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14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Оффер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РЕШ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РЕШЕНИЕ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Что делаем дальше?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1E682F29-3728-B1FB-6ECC-112884A5F0B2}"/>
              </a:ext>
            </a:extLst>
          </p:cNvPr>
          <p:cNvSpPr/>
          <p:nvPr/>
        </p:nvSpPr>
        <p:spPr>
          <a:xfrm>
            <a:off x="621792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РЕШЕНИЕ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Что будем делать?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Усилить заголовок резюме, краткое саммари и фото.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" name="r"/>
          <p:cNvSpPr/>
          <p:nvPr/>
        </p:nvSpPr>
        <p:spPr>
          <a:xfrm>
            <a:off x="3145536" y="166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Начать откликаться на 10 вакансий в день и писать сопроводительные.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" name="r"/>
          <p:cNvSpPr/>
          <p:nvPr/>
        </p:nvSpPr>
        <p:spPr>
          <a:xfrm>
            <a:off x="3145536" y="238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Сменить локацию на Москву.</a:t>
            </a:r>
          </a:p>
        </p:txBody>
      </p:sp>
      <p:sp>
        <p:nvSpPr>
          <p:cNvPr id="16" name="t">
            <a:extLst>
              <a:ext uri="{FF2B5EF4-FFF2-40B4-BE49-F238E27FC236}">
                <a16:creationId xmlns:a16="http://schemas.microsoft.com/office/drawing/2014/main" id="{327659F4-2964-0666-C91D-7CD0EE75689C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РЕШЕНИЕ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Что будем делать?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Усилить заголовок резюме, краткое саммари и фото.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Начать откликаться на 10 вакансий в день и писать сопроводительные.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Сменить локацию на Москву.</a:t>
            </a:r>
          </a:p>
        </p:txBody>
      </p:sp>
      <p:sp>
        <p:nvSpPr>
          <p:cNvPr id="16" name="t">
            <a:extLst>
              <a:ext uri="{FF2B5EF4-FFF2-40B4-BE49-F238E27FC236}">
                <a16:creationId xmlns:a16="http://schemas.microsoft.com/office/drawing/2014/main" id="{4D06B640-6370-4106-2788-97FA0558748E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  <p:sp>
        <p:nvSpPr>
          <p:cNvPr id="6" name="r">
            <a:extLst>
              <a:ext uri="{FF2B5EF4-FFF2-40B4-BE49-F238E27FC236}">
                <a16:creationId xmlns:a16="http://schemas.microsoft.com/office/drawing/2014/main" id="{099AA77F-0DA8-20AA-73CA-26E3715910F3}"/>
              </a:ext>
            </a:extLst>
          </p:cNvPr>
          <p:cNvSpPr/>
          <p:nvPr/>
        </p:nvSpPr>
        <p:spPr>
          <a:xfrm>
            <a:off x="3145536" y="1680882"/>
            <a:ext cx="56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7" name="r">
            <a:extLst>
              <a:ext uri="{FF2B5EF4-FFF2-40B4-BE49-F238E27FC236}">
                <a16:creationId xmlns:a16="http://schemas.microsoft.com/office/drawing/2014/main" id="{59A64728-8D3C-02C1-82A9-A95C0EF44A81}"/>
              </a:ext>
            </a:extLst>
          </p:cNvPr>
          <p:cNvSpPr/>
          <p:nvPr/>
        </p:nvSpPr>
        <p:spPr>
          <a:xfrm>
            <a:off x="3154680" y="2309559"/>
            <a:ext cx="56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-762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ДЕНЬ 3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После улучшения резюме</a:t>
            </a:r>
            <a:r>
              <a:rPr lang="en-US" sz="2100" b="1" dirty="0">
                <a:solidFill>
                  <a:srgbClr val="FFFFFF"/>
                </a:solidFill>
                <a:latin typeface="Montserrat SemiBold"/>
              </a:rPr>
              <a:t>, начала откликов и смены локации на Москву</a:t>
            </a:r>
            <a:endParaRPr sz="2100" b="1" dirty="0">
              <a:solidFill>
                <a:srgbClr val="FFFFFF"/>
              </a:solidFill>
              <a:latin typeface="Montserrat SemiBold"/>
            </a:endParaRPr>
          </a:p>
        </p:txBody>
      </p:sp>
      <p:sp>
        <p:nvSpPr>
          <p:cNvPr id="73" name="t"/>
          <p:cNvSpPr txBox="1"/>
          <p:nvPr/>
        </p:nvSpPr>
        <p:spPr>
          <a:xfrm>
            <a:off x="3080000" y="4620000"/>
            <a:ext cx="5600000" cy="3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00" dirty="0">
                <a:solidFill>
                  <a:srgbClr val="596A78"/>
                </a:solidFill>
                <a:latin typeface="Montserrat"/>
              </a:rPr>
              <a:t>Верхняя конверсия резко выросла; теперь воронка движется.</a:t>
            </a:r>
          </a:p>
        </p:txBody>
      </p:sp>
      <p:sp>
        <p:nvSpPr>
          <p:cNvPr id="74" name="t">
            <a:extLst>
              <a:ext uri="{FF2B5EF4-FFF2-40B4-BE49-F238E27FC236}">
                <a16:creationId xmlns:a16="http://schemas.microsoft.com/office/drawing/2014/main" id="{3F2F1A7B-CB1A-BDCE-B69E-4034CE7C8471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  <p:graphicFrame>
        <p:nvGraphicFramePr>
          <p:cNvPr id="200" name="FunnelTable"/>
          <p:cNvGraphicFramePr>
            <a:graphicFrameLocks noGrp="1"/>
          </p:cNvGraphicFramePr>
          <p:nvPr/>
        </p:nvGraphicFramePr>
        <p:xfrm>
          <a:off x="3145536" y="940000"/>
          <a:ext cx="5700000" cy="33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Этап воронки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>
                          <a:solidFill>
                            <a:srgbClr val="FFFFFF"/>
                          </a:solidFill>
                          <a:latin typeface="Montserrat Medium"/>
                        </a:rPr>
                        <a:t>Значение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b="1" dirty="0">
                          <a:solidFill>
                            <a:srgbClr val="FFFFFF"/>
                          </a:solidFill>
                          <a:latin typeface="Montserrat Medium"/>
                        </a:rPr>
                        <a:t>Бенчмарк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Показы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102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1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 dirty="0">
                          <a:solidFill>
                            <a:srgbClr val="7C8B96"/>
                          </a:solidFill>
                          <a:latin typeface="Montserrat Medium"/>
                        </a:rPr>
                        <a:t>23.53%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Просмотры профиля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24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310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2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16.67%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11.94%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Отклики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37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3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25.00%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37.84%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Приглашения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14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CR 4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850" dirty="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850" i="1">
                          <a:solidFill>
                            <a:srgbClr val="7C8B96"/>
                          </a:solidFill>
                          <a:latin typeface="Montserrat Medium"/>
                        </a:rPr>
                        <a:t>100.00%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1-е интервью (HR)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 dirty="0"/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>
                          <a:solidFill>
                            <a:srgbClr val="20303D"/>
                          </a:solidFill>
                          <a:latin typeface="Montserrat Medium"/>
                        </a:rPr>
                        <a:t>14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000">
                <a:tc>
                  <a:txBody>
                    <a:bodyPr/>
                    <a:lstStyle/>
                    <a:p>
                      <a:pPr algn="l"/>
                      <a:r>
                        <a:rPr sz="900" b="1">
                          <a:solidFill>
                            <a:srgbClr val="20303D"/>
                          </a:solidFill>
                          <a:latin typeface="Montserrat Medium"/>
                        </a:rPr>
                        <a:t>Оффер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sz="900" dirty="0"/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900" dirty="0">
                          <a:solidFill>
                            <a:srgbClr val="20303D"/>
                          </a:solidFill>
                          <a:latin typeface="Montserrat Medium"/>
                        </a:rPr>
                        <a:t>4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0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04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РАЗБОР ПРИМЕРА</a:t>
            </a:r>
            <a:endParaRPr/>
          </a:p>
        </p:txBody>
      </p:sp>
      <p:sp>
        <p:nvSpPr>
          <p:cNvPr id="305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RICE на практике</a:t>
            </a:r>
            <a:endParaRPr/>
          </a:p>
        </p:txBody>
      </p:sp>
      <p:sp>
        <p:nvSpPr>
          <p:cNvPr id="307" name="r"/>
          <p:cNvSpPr/>
          <p:nvPr/>
        </p:nvSpPr>
        <p:spPr>
          <a:xfrm>
            <a:off x="3145536" y="980000"/>
            <a:ext cx="5700000" cy="3800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08" name="t"/>
          <p:cNvSpPr/>
          <p:nvPr/>
        </p:nvSpPr>
        <p:spPr>
          <a:xfrm>
            <a:off x="3231536" y="980000"/>
            <a:ext cx="1588000" cy="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Фича</a:t>
            </a:r>
            <a:endParaRPr/>
          </a:p>
        </p:txBody>
      </p:sp>
      <p:sp>
        <p:nvSpPr>
          <p:cNvPr id="309" name="t"/>
          <p:cNvSpPr/>
          <p:nvPr/>
        </p:nvSpPr>
        <p:spPr>
          <a:xfrm>
            <a:off x="4991536" y="980000"/>
            <a:ext cx="548000" cy="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Охват</a:t>
            </a:r>
            <a:endParaRPr/>
          </a:p>
        </p:txBody>
      </p:sp>
      <p:sp>
        <p:nvSpPr>
          <p:cNvPr id="310" name="t"/>
          <p:cNvSpPr/>
          <p:nvPr/>
        </p:nvSpPr>
        <p:spPr>
          <a:xfrm>
            <a:off x="5711536" y="980000"/>
            <a:ext cx="548000" cy="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Влияние</a:t>
            </a:r>
            <a:endParaRPr/>
          </a:p>
        </p:txBody>
      </p:sp>
      <p:sp>
        <p:nvSpPr>
          <p:cNvPr id="311" name="t"/>
          <p:cNvSpPr/>
          <p:nvPr/>
        </p:nvSpPr>
        <p:spPr>
          <a:xfrm>
            <a:off x="6431536" y="980000"/>
            <a:ext cx="588000" cy="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Увер.</a:t>
            </a:r>
            <a:endParaRPr/>
          </a:p>
        </p:txBody>
      </p:sp>
      <p:sp>
        <p:nvSpPr>
          <p:cNvPr id="312" name="t"/>
          <p:cNvSpPr/>
          <p:nvPr/>
        </p:nvSpPr>
        <p:spPr>
          <a:xfrm>
            <a:off x="7191536" y="980000"/>
            <a:ext cx="528000" cy="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Усилия</a:t>
            </a:r>
            <a:endParaRPr/>
          </a:p>
        </p:txBody>
      </p:sp>
      <p:sp>
        <p:nvSpPr>
          <p:cNvPr id="313" name="t"/>
          <p:cNvSpPr/>
          <p:nvPr/>
        </p:nvSpPr>
        <p:spPr>
          <a:xfrm>
            <a:off x="7891536" y="980000"/>
            <a:ext cx="488000" cy="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RICE</a:t>
            </a:r>
            <a:endParaRPr/>
          </a:p>
        </p:txBody>
      </p:sp>
      <p:sp>
        <p:nvSpPr>
          <p:cNvPr id="314" name="t"/>
          <p:cNvSpPr/>
          <p:nvPr/>
        </p:nvSpPr>
        <p:spPr>
          <a:xfrm>
            <a:off x="8551536" y="980000"/>
            <a:ext cx="208000" cy="3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#</a:t>
            </a:r>
            <a:endParaRPr/>
          </a:p>
        </p:txBody>
      </p:sp>
      <p:sp>
        <p:nvSpPr>
          <p:cNvPr id="315" name="r"/>
          <p:cNvSpPr/>
          <p:nvPr/>
        </p:nvSpPr>
        <p:spPr>
          <a:xfrm>
            <a:off x="3145536" y="1360000"/>
            <a:ext cx="5700000" cy="44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16" name="r"/>
          <p:cNvSpPr/>
          <p:nvPr/>
        </p:nvSpPr>
        <p:spPr>
          <a:xfrm>
            <a:off x="3145536" y="179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17" name="t"/>
          <p:cNvSpPr/>
          <p:nvPr/>
        </p:nvSpPr>
        <p:spPr>
          <a:xfrm>
            <a:off x="3231536" y="1360000"/>
            <a:ext cx="15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Переделка онбординга</a:t>
            </a:r>
            <a:endParaRPr/>
          </a:p>
        </p:txBody>
      </p:sp>
      <p:sp>
        <p:nvSpPr>
          <p:cNvPr id="318" name="t"/>
          <p:cNvSpPr/>
          <p:nvPr/>
        </p:nvSpPr>
        <p:spPr>
          <a:xfrm>
            <a:off x="4991536" y="1360000"/>
            <a:ext cx="5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5,000</a:t>
            </a:r>
            <a:endParaRPr/>
          </a:p>
        </p:txBody>
      </p:sp>
      <p:sp>
        <p:nvSpPr>
          <p:cNvPr id="319" name="t"/>
          <p:cNvSpPr/>
          <p:nvPr/>
        </p:nvSpPr>
        <p:spPr>
          <a:xfrm>
            <a:off x="5711536" y="1360000"/>
            <a:ext cx="5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2.0</a:t>
            </a:r>
            <a:endParaRPr/>
          </a:p>
        </p:txBody>
      </p:sp>
      <p:sp>
        <p:nvSpPr>
          <p:cNvPr id="320" name="t"/>
          <p:cNvSpPr/>
          <p:nvPr/>
        </p:nvSpPr>
        <p:spPr>
          <a:xfrm>
            <a:off x="6431536" y="1360000"/>
            <a:ext cx="5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80%</a:t>
            </a:r>
            <a:endParaRPr/>
          </a:p>
        </p:txBody>
      </p:sp>
      <p:sp>
        <p:nvSpPr>
          <p:cNvPr id="321" name="t"/>
          <p:cNvSpPr/>
          <p:nvPr/>
        </p:nvSpPr>
        <p:spPr>
          <a:xfrm>
            <a:off x="7191536" y="1360000"/>
            <a:ext cx="52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</a:t>
            </a:r>
            <a:endParaRPr/>
          </a:p>
        </p:txBody>
      </p:sp>
      <p:sp>
        <p:nvSpPr>
          <p:cNvPr id="322" name="t"/>
          <p:cNvSpPr/>
          <p:nvPr/>
        </p:nvSpPr>
        <p:spPr>
          <a:xfrm>
            <a:off x="7891536" y="1360000"/>
            <a:ext cx="4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2,667</a:t>
            </a:r>
            <a:endParaRPr/>
          </a:p>
        </p:txBody>
      </p:sp>
      <p:sp>
        <p:nvSpPr>
          <p:cNvPr id="323" name="t"/>
          <p:cNvSpPr/>
          <p:nvPr/>
        </p:nvSpPr>
        <p:spPr>
          <a:xfrm>
            <a:off x="8551536" y="1360000"/>
            <a:ext cx="20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</a:t>
            </a:r>
            <a:endParaRPr/>
          </a:p>
        </p:txBody>
      </p:sp>
      <p:sp>
        <p:nvSpPr>
          <p:cNvPr id="324" name="r"/>
          <p:cNvSpPr/>
          <p:nvPr/>
        </p:nvSpPr>
        <p:spPr>
          <a:xfrm>
            <a:off x="3145536" y="1800000"/>
            <a:ext cx="5700000" cy="440000"/>
          </a:xfrm>
          <a:prstGeom prst="rect">
            <a:avLst/>
          </a:prstGeom>
          <a:solidFill>
            <a:srgbClr val="F4F7FA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25" name="r"/>
          <p:cNvSpPr/>
          <p:nvPr/>
        </p:nvSpPr>
        <p:spPr>
          <a:xfrm>
            <a:off x="3145536" y="223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26" name="t"/>
          <p:cNvSpPr/>
          <p:nvPr/>
        </p:nvSpPr>
        <p:spPr>
          <a:xfrm>
            <a:off x="3231536" y="1800000"/>
            <a:ext cx="15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Реферальная программа</a:t>
            </a:r>
            <a:endParaRPr/>
          </a:p>
        </p:txBody>
      </p:sp>
      <p:sp>
        <p:nvSpPr>
          <p:cNvPr id="327" name="t"/>
          <p:cNvSpPr/>
          <p:nvPr/>
        </p:nvSpPr>
        <p:spPr>
          <a:xfrm>
            <a:off x="4991536" y="1800000"/>
            <a:ext cx="5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3,000</a:t>
            </a:r>
            <a:endParaRPr/>
          </a:p>
        </p:txBody>
      </p:sp>
      <p:sp>
        <p:nvSpPr>
          <p:cNvPr id="328" name="t"/>
          <p:cNvSpPr/>
          <p:nvPr/>
        </p:nvSpPr>
        <p:spPr>
          <a:xfrm>
            <a:off x="5711536" y="1800000"/>
            <a:ext cx="5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1.5</a:t>
            </a:r>
            <a:endParaRPr/>
          </a:p>
        </p:txBody>
      </p:sp>
      <p:sp>
        <p:nvSpPr>
          <p:cNvPr id="329" name="t"/>
          <p:cNvSpPr/>
          <p:nvPr/>
        </p:nvSpPr>
        <p:spPr>
          <a:xfrm>
            <a:off x="6431536" y="1800000"/>
            <a:ext cx="5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70%</a:t>
            </a:r>
            <a:endParaRPr/>
          </a:p>
        </p:txBody>
      </p:sp>
      <p:sp>
        <p:nvSpPr>
          <p:cNvPr id="330" name="t"/>
          <p:cNvSpPr/>
          <p:nvPr/>
        </p:nvSpPr>
        <p:spPr>
          <a:xfrm>
            <a:off x="7191536" y="1800000"/>
            <a:ext cx="52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</a:t>
            </a:r>
            <a:endParaRPr/>
          </a:p>
        </p:txBody>
      </p:sp>
      <p:sp>
        <p:nvSpPr>
          <p:cNvPr id="331" name="t"/>
          <p:cNvSpPr/>
          <p:nvPr/>
        </p:nvSpPr>
        <p:spPr>
          <a:xfrm>
            <a:off x="7891536" y="1800000"/>
            <a:ext cx="4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1,575</a:t>
            </a:r>
            <a:endParaRPr/>
          </a:p>
        </p:txBody>
      </p:sp>
      <p:sp>
        <p:nvSpPr>
          <p:cNvPr id="332" name="t"/>
          <p:cNvSpPr/>
          <p:nvPr/>
        </p:nvSpPr>
        <p:spPr>
          <a:xfrm>
            <a:off x="8551536" y="1800000"/>
            <a:ext cx="20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</a:t>
            </a:r>
            <a:endParaRPr/>
          </a:p>
        </p:txBody>
      </p:sp>
      <p:sp>
        <p:nvSpPr>
          <p:cNvPr id="333" name="r"/>
          <p:cNvSpPr/>
          <p:nvPr/>
        </p:nvSpPr>
        <p:spPr>
          <a:xfrm>
            <a:off x="3145536" y="2240000"/>
            <a:ext cx="5700000" cy="44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34" name="r"/>
          <p:cNvSpPr/>
          <p:nvPr/>
        </p:nvSpPr>
        <p:spPr>
          <a:xfrm>
            <a:off x="3145536" y="2670475"/>
            <a:ext cx="5700000" cy="9525"/>
          </a:xfrm>
          <a:prstGeom prst="rect">
            <a:avLst/>
          </a:prstGeom>
          <a:solidFill>
            <a:srgbClr val="E7EAEE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35" name="t"/>
          <p:cNvSpPr/>
          <p:nvPr/>
        </p:nvSpPr>
        <p:spPr>
          <a:xfrm>
            <a:off x="3231536" y="2240000"/>
            <a:ext cx="15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Тёмная тема</a:t>
            </a:r>
            <a:endParaRPr/>
          </a:p>
        </p:txBody>
      </p:sp>
      <p:sp>
        <p:nvSpPr>
          <p:cNvPr id="336" name="t"/>
          <p:cNvSpPr/>
          <p:nvPr/>
        </p:nvSpPr>
        <p:spPr>
          <a:xfrm>
            <a:off x="4991536" y="2240000"/>
            <a:ext cx="5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8,000</a:t>
            </a:r>
            <a:endParaRPr/>
          </a:p>
        </p:txBody>
      </p:sp>
      <p:sp>
        <p:nvSpPr>
          <p:cNvPr id="337" name="t"/>
          <p:cNvSpPr/>
          <p:nvPr/>
        </p:nvSpPr>
        <p:spPr>
          <a:xfrm>
            <a:off x="5711536" y="2240000"/>
            <a:ext cx="54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0.5</a:t>
            </a:r>
            <a:endParaRPr/>
          </a:p>
        </p:txBody>
      </p:sp>
      <p:sp>
        <p:nvSpPr>
          <p:cNvPr id="338" name="t"/>
          <p:cNvSpPr/>
          <p:nvPr/>
        </p:nvSpPr>
        <p:spPr>
          <a:xfrm>
            <a:off x="6431536" y="2240000"/>
            <a:ext cx="5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90%</a:t>
            </a:r>
            <a:endParaRPr/>
          </a:p>
        </p:txBody>
      </p:sp>
      <p:sp>
        <p:nvSpPr>
          <p:cNvPr id="339" name="t"/>
          <p:cNvSpPr/>
          <p:nvPr/>
        </p:nvSpPr>
        <p:spPr>
          <a:xfrm>
            <a:off x="7191536" y="2240000"/>
            <a:ext cx="52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</a:t>
            </a:r>
            <a:endParaRPr/>
          </a:p>
        </p:txBody>
      </p:sp>
      <p:sp>
        <p:nvSpPr>
          <p:cNvPr id="340" name="t"/>
          <p:cNvSpPr/>
          <p:nvPr/>
        </p:nvSpPr>
        <p:spPr>
          <a:xfrm>
            <a:off x="7891536" y="2240000"/>
            <a:ext cx="48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900</a:t>
            </a:r>
            <a:endParaRPr/>
          </a:p>
        </p:txBody>
      </p:sp>
      <p:sp>
        <p:nvSpPr>
          <p:cNvPr id="341" name="t"/>
          <p:cNvSpPr/>
          <p:nvPr/>
        </p:nvSpPr>
        <p:spPr>
          <a:xfrm>
            <a:off x="8551536" y="2240000"/>
            <a:ext cx="208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8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</a:t>
            </a:r>
            <a:endParaRPr/>
          </a:p>
        </p:txBody>
      </p:sp>
      <p:sp>
        <p:nvSpPr>
          <p:cNvPr id="342" name="r"/>
          <p:cNvSpPr/>
          <p:nvPr/>
        </p:nvSpPr>
        <p:spPr>
          <a:xfrm>
            <a:off x="3145536" y="980000"/>
            <a:ext cx="5700000" cy="1700000"/>
          </a:xfrm>
          <a:prstGeom prst="rect">
            <a:avLst/>
          </a:prstGeom>
          <a:noFill/>
          <a:ln w="12700" cap="flat">
            <a:solidFill>
              <a:srgbClr val="E7EAEE"/>
            </a:solidFill>
            <a:prstDash val="solid"/>
            <a:round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43" name="t"/>
          <p:cNvSpPr/>
          <p:nvPr/>
        </p:nvSpPr>
        <p:spPr>
          <a:xfrm>
            <a:off x="3145536" y="3140000"/>
            <a:ext cx="57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RICE = (Охват × Влияние × Уверенность) ÷ Усилия. </a:t>
            </a:r>
            <a:r>
              <a:rPr lang="en-US" sz="120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Выше балл = делать первым.</a:t>
            </a:r>
            <a:r>
              <a:rPr lang="en-US" sz="12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 Одна формула превращает мнения в ранжированный список.</a:t>
            </a:r>
            <a:endParaRPr/>
          </a:p>
        </p:txBody>
      </p:sp>
      <p:sp>
        <p:nvSpPr>
          <p:cNvPr id="2" name="t">
            <a:extLst>
              <a:ext uri="{FF2B5EF4-FFF2-40B4-BE49-F238E27FC236}">
                <a16:creationId xmlns:a16="http://schemas.microsoft.com/office/drawing/2014/main" id="{732FE7C4-C333-EEA4-A3A1-FB288E784930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5100000" y="-280000"/>
            <a:ext cx="4000000" cy="3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r"/>
            <a:r>
              <a:rPr sz="26000" b="1" dirty="0">
                <a:solidFill>
                  <a:srgbClr val="2C4257"/>
                </a:solidFill>
                <a:latin typeface="Montserrat SemiBold"/>
              </a:rPr>
              <a:t>РЕШ</a:t>
            </a:r>
          </a:p>
        </p:txBody>
      </p:sp>
      <p:sp>
        <p:nvSpPr>
          <p:cNvPr id="3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РЕШЕНИЕ</a:t>
            </a:r>
          </a:p>
        </p:txBody>
      </p:sp>
      <p:sp>
        <p:nvSpPr>
          <p:cNvPr id="5" name="t"/>
          <p:cNvSpPr txBox="1"/>
          <p:nvPr/>
        </p:nvSpPr>
        <p:spPr>
          <a:xfrm>
            <a:off x="621792" y="2286000"/>
            <a:ext cx="7400000" cy="1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3900" b="1" dirty="0">
                <a:solidFill>
                  <a:srgbClr val="FFFFFF"/>
                </a:solidFill>
                <a:latin typeface="Montserrat SemiBold"/>
              </a:rPr>
              <a:t>Что делаем теперь?</a:t>
            </a:r>
          </a:p>
        </p:txBody>
      </p:sp>
      <p:sp>
        <p:nvSpPr>
          <p:cNvPr id="7" name="t">
            <a:extLst>
              <a:ext uri="{FF2B5EF4-FFF2-40B4-BE49-F238E27FC236}">
                <a16:creationId xmlns:a16="http://schemas.microsoft.com/office/drawing/2014/main" id="{B789D524-3EBF-FDF4-63D6-783569D729C6}"/>
              </a:ext>
            </a:extLst>
          </p:cNvPr>
          <p:cNvSpPr/>
          <p:nvPr/>
        </p:nvSpPr>
        <p:spPr>
          <a:xfrm>
            <a:off x="621792" y="45136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РЕШЕНИЕ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Что будем делать?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Откликаться ещё больше, чтобы поднять показы и просмотры.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" name="r"/>
          <p:cNvSpPr/>
          <p:nvPr/>
        </p:nvSpPr>
        <p:spPr>
          <a:xfrm>
            <a:off x="3145536" y="166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Собрать генератор сопроводительных писем.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" name="r"/>
          <p:cNvSpPr/>
          <p:nvPr/>
        </p:nvSpPr>
        <p:spPr>
          <a:xfrm>
            <a:off x="3145536" y="238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Готовиться к первому интервью с переиспользуемыми скриптами ответов.</a:t>
            </a:r>
          </a:p>
        </p:txBody>
      </p:sp>
      <p:sp>
        <p:nvSpPr>
          <p:cNvPr id="16" name="t">
            <a:extLst>
              <a:ext uri="{FF2B5EF4-FFF2-40B4-BE49-F238E27FC236}">
                <a16:creationId xmlns:a16="http://schemas.microsoft.com/office/drawing/2014/main" id="{15E4597E-E0DF-EB3F-C54F-92CF17F60C19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РЕШЕНИЕ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Что будем делать?</a:t>
            </a:r>
          </a:p>
        </p:txBody>
      </p:sp>
      <p:sp>
        <p:nvSpPr>
          <p:cNvPr id="7" name="r"/>
          <p:cNvSpPr/>
          <p:nvPr/>
        </p:nvSpPr>
        <p:spPr>
          <a:xfrm>
            <a:off x="3145536" y="94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8" name="r"/>
          <p:cNvSpPr/>
          <p:nvPr/>
        </p:nvSpPr>
        <p:spPr>
          <a:xfrm>
            <a:off x="3145536" y="94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9" name="t"/>
          <p:cNvSpPr txBox="1"/>
          <p:nvPr/>
        </p:nvSpPr>
        <p:spPr>
          <a:xfrm>
            <a:off x="3295536" y="112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A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Откликаться ещё больше, чтобы поднять показы и просмотры.</a:t>
            </a:r>
          </a:p>
        </p:txBody>
      </p:sp>
      <p:sp>
        <p:nvSpPr>
          <p:cNvPr id="10" name="r"/>
          <p:cNvSpPr/>
          <p:nvPr/>
        </p:nvSpPr>
        <p:spPr>
          <a:xfrm>
            <a:off x="3145536" y="166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1" name="r"/>
          <p:cNvSpPr/>
          <p:nvPr/>
        </p:nvSpPr>
        <p:spPr>
          <a:xfrm>
            <a:off x="3145536" y="1660000"/>
            <a:ext cx="565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2" name="t"/>
          <p:cNvSpPr txBox="1"/>
          <p:nvPr/>
        </p:nvSpPr>
        <p:spPr>
          <a:xfrm>
            <a:off x="3295536" y="184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B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Собрать генератор сопроводительных писем.</a:t>
            </a:r>
          </a:p>
        </p:txBody>
      </p:sp>
      <p:sp>
        <p:nvSpPr>
          <p:cNvPr id="13" name="r"/>
          <p:cNvSpPr/>
          <p:nvPr/>
        </p:nvSpPr>
        <p:spPr>
          <a:xfrm>
            <a:off x="3145536" y="2380000"/>
            <a:ext cx="5650000" cy="56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4" name="r"/>
          <p:cNvSpPr/>
          <p:nvPr/>
        </p:nvSpPr>
        <p:spPr>
          <a:xfrm>
            <a:off x="3145536" y="2380000"/>
            <a:ext cx="565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5" name="t"/>
          <p:cNvSpPr txBox="1"/>
          <p:nvPr/>
        </p:nvSpPr>
        <p:spPr>
          <a:xfrm>
            <a:off x="3295536" y="2560000"/>
            <a:ext cx="5350000" cy="3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C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Готовиться к интервью с переиспользуемыми скриптами ответов.</a:t>
            </a:r>
          </a:p>
        </p:txBody>
      </p:sp>
      <p:sp>
        <p:nvSpPr>
          <p:cNvPr id="16" name="t">
            <a:extLst>
              <a:ext uri="{FF2B5EF4-FFF2-40B4-BE49-F238E27FC236}">
                <a16:creationId xmlns:a16="http://schemas.microsoft.com/office/drawing/2014/main" id="{F67414C6-5173-4A89-3E48-57320652F940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УПРАЖНЕНИЕ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Сопоставьте действия с этапами воронки</a:t>
            </a:r>
          </a:p>
        </p:txBody>
      </p:sp>
      <p:sp>
        <p:nvSpPr>
          <p:cNvPr id="8" name="t">
            <a:extLst>
              <a:ext uri="{FF2B5EF4-FFF2-40B4-BE49-F238E27FC236}">
                <a16:creationId xmlns:a16="http://schemas.microsoft.com/office/drawing/2014/main" id="{4927C328-C14D-7F25-FDFC-D363EDFA93AD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  <p:sp>
        <p:nvSpPr>
          <p:cNvPr id="343" name="s"/>
          <p:cNvSpPr/>
          <p:nvPr/>
        </p:nvSpPr>
        <p:spPr>
          <a:xfrm>
            <a:off x="3145536" y="1050000"/>
            <a:ext cx="1620000" cy="400000"/>
          </a:xfrm>
          <a:prstGeom prst="roundRect">
            <a:avLst>
              <a:gd name="adj" fmla="val 24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4" name="t"/>
          <p:cNvSpPr txBox="1"/>
          <p:nvPr/>
        </p:nvSpPr>
        <p:spPr>
          <a:xfrm>
            <a:off x="3145536" y="1168000"/>
            <a:ext cx="162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1000" b="1" dirty="0">
                <a:solidFill>
                  <a:srgbClr val="FFFFFF"/>
                </a:solidFill>
                <a:latin typeface="Montserrat SemiBold"/>
              </a:rPr>
              <a:t>Показы</a:t>
            </a:r>
          </a:p>
        </p:txBody>
      </p:sp>
      <p:sp>
        <p:nvSpPr>
          <p:cNvPr id="345" name="t"/>
          <p:cNvSpPr txBox="1"/>
          <p:nvPr/>
        </p:nvSpPr>
        <p:spPr>
          <a:xfrm>
            <a:off x="5025536" y="1146000"/>
            <a:ext cx="357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50" dirty="0">
                <a:solidFill>
                  <a:srgbClr val="20303D"/>
                </a:solidFill>
                <a:latin typeface="Montserrat"/>
              </a:rPr>
              <a:t>Действия на видимость — продвижение и активность профиля.</a:t>
            </a:r>
          </a:p>
        </p:txBody>
      </p:sp>
      <p:sp>
        <p:nvSpPr>
          <p:cNvPr id="346" name="s"/>
          <p:cNvSpPr/>
          <p:nvPr/>
        </p:nvSpPr>
        <p:spPr>
          <a:xfrm>
            <a:off x="3145536" y="1610000"/>
            <a:ext cx="1620000" cy="400000"/>
          </a:xfrm>
          <a:prstGeom prst="roundRect">
            <a:avLst>
              <a:gd name="adj" fmla="val 24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47" name="t"/>
          <p:cNvSpPr txBox="1"/>
          <p:nvPr/>
        </p:nvSpPr>
        <p:spPr>
          <a:xfrm>
            <a:off x="3145536" y="1728000"/>
            <a:ext cx="162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1000" b="1" dirty="0">
                <a:solidFill>
                  <a:srgbClr val="FFFFFF"/>
                </a:solidFill>
                <a:latin typeface="Montserrat SemiBold"/>
              </a:rPr>
              <a:t>Просмотры профиля</a:t>
            </a:r>
          </a:p>
        </p:txBody>
      </p:sp>
      <p:sp>
        <p:nvSpPr>
          <p:cNvPr id="348" name="t"/>
          <p:cNvSpPr txBox="1"/>
          <p:nvPr/>
        </p:nvSpPr>
        <p:spPr>
          <a:xfrm>
            <a:off x="5025536" y="1706000"/>
            <a:ext cx="357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50" dirty="0">
                <a:solidFill>
                  <a:srgbClr val="20303D"/>
                </a:solidFill>
                <a:latin typeface="Montserrat"/>
              </a:rPr>
              <a:t>Заголовок резюме, саммари, фото и ключевые слова.</a:t>
            </a:r>
          </a:p>
        </p:txBody>
      </p:sp>
      <p:sp>
        <p:nvSpPr>
          <p:cNvPr id="349" name="s"/>
          <p:cNvSpPr/>
          <p:nvPr/>
        </p:nvSpPr>
        <p:spPr>
          <a:xfrm>
            <a:off x="3145536" y="2170000"/>
            <a:ext cx="1620000" cy="400000"/>
          </a:xfrm>
          <a:prstGeom prst="roundRect">
            <a:avLst>
              <a:gd name="adj" fmla="val 24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0" name="t"/>
          <p:cNvSpPr txBox="1"/>
          <p:nvPr/>
        </p:nvSpPr>
        <p:spPr>
          <a:xfrm>
            <a:off x="3145536" y="2288000"/>
            <a:ext cx="162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1000" b="1" dirty="0">
                <a:solidFill>
                  <a:srgbClr val="FFFFFF"/>
                </a:solidFill>
                <a:latin typeface="Montserrat SemiBold"/>
              </a:rPr>
              <a:t>Отклики</a:t>
            </a:r>
          </a:p>
        </p:txBody>
      </p:sp>
      <p:sp>
        <p:nvSpPr>
          <p:cNvPr id="351" name="t"/>
          <p:cNvSpPr txBox="1"/>
          <p:nvPr/>
        </p:nvSpPr>
        <p:spPr>
          <a:xfrm>
            <a:off x="5025536" y="2266000"/>
            <a:ext cx="357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50" dirty="0">
                <a:solidFill>
                  <a:srgbClr val="20303D"/>
                </a:solidFill>
                <a:latin typeface="Montserrat"/>
              </a:rPr>
              <a:t>Сопроводительные письма и релевантные отклики.</a:t>
            </a:r>
          </a:p>
        </p:txBody>
      </p:sp>
      <p:sp>
        <p:nvSpPr>
          <p:cNvPr id="352" name="s"/>
          <p:cNvSpPr/>
          <p:nvPr/>
        </p:nvSpPr>
        <p:spPr>
          <a:xfrm>
            <a:off x="3145536" y="2730000"/>
            <a:ext cx="1620000" cy="400000"/>
          </a:xfrm>
          <a:prstGeom prst="roundRect">
            <a:avLst>
              <a:gd name="adj" fmla="val 24000"/>
            </a:avLst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3" name="t"/>
          <p:cNvSpPr txBox="1"/>
          <p:nvPr/>
        </p:nvSpPr>
        <p:spPr>
          <a:xfrm>
            <a:off x="3145536" y="2848000"/>
            <a:ext cx="1620000" cy="2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ctr">
              <a:lnSpc>
                <a:spcPct val="104000"/>
              </a:lnSpc>
              <a:spcAft>
                <a:spcPts val="1000"/>
              </a:spcAft>
            </a:pPr>
            <a:r>
              <a:rPr sz="1000" b="1" dirty="0">
                <a:solidFill>
                  <a:srgbClr val="FFFFFF"/>
                </a:solidFill>
                <a:latin typeface="Montserrat SemiBold"/>
              </a:rPr>
              <a:t>Этапы интервью</a:t>
            </a:r>
          </a:p>
        </p:txBody>
      </p:sp>
      <p:sp>
        <p:nvSpPr>
          <p:cNvPr id="354" name="t"/>
          <p:cNvSpPr txBox="1"/>
          <p:nvPr/>
        </p:nvSpPr>
        <p:spPr>
          <a:xfrm>
            <a:off x="5025536" y="2826000"/>
            <a:ext cx="3570000" cy="4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50" dirty="0">
                <a:solidFill>
                  <a:srgbClr val="20303D"/>
                </a:solidFill>
                <a:latin typeface="Montserrat"/>
              </a:rPr>
              <a:t>Подготовка к интервью и переиспользуемые скрипты ответов.</a:t>
            </a:r>
          </a:p>
        </p:txBody>
      </p:sp>
      <p:sp>
        <p:nvSpPr>
          <p:cNvPr id="355" name="s"/>
          <p:cNvSpPr/>
          <p:nvPr/>
        </p:nvSpPr>
        <p:spPr>
          <a:xfrm>
            <a:off x="3145536" y="3360000"/>
            <a:ext cx="5450000" cy="560000"/>
          </a:xfrm>
          <a:prstGeom prst="roundRect">
            <a:avLst>
              <a:gd name="adj" fmla="val 12000"/>
            </a:avLst>
          </a:prstGeom>
          <a:solidFill>
            <a:srgbClr val="FCEDE6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6" name="s"/>
          <p:cNvSpPr/>
          <p:nvPr/>
        </p:nvSpPr>
        <p:spPr>
          <a:xfrm>
            <a:off x="3145536" y="3360000"/>
            <a:ext cx="72000" cy="56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57" name="t"/>
          <p:cNvSpPr txBox="1"/>
          <p:nvPr/>
        </p:nvSpPr>
        <p:spPr>
          <a:xfrm>
            <a:off x="3375536" y="3480000"/>
            <a:ext cx="5100000" cy="36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1000"/>
              </a:spcAft>
            </a:pPr>
            <a:r>
              <a:rPr sz="1180" b="1" dirty="0">
                <a:solidFill>
                  <a:srgbClr val="8A2E12"/>
                </a:solidFill>
                <a:latin typeface="Montserrat SemiBold"/>
              </a:rPr>
              <a:t>Целься в текущее узкое место — а не в самую громкую тревогу.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ВОРОНКА HH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От показов до оффера</a:t>
            </a:r>
          </a:p>
        </p:txBody>
      </p:sp>
      <p:sp>
        <p:nvSpPr>
          <p:cNvPr id="115" name="t">
            <a:extLst>
              <a:ext uri="{FF2B5EF4-FFF2-40B4-BE49-F238E27FC236}">
                <a16:creationId xmlns:a16="http://schemas.microsoft.com/office/drawing/2014/main" id="{62412771-D957-91DC-91A9-E4B7CD60CE7F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  <p:graphicFrame>
        <p:nvGraphicFramePr>
          <p:cNvPr id="200" name="FunnelTable"/>
          <p:cNvGraphicFramePr>
            <a:graphicFrameLocks noGrp="1"/>
          </p:cNvGraphicFramePr>
          <p:nvPr/>
        </p:nvGraphicFramePr>
        <p:xfrm>
          <a:off x="3145536" y="940000"/>
          <a:ext cx="5700000" cy="3579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FFFFFF"/>
                          </a:solidFill>
                          <a:latin typeface="Montserrat Medium"/>
                        </a:rPr>
                        <a:t>Шаг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 b="1">
                          <a:solidFill>
                            <a:srgbClr val="FFFFFF"/>
                          </a:solidFill>
                          <a:latin typeface="Montserrat Medium"/>
                        </a:rPr>
                        <a:t>Значение</a:t>
                      </a:r>
                    </a:p>
                  </a:txBody>
                  <a:tcPr marL="68580" marR="68580" marT="0" marB="0" anchor="ctr">
                    <a:solidFill>
                      <a:srgbClr val="2C42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Показы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 dirty="0">
                          <a:solidFill>
                            <a:srgbClr val="20303D"/>
                          </a:solidFill>
                          <a:latin typeface="Montserrat Medium"/>
                        </a:rPr>
                        <a:t>475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1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22.11%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Просмотры профиля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>
                          <a:solidFill>
                            <a:srgbClr val="20303D"/>
                          </a:solidFill>
                          <a:latin typeface="Montserrat Medium"/>
                        </a:rPr>
                        <a:t>105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2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16.19%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Отклики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 dirty="0">
                          <a:solidFill>
                            <a:srgbClr val="20303D"/>
                          </a:solidFill>
                          <a:latin typeface="Montserrat Medium"/>
                        </a:rPr>
                        <a:t>17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3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35.29%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Приглашения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 dirty="0">
                          <a:solidFill>
                            <a:srgbClr val="20303D"/>
                          </a:solidFill>
                          <a:latin typeface="Montserrat Medium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4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83.33%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1-е интервью (HR)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>
                          <a:solidFill>
                            <a:srgbClr val="20303D"/>
                          </a:solidFill>
                          <a:latin typeface="Montserrat Medium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5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60.00%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2-е интервью (руководитель)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>
                          <a:solidFill>
                            <a:srgbClr val="20303D"/>
                          </a:solidFill>
                          <a:latin typeface="Montserrat Medium"/>
                        </a:rPr>
                        <a:t>3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6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66.67%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3-е интервью (финальное)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>
                          <a:solidFill>
                            <a:srgbClr val="20303D"/>
                          </a:solidFill>
                          <a:latin typeface="Montserrat Medium"/>
                        </a:rPr>
                        <a:t>2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7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 dirty="0">
                          <a:solidFill>
                            <a:srgbClr val="7C8B96"/>
                          </a:solidFill>
                          <a:latin typeface="Montserrat Medium"/>
                        </a:rPr>
                        <a:t>50.00%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Проверка СБ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>
                          <a:solidFill>
                            <a:srgbClr val="20303D"/>
                          </a:solidFill>
                          <a:latin typeface="Montserrat Medium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CR 8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00" i="1">
                          <a:solidFill>
                            <a:srgbClr val="7C8B96"/>
                          </a:solidFill>
                          <a:latin typeface="Montserrat Medium"/>
                        </a:rPr>
                        <a:t>100.00%</a:t>
                      </a:r>
                    </a:p>
                  </a:txBody>
                  <a:tcPr marL="68580" marR="68580" marT="0" marB="0" anchor="ctr">
                    <a:solidFill>
                      <a:srgbClr val="F5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8888">
                <a:tc>
                  <a:txBody>
                    <a:bodyPr/>
                    <a:lstStyle/>
                    <a:p>
                      <a:pPr algn="l"/>
                      <a:r>
                        <a:rPr sz="750" b="1">
                          <a:solidFill>
                            <a:srgbClr val="20303D"/>
                          </a:solidFill>
                          <a:latin typeface="Montserrat Medium"/>
                        </a:rPr>
                        <a:t>Оффер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750" dirty="0">
                          <a:solidFill>
                            <a:srgbClr val="20303D"/>
                          </a:solidFill>
                          <a:latin typeface="Montserrat Medium"/>
                        </a:rPr>
                        <a:t>1</a:t>
                      </a:r>
                    </a:p>
                  </a:txBody>
                  <a:tcPr marL="68580" marR="68580" marT="0" marB="0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3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4" name="t"/>
          <p:cNvSpPr txBox="1"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950" b="1" dirty="0">
                <a:solidFill>
                  <a:srgbClr val="F2785C"/>
                </a:solidFill>
                <a:latin typeface="Montserrat SemiBold"/>
              </a:rPr>
              <a:t>ИТОГИ</a:t>
            </a:r>
          </a:p>
        </p:txBody>
      </p:sp>
      <p:sp>
        <p:nvSpPr>
          <p:cNvPr id="5" name="t"/>
          <p:cNvSpPr txBox="1"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2100" b="1" dirty="0">
                <a:solidFill>
                  <a:srgbClr val="FFFFFF"/>
                </a:solidFill>
                <a:latin typeface="Montserrat SemiBold"/>
              </a:rPr>
              <a:t>Чему учит кейс</a:t>
            </a:r>
          </a:p>
        </p:txBody>
      </p:sp>
      <p:sp>
        <p:nvSpPr>
          <p:cNvPr id="8" name="t">
            <a:extLst>
              <a:ext uri="{FF2B5EF4-FFF2-40B4-BE49-F238E27FC236}">
                <a16:creationId xmlns:a16="http://schemas.microsoft.com/office/drawing/2014/main" id="{671F6D9C-257E-DBD2-461F-93749D5574A5}"/>
              </a:ext>
            </a:extLst>
          </p:cNvPr>
          <p:cNvSpPr/>
          <p:nvPr/>
        </p:nvSpPr>
        <p:spPr>
          <a:xfrm>
            <a:off x="298464" y="459943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4  ·  Теория ограничений</a:t>
            </a:r>
          </a:p>
        </p:txBody>
      </p:sp>
      <p:sp>
        <p:nvSpPr>
          <p:cNvPr id="358" name="o"/>
          <p:cNvSpPr/>
          <p:nvPr/>
        </p:nvSpPr>
        <p:spPr>
          <a:xfrm>
            <a:off x="3145536" y="1080000"/>
            <a:ext cx="400000" cy="400000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500">
                <a:solidFill>
                  <a:srgbClr val="FFFFFF"/>
                </a:solidFill>
                <a:latin typeface="Montserrat ExtraBold"/>
              </a:rPr>
              <a:t>✓</a:t>
            </a:r>
          </a:p>
        </p:txBody>
      </p:sp>
      <p:sp>
        <p:nvSpPr>
          <p:cNvPr id="359" name="t"/>
          <p:cNvSpPr txBox="1"/>
          <p:nvPr/>
        </p:nvSpPr>
        <p:spPr>
          <a:xfrm>
            <a:off x="3705536" y="1114000"/>
            <a:ext cx="5000000" cy="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250" dirty="0">
                <a:solidFill>
                  <a:srgbClr val="20303D"/>
                </a:solidFill>
                <a:latin typeface="Montserrat"/>
              </a:rPr>
              <a:t>Личный поиск работы можно смоделировать как юнит-экономику</a:t>
            </a:r>
            <a:r>
              <a:rPr lang="ru-RU" sz="1250" dirty="0">
                <a:solidFill>
                  <a:srgbClr val="20303D"/>
                </a:solidFill>
                <a:latin typeface="Montserrat"/>
              </a:rPr>
              <a:t> (+ </a:t>
            </a:r>
            <a:r>
              <a:rPr lang="en-US" sz="1250" dirty="0">
                <a:solidFill>
                  <a:srgbClr val="20303D"/>
                </a:solidFill>
                <a:latin typeface="Montserrat"/>
              </a:rPr>
              <a:t>воронку продаж) </a:t>
            </a:r>
            <a:endParaRPr sz="1250" dirty="0">
              <a:solidFill>
                <a:srgbClr val="20303D"/>
              </a:solidFill>
              <a:latin typeface="Montserrat"/>
            </a:endParaRPr>
          </a:p>
        </p:txBody>
      </p:sp>
      <p:sp>
        <p:nvSpPr>
          <p:cNvPr id="360" name="o"/>
          <p:cNvSpPr/>
          <p:nvPr/>
        </p:nvSpPr>
        <p:spPr>
          <a:xfrm>
            <a:off x="3145536" y="1910000"/>
            <a:ext cx="400000" cy="400000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500">
                <a:solidFill>
                  <a:srgbClr val="FFFFFF"/>
                </a:solidFill>
                <a:latin typeface="Montserrat ExtraBold"/>
              </a:rPr>
              <a:t>✓</a:t>
            </a:r>
          </a:p>
        </p:txBody>
      </p:sp>
      <p:sp>
        <p:nvSpPr>
          <p:cNvPr id="361" name="t"/>
          <p:cNvSpPr txBox="1"/>
          <p:nvPr/>
        </p:nvSpPr>
        <p:spPr>
          <a:xfrm>
            <a:off x="3705536" y="1944000"/>
            <a:ext cx="5000000" cy="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250" dirty="0">
                <a:solidFill>
                  <a:srgbClr val="20303D"/>
                </a:solidFill>
                <a:latin typeface="Montserrat"/>
              </a:rPr>
              <a:t>Не оптимизируй позднюю конверсию, пока нет верха воронки.</a:t>
            </a:r>
          </a:p>
        </p:txBody>
      </p:sp>
      <p:sp>
        <p:nvSpPr>
          <p:cNvPr id="362" name="o"/>
          <p:cNvSpPr/>
          <p:nvPr/>
        </p:nvSpPr>
        <p:spPr>
          <a:xfrm>
            <a:off x="3145536" y="2740000"/>
            <a:ext cx="400000" cy="400000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500">
                <a:solidFill>
                  <a:srgbClr val="FFFFFF"/>
                </a:solidFill>
                <a:latin typeface="Montserrat ExtraBold"/>
              </a:rPr>
              <a:t>✓</a:t>
            </a:r>
          </a:p>
        </p:txBody>
      </p:sp>
      <p:sp>
        <p:nvSpPr>
          <p:cNvPr id="363" name="t"/>
          <p:cNvSpPr txBox="1"/>
          <p:nvPr/>
        </p:nvSpPr>
        <p:spPr>
          <a:xfrm>
            <a:off x="3705536" y="2774000"/>
            <a:ext cx="5000000" cy="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250" dirty="0">
                <a:solidFill>
                  <a:srgbClr val="20303D"/>
                </a:solidFill>
                <a:latin typeface="Montserrat"/>
              </a:rPr>
              <a:t>Бенчмарки превращают смутную тревогу в измеримый, устранимый разрыв.</a:t>
            </a:r>
          </a:p>
        </p:txBody>
      </p:sp>
      <p:sp>
        <p:nvSpPr>
          <p:cNvPr id="364" name="o"/>
          <p:cNvSpPr/>
          <p:nvPr/>
        </p:nvSpPr>
        <p:spPr>
          <a:xfrm>
            <a:off x="3145536" y="3570000"/>
            <a:ext cx="400000" cy="400000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rtlCol="0" anchor="ctr"/>
          <a:lstStyle/>
          <a:p>
            <a:pPr algn="ctr"/>
            <a:r>
              <a:rPr sz="1500">
                <a:solidFill>
                  <a:srgbClr val="FFFFFF"/>
                </a:solidFill>
                <a:latin typeface="Montserrat ExtraBold"/>
              </a:rPr>
              <a:t>✓</a:t>
            </a:r>
          </a:p>
        </p:txBody>
      </p:sp>
      <p:sp>
        <p:nvSpPr>
          <p:cNvPr id="365" name="t"/>
          <p:cNvSpPr txBox="1"/>
          <p:nvPr/>
        </p:nvSpPr>
        <p:spPr>
          <a:xfrm>
            <a:off x="3705536" y="3604000"/>
            <a:ext cx="5000000" cy="5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>
              <a:lnSpc>
                <a:spcPct val="104000"/>
              </a:lnSpc>
              <a:spcAft>
                <a:spcPts val="200"/>
              </a:spcAft>
            </a:pPr>
            <a:r>
              <a:rPr sz="1250" dirty="0">
                <a:solidFill>
                  <a:srgbClr val="20303D"/>
                </a:solidFill>
                <a:latin typeface="Montserrat"/>
              </a:rPr>
              <a:t>После каждого улучшения измеряй снова и переходи к следующему ограничению.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"/>
          <p:cNvSpPr txBox="1"/>
          <p:nvPr/>
        </p:nvSpPr>
        <p:spPr>
          <a:xfrm>
            <a:off x="680000" y="680000"/>
            <a:ext cx="7800000" cy="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00" b="1" dirty="0">
                <a:solidFill>
                  <a:srgbClr val="F2785C"/>
                </a:solidFill>
                <a:latin typeface="Montserrat SemiBold"/>
              </a:rPr>
              <a:t>РЕЗУЛЬТАТ</a:t>
            </a:r>
          </a:p>
        </p:txBody>
      </p:sp>
      <p:sp>
        <p:nvSpPr>
          <p:cNvPr id="3" name="t"/>
          <p:cNvSpPr txBox="1"/>
          <p:nvPr/>
        </p:nvSpPr>
        <p:spPr>
          <a:xfrm>
            <a:off x="680000" y="1400000"/>
            <a:ext cx="7800000" cy="10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5200" b="1" dirty="0">
                <a:solidFill>
                  <a:srgbClr val="FFFFFF"/>
                </a:solidFill>
                <a:latin typeface="Montserrat SemiBold"/>
              </a:rPr>
              <a:t>Оффер: 550K</a:t>
            </a:r>
          </a:p>
        </p:txBody>
      </p:sp>
      <p:sp>
        <p:nvSpPr>
          <p:cNvPr id="4" name="t"/>
          <p:cNvSpPr txBox="1"/>
          <p:nvPr/>
        </p:nvSpPr>
        <p:spPr>
          <a:xfrm>
            <a:off x="680000" y="2600000"/>
            <a:ext cx="7800000" cy="7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700" dirty="0">
                <a:solidFill>
                  <a:srgbClr val="C7D2DC"/>
                </a:solidFill>
                <a:latin typeface="Montserrat"/>
              </a:rPr>
              <a:t>3 недели от замера воронки до результата</a:t>
            </a:r>
          </a:p>
        </p:txBody>
      </p:sp>
      <p:sp>
        <p:nvSpPr>
          <p:cNvPr id="5" name="r"/>
          <p:cNvSpPr/>
          <p:nvPr/>
        </p:nvSpPr>
        <p:spPr>
          <a:xfrm>
            <a:off x="680000" y="3600000"/>
            <a:ext cx="2300000" cy="85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6" name="r"/>
          <p:cNvSpPr/>
          <p:nvPr/>
        </p:nvSpPr>
        <p:spPr>
          <a:xfrm>
            <a:off x="680000" y="3600000"/>
            <a:ext cx="230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7" name="t"/>
          <p:cNvSpPr txBox="1"/>
          <p:nvPr/>
        </p:nvSpPr>
        <p:spPr>
          <a:xfrm>
            <a:off x="830000" y="3780000"/>
            <a:ext cx="2000000" cy="59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Ключевая идея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Относись к поиску работы как к воронке роста.</a:t>
            </a:r>
          </a:p>
        </p:txBody>
      </p:sp>
      <p:sp>
        <p:nvSpPr>
          <p:cNvPr id="8" name="r"/>
          <p:cNvSpPr/>
          <p:nvPr/>
        </p:nvSpPr>
        <p:spPr>
          <a:xfrm>
            <a:off x="3250000" y="3600000"/>
            <a:ext cx="2300000" cy="85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9" name="r"/>
          <p:cNvSpPr/>
          <p:nvPr/>
        </p:nvSpPr>
        <p:spPr>
          <a:xfrm>
            <a:off x="3250000" y="3600000"/>
            <a:ext cx="2300000" cy="90000"/>
          </a:xfrm>
          <a:prstGeom prst="rect">
            <a:avLst/>
          </a:prstGeom>
          <a:solidFill>
            <a:srgbClr val="2E8B57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0" name="t"/>
          <p:cNvSpPr txBox="1"/>
          <p:nvPr/>
        </p:nvSpPr>
        <p:spPr>
          <a:xfrm>
            <a:off x="3400000" y="3780000"/>
            <a:ext cx="2000000" cy="59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Метод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Измеряй, сравнивай, улучшай узкое место.</a:t>
            </a:r>
          </a:p>
        </p:txBody>
      </p:sp>
      <p:sp>
        <p:nvSpPr>
          <p:cNvPr id="11" name="r"/>
          <p:cNvSpPr/>
          <p:nvPr/>
        </p:nvSpPr>
        <p:spPr>
          <a:xfrm>
            <a:off x="5820000" y="3600000"/>
            <a:ext cx="2300000" cy="850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</a:ln>
        </p:spPr>
        <p:txBody>
          <a:bodyPr/>
          <a:lstStyle/>
          <a:p>
            <a:endParaRPr/>
          </a:p>
        </p:txBody>
      </p:sp>
      <p:sp>
        <p:nvSpPr>
          <p:cNvPr id="12" name="r"/>
          <p:cNvSpPr/>
          <p:nvPr/>
        </p:nvSpPr>
        <p:spPr>
          <a:xfrm>
            <a:off x="5820000" y="3600000"/>
            <a:ext cx="2300000" cy="9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endParaRPr/>
          </a:p>
        </p:txBody>
      </p:sp>
      <p:sp>
        <p:nvSpPr>
          <p:cNvPr id="13" name="t"/>
          <p:cNvSpPr txBox="1"/>
          <p:nvPr/>
        </p:nvSpPr>
        <p:spPr>
          <a:xfrm>
            <a:off x="5970000" y="3780000"/>
            <a:ext cx="2000000" cy="59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t"/>
          <a:lstStyle/>
          <a:p>
            <a:pPr algn="l"/>
            <a:r>
              <a:rPr sz="1250" b="1" dirty="0">
                <a:solidFill>
                  <a:srgbClr val="192E40"/>
                </a:solidFill>
                <a:latin typeface="Montserrat SemiBold"/>
              </a:rPr>
              <a:t>Результат</a:t>
            </a:r>
          </a:p>
          <a:p>
            <a:pPr algn="l"/>
            <a:r>
              <a:rPr sz="950" dirty="0">
                <a:solidFill>
                  <a:srgbClr val="20303D"/>
                </a:solidFill>
                <a:latin typeface="Montserrat"/>
              </a:rPr>
              <a:t>Лучший оффер, быстрее.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25775A6-C3A5-495A-B9BD-57F85C8D57C6}"/>
              </a:ext>
            </a:extLst>
          </p:cNvPr>
          <p:cNvSpPr>
            <a:spLocks noGrp="1"/>
          </p:cNvSpPr>
          <p:nvPr/>
        </p:nvSpPr>
        <p:spPr>
          <a:xfrm>
            <a:off x="914400" y="1339596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ПЕРЕД ЗАВЕРШЕНИЕМ</a:t>
            </a:r>
            <a:endParaRPr kumimoji="0" sz="1200" b="0" i="0" u="none" strike="noStrike" kern="1200" cap="none" spc="30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F43F391-AEAD-4B77-8EF1-40DA47BB7984}"/>
              </a:ext>
            </a:extLst>
          </p:cNvPr>
          <p:cNvSpPr>
            <a:spLocks noGrp="1"/>
          </p:cNvSpPr>
          <p:nvPr/>
        </p:nvSpPr>
        <p:spPr>
          <a:xfrm>
            <a:off x="914400" y="2057400"/>
            <a:ext cx="7315200" cy="15544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Какой ваш вывод на сегодня?</a:t>
            </a:r>
            <a:endParaRPr kumimoji="0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4B77F27-F595-4E44-934B-03C8BD2B786F}"/>
              </a:ext>
            </a:extLst>
          </p:cNvPr>
          <p:cNvSpPr>
            <a:spLocks noGrp="1"/>
          </p:cNvSpPr>
          <p:nvPr/>
        </p:nvSpPr>
        <p:spPr>
          <a:xfrm>
            <a:off x="914400" y="3950208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По обсуждённым темам и не только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1448585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ИТОГИ</a:t>
            </a:r>
            <a:endParaRPr kumimoji="0" sz="950" b="0" i="0" u="none" strike="noStrike" kern="1200" cap="none" spc="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День</a:t>
            </a:r>
            <a:r>
              <a:rPr lang="ru-RU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4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: </a:t>
            </a:r>
          </a:p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Пройдено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3</a:t>
            </a:r>
            <a:r>
              <a:rPr kumimoji="0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 ·  Юнит-экономика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и приоритизация</a:t>
            </a:r>
            <a:endParaRPr kumimoji="0" sz="800" b="0" i="0" u="none" strike="noStrike" kern="1200" cap="none" spc="0" normalizeH="0" baseline="0" noProof="0" dirty="0">
              <a:ln>
                <a:noFill/>
              </a:ln>
              <a:solidFill>
                <a:srgbClr val="9FB0BF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84058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Приоритеты</a:t>
            </a:r>
            <a:endParaRPr lang="en-US"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444093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Приоритизация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на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основе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юнит-экономики</a:t>
            </a:r>
            <a:endParaRPr lang="en-US"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2047597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Обсуждение</a:t>
            </a: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: </a:t>
            </a:r>
            <a:r>
              <a:rPr lang="en-GB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какая</a:t>
            </a: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GB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фича</a:t>
            </a: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GB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на</a:t>
            </a: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GB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что</a:t>
            </a:r>
            <a:r>
              <a:rPr lang="en-GB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GB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влияет</a:t>
            </a:r>
            <a:endParaRPr lang="en-GB" sz="1350" dirty="0">
              <a:solidFill>
                <a:srgbClr val="20303D"/>
              </a:solidFill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651101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Теория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ограничений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по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Голдратту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254605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Поиск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узких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мест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в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воронке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поиска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работы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 </a:t>
            </a: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85810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Quiz </a:t>
            </a: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по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поиску</a:t>
            </a: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 </a:t>
            </a:r>
            <a:r>
              <a:rPr lang="en-US" sz="1350" dirty="0" err="1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работы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7" name="Google Shape;377;p18">
            <a:extLst>
              <a:ext uri="{FF2B5EF4-FFF2-40B4-BE49-F238E27FC236}">
                <a16:creationId xmlns:a16="http://schemas.microsoft.com/office/drawing/2014/main" id="{9AA1D127-4763-4C00-9335-0771FDC767F1}"/>
              </a:ext>
            </a:extLst>
          </p:cNvPr>
          <p:cNvSpPr>
            <a:spLocks noGrp="1"/>
          </p:cNvSpPr>
          <p:nvPr/>
        </p:nvSpPr>
        <p:spPr>
          <a:xfrm>
            <a:off x="3200400" y="4315968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7</a:t>
            </a:r>
          </a:p>
        </p:txBody>
      </p:sp>
      <p:sp>
        <p:nvSpPr>
          <p:cNvPr id="4" name="Google Shape;743;p34">
            <a:extLst>
              <a:ext uri="{FF2B5EF4-FFF2-40B4-BE49-F238E27FC236}">
                <a16:creationId xmlns:a16="http://schemas.microsoft.com/office/drawing/2014/main" id="{E3257F70-90A4-DAEE-8186-CA5C2AC702E4}"/>
              </a:ext>
            </a:extLst>
          </p:cNvPr>
          <p:cNvSpPr>
            <a:spLocks noGrp="1"/>
          </p:cNvSpPr>
          <p:nvPr/>
        </p:nvSpPr>
        <p:spPr>
          <a:xfrm>
            <a:off x="3200400" y="81299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Google Shape;744;p34">
            <a:extLst>
              <a:ext uri="{FF2B5EF4-FFF2-40B4-BE49-F238E27FC236}">
                <a16:creationId xmlns:a16="http://schemas.microsoft.com/office/drawing/2014/main" id="{B2B43C36-267A-FA69-DC1C-44E117CB0F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91284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6" name="Google Shape;746;p34">
            <a:extLst>
              <a:ext uri="{FF2B5EF4-FFF2-40B4-BE49-F238E27FC236}">
                <a16:creationId xmlns:a16="http://schemas.microsoft.com/office/drawing/2014/main" id="{E258350A-2475-A9C3-E61E-F7A209D13BB5}"/>
              </a:ext>
            </a:extLst>
          </p:cNvPr>
          <p:cNvSpPr>
            <a:spLocks noGrp="1"/>
          </p:cNvSpPr>
          <p:nvPr/>
        </p:nvSpPr>
        <p:spPr>
          <a:xfrm>
            <a:off x="3200400" y="145307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Google Shape;747;p34">
            <a:extLst>
              <a:ext uri="{FF2B5EF4-FFF2-40B4-BE49-F238E27FC236}">
                <a16:creationId xmlns:a16="http://schemas.microsoft.com/office/drawing/2014/main" id="{4E7BD69F-048D-829D-FC18-C2F9E8F3F9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155292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8" name="Google Shape;749;p34">
            <a:extLst>
              <a:ext uri="{FF2B5EF4-FFF2-40B4-BE49-F238E27FC236}">
                <a16:creationId xmlns:a16="http://schemas.microsoft.com/office/drawing/2014/main" id="{469957CA-77FB-D4CB-131F-04DCD032BC51}"/>
              </a:ext>
            </a:extLst>
          </p:cNvPr>
          <p:cNvSpPr>
            <a:spLocks noGrp="1"/>
          </p:cNvSpPr>
          <p:nvPr/>
        </p:nvSpPr>
        <p:spPr>
          <a:xfrm>
            <a:off x="3200400" y="209315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Google Shape;750;p34">
            <a:extLst>
              <a:ext uri="{FF2B5EF4-FFF2-40B4-BE49-F238E27FC236}">
                <a16:creationId xmlns:a16="http://schemas.microsoft.com/office/drawing/2014/main" id="{DC6B6DF9-5545-7A39-A003-1FADE07119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219300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0" name="Google Shape;752;p34">
            <a:extLst>
              <a:ext uri="{FF2B5EF4-FFF2-40B4-BE49-F238E27FC236}">
                <a16:creationId xmlns:a16="http://schemas.microsoft.com/office/drawing/2014/main" id="{900DF376-1DAE-6836-0699-589DFBDAE0D1}"/>
              </a:ext>
            </a:extLst>
          </p:cNvPr>
          <p:cNvSpPr>
            <a:spLocks noGrp="1"/>
          </p:cNvSpPr>
          <p:nvPr/>
        </p:nvSpPr>
        <p:spPr>
          <a:xfrm>
            <a:off x="3200400" y="273323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Google Shape;753;p34">
            <a:extLst>
              <a:ext uri="{FF2B5EF4-FFF2-40B4-BE49-F238E27FC236}">
                <a16:creationId xmlns:a16="http://schemas.microsoft.com/office/drawing/2014/main" id="{A7D8C439-D165-725F-BB83-CFDABE8845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283308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2" name="Google Shape;755;p34">
            <a:extLst>
              <a:ext uri="{FF2B5EF4-FFF2-40B4-BE49-F238E27FC236}">
                <a16:creationId xmlns:a16="http://schemas.microsoft.com/office/drawing/2014/main" id="{13672B2B-4950-FA85-93DD-A062348727D6}"/>
              </a:ext>
            </a:extLst>
          </p:cNvPr>
          <p:cNvSpPr>
            <a:spLocks noGrp="1"/>
          </p:cNvSpPr>
          <p:nvPr/>
        </p:nvSpPr>
        <p:spPr>
          <a:xfrm>
            <a:off x="3200400" y="337331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oogle Shape;756;p34">
            <a:extLst>
              <a:ext uri="{FF2B5EF4-FFF2-40B4-BE49-F238E27FC236}">
                <a16:creationId xmlns:a16="http://schemas.microsoft.com/office/drawing/2014/main" id="{4BFC1061-3CFD-FFA8-0A96-0AF2F3D498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3473164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4" name="Google Shape;758;p34">
            <a:extLst>
              <a:ext uri="{FF2B5EF4-FFF2-40B4-BE49-F238E27FC236}">
                <a16:creationId xmlns:a16="http://schemas.microsoft.com/office/drawing/2014/main" id="{1C10A524-C13B-B957-6B09-3A9887DD9CE6}"/>
              </a:ext>
            </a:extLst>
          </p:cNvPr>
          <p:cNvSpPr>
            <a:spLocks noGrp="1"/>
          </p:cNvSpPr>
          <p:nvPr/>
        </p:nvSpPr>
        <p:spPr>
          <a:xfrm>
            <a:off x="3200400" y="4013392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Google Shape;759;p34">
            <a:extLst>
              <a:ext uri="{FF2B5EF4-FFF2-40B4-BE49-F238E27FC236}">
                <a16:creationId xmlns:a16="http://schemas.microsoft.com/office/drawing/2014/main" id="{8B1FEB73-7D5B-E13B-57C0-C35DA37479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00252" y="4113244"/>
            <a:ext cx="184343" cy="1843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044433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25775A6-C3A5-495A-B9BD-57F85C8D57C6}"/>
              </a:ext>
            </a:extLst>
          </p:cNvPr>
          <p:cNvSpPr>
            <a:spLocks noGrp="1"/>
          </p:cNvSpPr>
          <p:nvPr/>
        </p:nvSpPr>
        <p:spPr>
          <a:xfrm>
            <a:off x="914400" y="1339596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ПЕРЕД ЗАВЕРШЕНИЕМ</a:t>
            </a:r>
            <a:endParaRPr kumimoji="0" sz="1200" b="0" i="0" u="none" strike="noStrike" kern="1200" cap="none" spc="30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F43F391-AEAD-4B77-8EF1-40DA47BB7984}"/>
              </a:ext>
            </a:extLst>
          </p:cNvPr>
          <p:cNvSpPr>
            <a:spLocks noGrp="1"/>
          </p:cNvSpPr>
          <p:nvPr/>
        </p:nvSpPr>
        <p:spPr>
          <a:xfrm>
            <a:off x="914400" y="2057400"/>
            <a:ext cx="7315200" cy="15544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Какой ваш вывод на сегодня?</a:t>
            </a:r>
            <a:endParaRPr kumimoji="0" sz="4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4B77F27-F595-4E44-934B-03C8BD2B786F}"/>
              </a:ext>
            </a:extLst>
          </p:cNvPr>
          <p:cNvSpPr>
            <a:spLocks noGrp="1"/>
          </p:cNvSpPr>
          <p:nvPr/>
        </p:nvSpPr>
        <p:spPr>
          <a:xfrm>
            <a:off x="914400" y="3950208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По обсуждённым темам и не только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2271525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r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45" name="r"/>
          <p:cNvSpPr/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46" name="t"/>
          <p:cNvSpPr/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ПРИОРИТИЗАЦИЯ ПО ЮЭ</a:t>
            </a:r>
            <a:endParaRPr/>
          </a:p>
        </p:txBody>
      </p:sp>
      <p:sp>
        <p:nvSpPr>
          <p:cNvPr id="347" name="t"/>
          <p:cNvSpPr/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Окупается ли фича?</a:t>
            </a:r>
            <a:endParaRPr dirty="0"/>
          </a:p>
        </p:txBody>
      </p:sp>
      <p:sp>
        <p:nvSpPr>
          <p:cNvPr id="349" name="r"/>
          <p:cNvSpPr/>
          <p:nvPr/>
        </p:nvSpPr>
        <p:spPr>
          <a:xfrm>
            <a:off x="3145536" y="980000"/>
            <a:ext cx="2700000" cy="1900000"/>
          </a:xfrm>
          <a:prstGeom prst="rect">
            <a:avLst/>
          </a:prstGeom>
          <a:solidFill>
            <a:srgbClr val="FFFFFF"/>
          </a:solidFill>
          <a:ln w="12700" cap="flat">
            <a:solidFill>
              <a:srgbClr val="E7EAEE"/>
            </a:solidFill>
            <a:prstDash val="solid"/>
            <a:round/>
          </a:ln>
          <a:effectLst>
            <a:outerShdw blurRad="88900" dist="38100" dir="5400000" algn="bl" rotWithShape="0">
              <a:srgbClr val="0B1622">
                <a:alpha val="9000"/>
              </a:srgbClr>
            </a:outerShdw>
          </a:effectLst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50" name="r"/>
          <p:cNvSpPr/>
          <p:nvPr/>
        </p:nvSpPr>
        <p:spPr>
          <a:xfrm>
            <a:off x="3145536" y="980000"/>
            <a:ext cx="2700000" cy="14000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51" name="t"/>
          <p:cNvSpPr/>
          <p:nvPr/>
        </p:nvSpPr>
        <p:spPr>
          <a:xfrm>
            <a:off x="3345536" y="1230000"/>
            <a:ext cx="2300000" cy="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dirty="0">
                <a:solidFill>
                  <a:srgbClr val="192E4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Фича X · 1 год</a:t>
            </a:r>
            <a:endParaRPr dirty="0"/>
          </a:p>
        </p:txBody>
      </p:sp>
      <p:sp>
        <p:nvSpPr>
          <p:cNvPr id="352" name="t"/>
          <p:cNvSpPr/>
          <p:nvPr/>
        </p:nvSpPr>
        <p:spPr>
          <a:xfrm>
            <a:off x="3345536" y="1640000"/>
            <a:ext cx="15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Доп. валовая прибыль</a:t>
            </a:r>
            <a:endParaRPr dirty="0"/>
          </a:p>
        </p:txBody>
      </p:sp>
      <p:sp>
        <p:nvSpPr>
          <p:cNvPr id="353" name="t"/>
          <p:cNvSpPr/>
          <p:nvPr/>
        </p:nvSpPr>
        <p:spPr>
          <a:xfrm>
            <a:off x="3345536" y="1640000"/>
            <a:ext cx="23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2E8B57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+$60,000</a:t>
            </a:r>
            <a:endParaRPr dirty="0"/>
          </a:p>
        </p:txBody>
      </p:sp>
      <p:sp>
        <p:nvSpPr>
          <p:cNvPr id="354" name="t"/>
          <p:cNvSpPr/>
          <p:nvPr/>
        </p:nvSpPr>
        <p:spPr>
          <a:xfrm>
            <a:off x="3345536" y="1940000"/>
            <a:ext cx="15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Стоимость разработки</a:t>
            </a:r>
            <a:endParaRPr dirty="0"/>
          </a:p>
        </p:txBody>
      </p:sp>
      <p:sp>
        <p:nvSpPr>
          <p:cNvPr id="355" name="t"/>
          <p:cNvSpPr/>
          <p:nvPr/>
        </p:nvSpPr>
        <p:spPr>
          <a:xfrm>
            <a:off x="3345536" y="1940000"/>
            <a:ext cx="23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−$30,000</a:t>
            </a:r>
            <a:endParaRPr dirty="0"/>
          </a:p>
        </p:txBody>
      </p:sp>
      <p:sp>
        <p:nvSpPr>
          <p:cNvPr id="356" name="t"/>
          <p:cNvSpPr/>
          <p:nvPr/>
        </p:nvSpPr>
        <p:spPr>
          <a:xfrm>
            <a:off x="3345536" y="2240000"/>
            <a:ext cx="15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Стоимость поддержки (12 мес.)</a:t>
            </a:r>
            <a:endParaRPr dirty="0"/>
          </a:p>
        </p:txBody>
      </p:sp>
      <p:sp>
        <p:nvSpPr>
          <p:cNvPr id="357" name="t"/>
          <p:cNvSpPr/>
          <p:nvPr/>
        </p:nvSpPr>
        <p:spPr>
          <a:xfrm>
            <a:off x="3345536" y="2240000"/>
            <a:ext cx="23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−$12,000</a:t>
            </a:r>
            <a:endParaRPr/>
          </a:p>
        </p:txBody>
      </p:sp>
      <p:sp>
        <p:nvSpPr>
          <p:cNvPr id="358" name="t"/>
          <p:cNvSpPr/>
          <p:nvPr/>
        </p:nvSpPr>
        <p:spPr>
          <a:xfrm>
            <a:off x="3345536" y="2540000"/>
            <a:ext cx="15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Итого</a:t>
            </a:r>
            <a:endParaRPr dirty="0"/>
          </a:p>
        </p:txBody>
      </p:sp>
      <p:sp>
        <p:nvSpPr>
          <p:cNvPr id="359" name="t"/>
          <p:cNvSpPr/>
          <p:nvPr/>
        </p:nvSpPr>
        <p:spPr>
          <a:xfrm>
            <a:off x="3345536" y="2540000"/>
            <a:ext cx="23000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+$18,000</a:t>
            </a:r>
            <a:endParaRPr dirty="0"/>
          </a:p>
        </p:txBody>
      </p:sp>
      <p:sp>
        <p:nvSpPr>
          <p:cNvPr id="360" name="t"/>
          <p:cNvSpPr/>
          <p:nvPr/>
        </p:nvSpPr>
        <p:spPr>
          <a:xfrm>
            <a:off x="6045536" y="1000000"/>
            <a:ext cx="280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192E4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Горизонт прогноза: 1 год</a:t>
            </a:r>
            <a:endParaRPr/>
          </a:p>
        </p:txBody>
      </p:sp>
      <p:sp>
        <p:nvSpPr>
          <p:cNvPr id="361" name="r"/>
          <p:cNvSpPr/>
          <p:nvPr/>
        </p:nvSpPr>
        <p:spPr>
          <a:xfrm>
            <a:off x="6045536" y="1560000"/>
            <a:ext cx="150000" cy="150000"/>
          </a:xfrm>
          <a:prstGeom prst="roundRect">
            <a:avLst>
              <a:gd name="adj" fmla="val 30000"/>
            </a:avLst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62" name="t"/>
          <p:cNvSpPr/>
          <p:nvPr/>
        </p:nvSpPr>
        <p:spPr>
          <a:xfrm>
            <a:off x="6305536" y="1520000"/>
            <a:ext cx="2540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8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Достаточно долго, чтобы захватить разгон внедрения и удержание.</a:t>
            </a:r>
            <a:endParaRPr/>
          </a:p>
        </p:txBody>
      </p:sp>
      <p:sp>
        <p:nvSpPr>
          <p:cNvPr id="363" name="r"/>
          <p:cNvSpPr/>
          <p:nvPr/>
        </p:nvSpPr>
        <p:spPr>
          <a:xfrm>
            <a:off x="6045536" y="2030000"/>
            <a:ext cx="150000" cy="150000"/>
          </a:xfrm>
          <a:prstGeom prst="roundRect">
            <a:avLst>
              <a:gd name="adj" fmla="val 30000"/>
            </a:avLst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64" name="t"/>
          <p:cNvSpPr/>
          <p:nvPr/>
        </p:nvSpPr>
        <p:spPr>
          <a:xfrm>
            <a:off x="6305536" y="1990000"/>
            <a:ext cx="2540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8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Достаточно коротко, чтобы рынок и допущения оставались достоверными.</a:t>
            </a:r>
            <a:endParaRPr/>
          </a:p>
        </p:txBody>
      </p:sp>
      <p:sp>
        <p:nvSpPr>
          <p:cNvPr id="365" name="r"/>
          <p:cNvSpPr/>
          <p:nvPr/>
        </p:nvSpPr>
        <p:spPr>
          <a:xfrm>
            <a:off x="6045536" y="2500000"/>
            <a:ext cx="150000" cy="150000"/>
          </a:xfrm>
          <a:prstGeom prst="roundRect">
            <a:avLst>
              <a:gd name="adj" fmla="val 30000"/>
            </a:avLst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66" name="t"/>
          <p:cNvSpPr/>
          <p:nvPr/>
        </p:nvSpPr>
        <p:spPr>
          <a:xfrm>
            <a:off x="6305536" y="2460000"/>
            <a:ext cx="2540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8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Совпадает с годовым планированием и бюджетами.</a:t>
            </a:r>
            <a:endParaRPr/>
          </a:p>
        </p:txBody>
      </p:sp>
      <p:sp>
        <p:nvSpPr>
          <p:cNvPr id="367" name="r"/>
          <p:cNvSpPr/>
          <p:nvPr/>
        </p:nvSpPr>
        <p:spPr>
          <a:xfrm>
            <a:off x="6045536" y="2970000"/>
            <a:ext cx="150000" cy="150000"/>
          </a:xfrm>
          <a:prstGeom prst="roundRect">
            <a:avLst>
              <a:gd name="adj" fmla="val 30000"/>
            </a:avLst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>
              <a:buNone/>
            </a:pPr>
            <a:endParaRPr/>
          </a:p>
        </p:txBody>
      </p:sp>
      <p:sp>
        <p:nvSpPr>
          <p:cNvPr id="368" name="t"/>
          <p:cNvSpPr/>
          <p:nvPr/>
        </p:nvSpPr>
        <p:spPr>
          <a:xfrm>
            <a:off x="6305536" y="2930000"/>
            <a:ext cx="2540000" cy="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8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Дальше ~12 месяцев прогноз по фиче — это в основном догадка.</a:t>
            </a:r>
            <a:endParaRPr/>
          </a:p>
        </p:txBody>
      </p:sp>
      <p:sp>
        <p:nvSpPr>
          <p:cNvPr id="369" name="t"/>
          <p:cNvSpPr/>
          <p:nvPr/>
        </p:nvSpPr>
        <p:spPr>
          <a:xfrm>
            <a:off x="3145536" y="3640000"/>
            <a:ext cx="5700000" cy="9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20303D"/>
                </a:solidFill>
                <a:latin typeface="Montserrat"/>
                <a:ea typeface="Montserrat"/>
                <a:cs typeface="Montserrat"/>
                <a:sym typeface="Montserrat"/>
              </a:rPr>
              <a:t>Делайте фичу, когда её </a:t>
            </a:r>
            <a:r>
              <a:rPr lang="en-US" sz="1200" dirty="0">
                <a:solidFill>
                  <a:srgbClr val="C8430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ожидаемая валовая прибыль за год &gt; затрат на разработку и поддержку.</a:t>
            </a:r>
            <a:endParaRPr/>
          </a:p>
        </p:txBody>
      </p:sp>
      <p:sp>
        <p:nvSpPr>
          <p:cNvPr id="2" name="t">
            <a:extLst>
              <a:ext uri="{FF2B5EF4-FFF2-40B4-BE49-F238E27FC236}">
                <a16:creationId xmlns:a16="http://schemas.microsoft.com/office/drawing/2014/main" id="{5C9598FE-67D2-D511-A912-A12DD9B83F0F}"/>
              </a:ext>
            </a:extLst>
          </p:cNvPr>
          <p:cNvSpPr/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25775A6-C3A5-495A-B9BD-57F85C8D57C6}"/>
              </a:ext>
            </a:extLst>
          </p:cNvPr>
          <p:cNvSpPr>
            <a:spLocks noGrp="1"/>
          </p:cNvSpPr>
          <p:nvPr/>
        </p:nvSpPr>
        <p:spPr>
          <a:xfrm>
            <a:off x="914400" y="160020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3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ПЕРЕД ЗАВЕРШЕНИЕМ</a:t>
            </a:r>
            <a:endParaRPr kumimoji="0" sz="1200" b="0" i="0" u="none" strike="noStrike" kern="1200" cap="none" spc="30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4F43F391-AEAD-4B77-8EF1-40DA47BB7984}"/>
              </a:ext>
            </a:extLst>
          </p:cNvPr>
          <p:cNvSpPr>
            <a:spLocks noGrp="1"/>
          </p:cNvSpPr>
          <p:nvPr/>
        </p:nvSpPr>
        <p:spPr>
          <a:xfrm>
            <a:off x="914400" y="2057400"/>
            <a:ext cx="7315200" cy="155448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Вопросы?</a:t>
            </a:r>
            <a:endParaRPr kumimoji="0" sz="6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C4B77F27-F595-4E44-934B-03C8BD2B786F}"/>
              </a:ext>
            </a:extLst>
          </p:cNvPr>
          <p:cNvSpPr>
            <a:spLocks noGrp="1"/>
          </p:cNvSpPr>
          <p:nvPr/>
        </p:nvSpPr>
        <p:spPr>
          <a:xfrm>
            <a:off x="914400" y="3749040"/>
            <a:ext cx="7315200" cy="365760"/>
          </a:xfrm>
          <a:prstGeom prst="rect">
            <a:avLst/>
          </a:prstGeom>
          <a:noFill/>
        </p:spPr>
        <p:txBody>
          <a:bodyPr wrap="squar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По обсуждённым темам и не только</a:t>
            </a:r>
            <a:endParaRPr kumimoji="0" sz="13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2428295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44">
            <a:extLst>
              <a:ext uri="{FF2B5EF4-FFF2-40B4-BE49-F238E27FC236}">
                <a16:creationId xmlns:a16="http://schemas.microsoft.com/office/drawing/2014/main" id="{E21A795C-573A-4CAF-8BDA-B1B1DB4A480B}"/>
              </a:ext>
            </a:extLst>
          </p:cNvPr>
          <p:cNvSpPr>
            <a:spLocks noGrp="1"/>
          </p:cNvSpPr>
          <p:nvPr/>
        </p:nvSpPr>
        <p:spPr>
          <a:xfrm>
            <a:off x="5669280" y="-822960"/>
            <a:ext cx="384048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0" b="0" i="0" u="none" strike="noStrike" kern="1200" cap="none" spc="0" normalizeH="0" baseline="0" noProof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?</a:t>
            </a:r>
          </a:p>
        </p:txBody>
      </p:sp>
      <p:sp>
        <p:nvSpPr>
          <p:cNvPr id="838" name="Google Shape;838;p44">
            <a:extLst>
              <a:ext uri="{FF2B5EF4-FFF2-40B4-BE49-F238E27FC236}">
                <a16:creationId xmlns:a16="http://schemas.microsoft.com/office/drawing/2014/main" id="{B8740CCF-D85C-4E12-A9B0-73A984B5C9C8}"/>
              </a:ext>
            </a:extLst>
          </p:cNvPr>
          <p:cNvSpPr>
            <a:spLocks noGrp="1"/>
          </p:cNvSpPr>
          <p:nvPr/>
        </p:nvSpPr>
        <p:spPr>
          <a:xfrm>
            <a:off x="640080" y="1874520"/>
            <a:ext cx="502920" cy="100584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39" name="Google Shape;839;p44">
            <a:extLst>
              <a:ext uri="{FF2B5EF4-FFF2-40B4-BE49-F238E27FC236}">
                <a16:creationId xmlns:a16="http://schemas.microsoft.com/office/drawing/2014/main" id="{3330CB65-9BDB-45E2-A45B-C2A3BEB6651C}"/>
              </a:ext>
            </a:extLst>
          </p:cNvPr>
          <p:cNvSpPr>
            <a:spLocks noGrp="1"/>
          </p:cNvSpPr>
          <p:nvPr/>
        </p:nvSpPr>
        <p:spPr>
          <a:xfrm>
            <a:off x="621792" y="2084832"/>
            <a:ext cx="6400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5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Спасибо</a:t>
            </a:r>
          </a:p>
        </p:txBody>
      </p:sp>
      <p:sp>
        <p:nvSpPr>
          <p:cNvPr id="840" name="Google Shape;840;p44">
            <a:extLst>
              <a:ext uri="{FF2B5EF4-FFF2-40B4-BE49-F238E27FC236}">
                <a16:creationId xmlns:a16="http://schemas.microsoft.com/office/drawing/2014/main" id="{4A2C0310-A526-45C5-803E-74CD8D611CA2}"/>
              </a:ext>
            </a:extLst>
          </p:cNvPr>
          <p:cNvSpPr>
            <a:spLocks noGrp="1"/>
          </p:cNvSpPr>
          <p:nvPr/>
        </p:nvSpPr>
        <p:spPr>
          <a:xfrm>
            <a:off x="658368" y="3154680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Telegram: @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</a:rPr>
              <a:t>max_popov</a:t>
            </a:r>
            <a:endParaRPr kumimoji="0" sz="1600" b="0" i="0" u="none" strike="noStrike" kern="1200" cap="none" spc="0" normalizeH="0" baseline="0" noProof="0" dirty="0">
              <a:ln>
                <a:noFill/>
              </a:ln>
              <a:solidFill>
                <a:srgbClr val="C7D2DC"/>
              </a:solidFill>
              <a:effectLst/>
              <a:uLnTx/>
              <a:uFillTx/>
              <a:latin typeface="Montserrat"/>
              <a:ea typeface="Montserrat"/>
              <a:cs typeface="Montserrat"/>
            </a:endParaRPr>
          </a:p>
        </p:txBody>
      </p:sp>
      <p:sp>
        <p:nvSpPr>
          <p:cNvPr id="841" name="Google Shape;841;p44">
            <a:extLst>
              <a:ext uri="{FF2B5EF4-FFF2-40B4-BE49-F238E27FC236}">
                <a16:creationId xmlns:a16="http://schemas.microsoft.com/office/drawing/2014/main" id="{AB3EE79D-BF1A-4AEE-835C-6F3DD0333961}"/>
              </a:ext>
            </a:extLst>
          </p:cNvPr>
          <p:cNvSpPr>
            <a:spLocks noGrp="1"/>
          </p:cNvSpPr>
          <p:nvPr/>
        </p:nvSpPr>
        <p:spPr>
          <a:xfrm>
            <a:off x="658368" y="4434840"/>
            <a:ext cx="82296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5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Макс Попов  ·  Маркетинговая аналитика в цифровых продуктах  ·  Университет Иннополис</a:t>
            </a:r>
          </a:p>
        </p:txBody>
      </p:sp>
    </p:spTree>
    <p:extLst>
      <p:ext uri="{BB962C8B-B14F-4D97-AF65-F5344CB8AC3E}">
        <p14:creationId xmlns:p14="http://schemas.microsoft.com/office/powerpoint/2010/main" val="892646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g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"/>
          <p:cNvSpPr/>
          <p:nvPr/>
        </p:nvSpPr>
        <p:spPr>
          <a:xfrm>
            <a:off x="4846320" y="-320040"/>
            <a:ext cx="457200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0" dirty="0">
                <a:solidFill>
                  <a:srgbClr val="2C4257"/>
                </a:solidFill>
                <a:latin typeface="Montserrat ExtraBold"/>
                <a:sym typeface="Montserrat ExtraBold"/>
              </a:rPr>
              <a:t>UE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9" name="r"/>
          <p:cNvSpPr/>
          <p:nvPr/>
        </p:nvSpPr>
        <p:spPr>
          <a:xfrm>
            <a:off x="640080" y="1737360"/>
            <a:ext cx="457200" cy="91440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0" name="t"/>
          <p:cNvSpPr/>
          <p:nvPr/>
        </p:nvSpPr>
        <p:spPr>
          <a:xfrm>
            <a:off x="658368" y="1901952"/>
            <a:ext cx="548640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ПРИОРИТИЗАЦИЯ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1" name="t"/>
          <p:cNvSpPr/>
          <p:nvPr/>
        </p:nvSpPr>
        <p:spPr>
          <a:xfrm>
            <a:off x="621792" y="2286000"/>
            <a:ext cx="6949440" cy="1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Приоритеты: на основе юнит-экономики фичи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2" name="t"/>
          <p:cNvSpPr/>
          <p:nvPr/>
        </p:nvSpPr>
        <p:spPr>
          <a:xfrm>
            <a:off x="658368" y="3520000"/>
            <a:ext cx="603504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На какую метрику влияет фича? Насколько сильно? 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">
            <a:extLst>
              <a:ext uri="{FF2B5EF4-FFF2-40B4-BE49-F238E27FC236}">
                <a16:creationId xmlns:a16="http://schemas.microsoft.com/office/drawing/2014/main" id="{B85C2E27-4748-400D-6EC4-BD58D2D9F4F5}"/>
              </a:ext>
            </a:extLst>
          </p:cNvPr>
          <p:cNvSpPr/>
          <p:nvPr/>
        </p:nvSpPr>
        <p:spPr>
          <a:xfrm>
            <a:off x="621792" y="469087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Лекция 3  ·  Юнит-экономика и приоритизация</a:t>
            </a:r>
          </a:p>
        </p:txBody>
      </p:sp>
    </p:spTree>
    <p:extLst>
      <p:ext uri="{BB962C8B-B14F-4D97-AF65-F5344CB8AC3E}">
        <p14:creationId xmlns:p14="http://schemas.microsoft.com/office/powerpoint/2010/main" val="1909063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1" name="Google Shape;791;p1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5788" y="152400"/>
            <a:ext cx="6912427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1752</TotalTime>
  <Words>2312</Words>
  <Application>Microsoft Macintosh PowerPoint</Application>
  <DocSecurity>0</DocSecurity>
  <PresentationFormat>On-screen Show (16:9)</PresentationFormat>
  <Paragraphs>641</Paragraphs>
  <Slides>71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71</vt:i4>
      </vt:variant>
    </vt:vector>
  </HeadingPairs>
  <TitlesOfParts>
    <vt:vector size="80" baseType="lpstr">
      <vt:lpstr>Arial</vt:lpstr>
      <vt:lpstr>Calibri</vt:lpstr>
      <vt:lpstr>Montserrat</vt:lpstr>
      <vt:lpstr>Montserrat ExtraBold</vt:lpstr>
      <vt:lpstr>Montserrat Medium</vt:lpstr>
      <vt:lpstr>Montserrat SemiBold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Microsoft Office User</cp:lastModifiedBy>
  <cp:revision>152</cp:revision>
  <dcterms:created xsi:type="dcterms:W3CDTF">2026-06-03T02:53:53Z</dcterms:created>
  <dcterms:modified xsi:type="dcterms:W3CDTF">2026-08-01T13:37:34Z</dcterms:modified>
</cp:coreProperties>
</file>