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9"/>
  </p:notesMasterIdLst>
  <p:sldIdLst>
    <p:sldId id="481" r:id="rId2"/>
    <p:sldId id="393" r:id="rId3"/>
    <p:sldId id="636" r:id="rId4"/>
    <p:sldId id="637" r:id="rId5"/>
    <p:sldId id="643" r:id="rId6"/>
    <p:sldId id="644" r:id="rId7"/>
    <p:sldId id="588" r:id="rId8"/>
    <p:sldId id="645" r:id="rId9"/>
    <p:sldId id="587" r:id="rId10"/>
    <p:sldId id="590" r:id="rId11"/>
    <p:sldId id="592" r:id="rId12"/>
    <p:sldId id="593" r:id="rId13"/>
    <p:sldId id="589" r:id="rId14"/>
    <p:sldId id="595" r:id="rId15"/>
    <p:sldId id="596" r:id="rId16"/>
    <p:sldId id="597" r:id="rId17"/>
    <p:sldId id="594" r:id="rId18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исаренко Вероника Вадимовна" initials="ПВВ" lastIdx="1" clrIdx="0">
    <p:extLst>
      <p:ext uri="{19B8F6BF-5375-455C-9EA6-DF929625EA0E}">
        <p15:presenceInfo xmlns:p15="http://schemas.microsoft.com/office/powerpoint/2012/main" userId="S-1-5-21-1533156921-1127551638-2200960383-1395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2E7B"/>
    <a:srgbClr val="FFFFFF"/>
    <a:srgbClr val="F6F6F6"/>
    <a:srgbClr val="4F81BD"/>
    <a:srgbClr val="2B1E6B"/>
    <a:srgbClr val="D9E0EB"/>
    <a:srgbClr val="B3A2C7"/>
    <a:srgbClr val="62AA62"/>
    <a:srgbClr val="D99694"/>
    <a:srgbClr val="AF53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30" autoAdjust="0"/>
    <p:restoredTop sz="88863" autoAdjust="0"/>
  </p:normalViewPr>
  <p:slideViewPr>
    <p:cSldViewPr>
      <p:cViewPr varScale="1">
        <p:scale>
          <a:sx n="66" d="100"/>
          <a:sy n="66" d="100"/>
        </p:scale>
        <p:origin x="1488" y="200"/>
      </p:cViewPr>
      <p:guideLst>
        <p:guide orient="horz" pos="2880"/>
        <p:guide pos="216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6" d="100"/>
          <a:sy n="46" d="100"/>
        </p:scale>
        <p:origin x="1148" y="2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6-14T00:43:32.847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147ED-225B-45BA-88AA-4C506D7425B3}" type="datetimeFigureOut">
              <a:rPr lang="ru-RU" smtClean="0"/>
              <a:t>06.08.2025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0FC6B-7784-4ABD-8360-3BFD44DD88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78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D4981-6D70-2F7C-F5E1-094AD332D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98FD7BB-9D86-9051-596A-0F53E6D4A5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DC9E1AF-C7C9-176E-385D-40CDEB72AB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brandanalytics.ru</a:t>
            </a:r>
            <a:r>
              <a:rPr lang="en-US" dirty="0"/>
              <a:t>/blog/online-reputation-management</a:t>
            </a:r>
            <a:r>
              <a:rPr lang="ru-RU" dirty="0"/>
              <a:t>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99DE56D-31C9-29A2-1925-6195DD3282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9799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3363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https://colab.research.google.com/drive/1MAkTP2HgqoK7mEA7_NANroMw0QVzfq20#scrollTo=UvrbE9ciGYqo</a:t>
            </a:r>
            <a:r>
              <a:rPr lang="ru-RU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9775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https://colab.research.google.com/drive/1MAkTP2HgqoK7mEA7_NANroMw0QVzfq20#scrollTo=UvrbE9ciGYqo</a:t>
            </a:r>
            <a:r>
              <a:rPr lang="ru-RU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496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" dirty="0"/>
              <a:t>https://drive.google.com/file/d/1lDQX2vrNFfdKBz2kg_f5hEpccWDkc-PE/view?usp=share_link </a:t>
            </a:r>
          </a:p>
          <a:p>
            <a:pPr marL="158750" indent="0">
              <a:buNone/>
            </a:pPr>
            <a:r>
              <a:rPr lang="en" dirty="0"/>
              <a:t>https://colab.research.google.com/drive/1MAkTP2HgqoK7mEA7_NANroMw0QVzfq20?usp=sharing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327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9C2A4-EC47-D5DE-4E55-7D9C923E0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5C3D4B3-BA18-D576-B776-B8149FEB4C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EEB903E-4945-0150-2554-4687B07D2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brandanalytics.ru</a:t>
            </a:r>
            <a:r>
              <a:rPr lang="en-US" dirty="0"/>
              <a:t>/blog/online-reputation-management</a:t>
            </a:r>
            <a:r>
              <a:rPr lang="ru-RU" dirty="0"/>
              <a:t>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A3F9256-AB38-170A-A402-F58CDB8445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973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593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84FE8-CA70-2594-A50C-F6BCF9D6B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EBB5802-E73D-5834-AD8D-0DA25758BB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78E52A5-CC97-0A15-935D-62C6B04FA7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64CF842-1EA9-4CDA-9CA8-F0599AFB0B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702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148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7158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488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2320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00FC6B-7784-4ABD-8360-3BFD44DD887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893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9E35A-1F5D-4A90-9F86-608944AA4EFA}" type="datetime1">
              <a:rPr lang="en-US" smtClean="0"/>
              <a:t>8/6/25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17161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550" b="1" i="1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D8FB1-111C-44C1-B082-591A3BB80594}" type="datetime1">
              <a:rPr lang="en-US" smtClean="0"/>
              <a:t>8/6/25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7" name="object 15">
            <a:extLst>
              <a:ext uri="{FF2B5EF4-FFF2-40B4-BE49-F238E27FC236}">
                <a16:creationId xmlns:a16="http://schemas.microsoft.com/office/drawing/2014/main" id="{80EFE109-E124-4033-B62D-73CB18B91002}"/>
              </a:ext>
            </a:extLst>
          </p:cNvPr>
          <p:cNvSpPr txBox="1"/>
          <p:nvPr userDrawn="1"/>
        </p:nvSpPr>
        <p:spPr>
          <a:xfrm>
            <a:off x="1238865" y="468050"/>
            <a:ext cx="3644265" cy="532197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Университет Иннополис</a:t>
            </a:r>
            <a:b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</a:br>
            <a:r>
              <a:rPr lang="ru-RU" sz="1600" spc="-15" dirty="0">
                <a:solidFill>
                  <a:srgbClr val="171616"/>
                </a:solidFill>
                <a:latin typeface="Verdana"/>
                <a:cs typeface="Verdana"/>
              </a:rPr>
              <a:t>Управление на основе данных</a:t>
            </a:r>
            <a:endParaRPr sz="1600" dirty="0">
              <a:latin typeface="Verdana"/>
              <a:cs typeface="Verdan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17161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F4611-99F0-494A-BB25-48B51E86B924}" type="datetime1">
              <a:rPr lang="en-US" smtClean="0"/>
              <a:t>8/6/25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1028700"/>
            <a:ext cx="542924" cy="54292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7286" y="1181323"/>
            <a:ext cx="180677" cy="24525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17161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FE372-A97E-4075-91B7-CB37CDAFAE86}" type="datetime1">
              <a:rPr lang="en-US" smtClean="0"/>
              <a:t>8/6/25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4BF09-3F1D-4553-B393-BC25977289CF}" type="datetime1">
              <a:rPr lang="en-US" smtClean="0"/>
              <a:t>8/6/25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28700" y="1028700"/>
            <a:ext cx="542924" cy="54292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07286" y="1181323"/>
            <a:ext cx="180677" cy="24525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3097" y="1782303"/>
            <a:ext cx="5581805" cy="8788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1" i="0">
                <a:solidFill>
                  <a:srgbClr val="17161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89144" y="4024952"/>
            <a:ext cx="8309710" cy="2454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50" b="1" i="1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26368-63CF-49F8-B2D1-DEF7D67973B0}" type="datetime1">
              <a:rPr lang="en-US" smtClean="0"/>
              <a:t>8/6/25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618527" y="0"/>
              <a:ext cx="5669471" cy="455971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915272" y="5804956"/>
              <a:ext cx="2285999" cy="228599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996440" y="2554637"/>
            <a:ext cx="12710160" cy="405303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8750" b="0" spc="135" dirty="0">
                <a:solidFill>
                  <a:srgbClr val="FFFFFF"/>
                </a:solidFill>
                <a:latin typeface="Lucida Sans Unicode"/>
                <a:cs typeface="Lucida Sans Unicode"/>
              </a:rPr>
              <a:t>Маркетинговая аналитика</a:t>
            </a:r>
            <a:r>
              <a:rPr lang="en-US" sz="8750" b="0" spc="13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lang="ru-RU" sz="8750" b="0" spc="135" dirty="0">
                <a:solidFill>
                  <a:srgbClr val="FFFFFF"/>
                </a:solidFill>
                <a:latin typeface="Lucida Sans Unicode"/>
                <a:cs typeface="Lucida Sans Unicode"/>
              </a:rPr>
              <a:t>на основе больших данных</a:t>
            </a:r>
            <a:endParaRPr sz="8750" dirty="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96440" y="6972300"/>
            <a:ext cx="7452360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6540" algn="l"/>
                <a:tab pos="508000" algn="l"/>
                <a:tab pos="775970" algn="l"/>
                <a:tab pos="1027430" algn="l"/>
                <a:tab pos="1316355" algn="l"/>
                <a:tab pos="1581785" algn="l"/>
                <a:tab pos="2021839" algn="l"/>
                <a:tab pos="2292985" algn="l"/>
                <a:tab pos="2548255" algn="l"/>
                <a:tab pos="2925445" algn="l"/>
                <a:tab pos="3194050" algn="l"/>
                <a:tab pos="3493770" algn="l"/>
                <a:tab pos="3782695" algn="l"/>
                <a:tab pos="4048125" algn="l"/>
                <a:tab pos="4298315" algn="l"/>
                <a:tab pos="4738370" algn="l"/>
                <a:tab pos="5038090" algn="l"/>
                <a:tab pos="5298440" algn="l"/>
                <a:tab pos="5550535" algn="l"/>
                <a:tab pos="5815965" algn="l"/>
                <a:tab pos="6076315" algn="l"/>
                <a:tab pos="6268085" algn="l"/>
                <a:tab pos="6520180" algn="l"/>
              </a:tabLst>
            </a:pPr>
            <a:r>
              <a:rPr lang="ru-RU" sz="2800" spc="-65" dirty="0">
                <a:solidFill>
                  <a:schemeClr val="bg2"/>
                </a:solidFill>
                <a:latin typeface="Microsoft Sans Serif"/>
                <a:cs typeface="Microsoft Sans Serif"/>
              </a:rPr>
              <a:t>Лекция 6. Жизненный цикл клиента</a:t>
            </a:r>
            <a:br>
              <a:rPr lang="ru-RU" sz="2800" spc="-65" dirty="0">
                <a:solidFill>
                  <a:schemeClr val="bg2"/>
                </a:solidFill>
                <a:latin typeface="Microsoft Sans Serif"/>
                <a:cs typeface="Microsoft Sans Serif"/>
              </a:rPr>
            </a:br>
            <a:r>
              <a:rPr lang="ru-RU" sz="2800" spc="-65" dirty="0">
                <a:solidFill>
                  <a:schemeClr val="bg2"/>
                </a:solidFill>
                <a:latin typeface="Microsoft Sans Serif"/>
                <a:cs typeface="Microsoft Sans Serif"/>
              </a:rPr>
              <a:t>Программы лояльности </a:t>
            </a:r>
            <a:br>
              <a:rPr lang="ru-RU" sz="2800" spc="-65" dirty="0">
                <a:solidFill>
                  <a:schemeClr val="bg2"/>
                </a:solidFill>
                <a:latin typeface="Microsoft Sans Serif"/>
                <a:cs typeface="Microsoft Sans Serif"/>
              </a:rPr>
            </a:br>
            <a:r>
              <a:rPr lang="ru-RU" sz="2800" spc="-65" dirty="0">
                <a:solidFill>
                  <a:schemeClr val="bg2"/>
                </a:solidFill>
                <a:latin typeface="Microsoft Sans Serif"/>
                <a:cs typeface="Microsoft Sans Serif"/>
              </a:rPr>
              <a:t>Управление репутацией бренда</a:t>
            </a:r>
            <a:endParaRPr sz="2800" dirty="0">
              <a:solidFill>
                <a:schemeClr val="bg2"/>
              </a:solidFill>
              <a:latin typeface="Microsoft Sans Serif"/>
              <a:cs typeface="Microsoft Sans Serif"/>
            </a:endParaRPr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9B02ECC3-594F-4B37-952F-2DC1ABD4B73C}"/>
              </a:ext>
            </a:extLst>
          </p:cNvPr>
          <p:cNvSpPr txBox="1"/>
          <p:nvPr/>
        </p:nvSpPr>
        <p:spPr>
          <a:xfrm>
            <a:off x="1996440" y="9258300"/>
            <a:ext cx="673354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6540" algn="l"/>
                <a:tab pos="508000" algn="l"/>
                <a:tab pos="775970" algn="l"/>
                <a:tab pos="1027430" algn="l"/>
                <a:tab pos="1316355" algn="l"/>
                <a:tab pos="1581785" algn="l"/>
                <a:tab pos="2021839" algn="l"/>
                <a:tab pos="2292985" algn="l"/>
                <a:tab pos="2548255" algn="l"/>
                <a:tab pos="2925445" algn="l"/>
                <a:tab pos="3194050" algn="l"/>
                <a:tab pos="3493770" algn="l"/>
                <a:tab pos="3782695" algn="l"/>
                <a:tab pos="4048125" algn="l"/>
                <a:tab pos="4298315" algn="l"/>
                <a:tab pos="4738370" algn="l"/>
                <a:tab pos="5038090" algn="l"/>
                <a:tab pos="5298440" algn="l"/>
                <a:tab pos="5550535" algn="l"/>
                <a:tab pos="5815965" algn="l"/>
                <a:tab pos="6076315" algn="l"/>
                <a:tab pos="6268085" algn="l"/>
                <a:tab pos="6520180" algn="l"/>
              </a:tabLst>
            </a:pPr>
            <a:r>
              <a:rPr lang="ru-RU" sz="1700" spc="-65" dirty="0">
                <a:solidFill>
                  <a:schemeClr val="bg2"/>
                </a:solidFill>
                <a:latin typeface="Microsoft Sans Serif"/>
                <a:cs typeface="Microsoft Sans Serif"/>
              </a:rPr>
              <a:t>Университет Иннополис, 2025</a:t>
            </a:r>
            <a:endParaRPr sz="1700" dirty="0">
              <a:solidFill>
                <a:schemeClr val="bg2"/>
              </a:solidFill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238864" y="1521460"/>
            <a:ext cx="1643953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350"/>
              <a:t>Индекс потребительской лояльности </a:t>
            </a:r>
            <a:r>
              <a:rPr lang="en-US" spc="350"/>
              <a:t>NPS</a:t>
            </a:r>
            <a:endParaRPr lang="en-US" spc="350" dirty="0"/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728EB5D2-B778-4A0D-B188-9750BEFC716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</p:spPr>
        <p:txBody>
          <a:bodyPr/>
          <a:lstStyle/>
          <a:p>
            <a:fld id="{B6F15528-21DE-4FAA-801E-634DDDAF4B2B}" type="slidenum">
              <a:rPr lang="ru-RU" smtClean="0"/>
              <a:t>10</a:t>
            </a:fld>
            <a:endParaRPr lang="ru-RU"/>
          </a:p>
        </p:txBody>
      </p:sp>
      <p:pic>
        <p:nvPicPr>
          <p:cNvPr id="9" name="Picture 2" descr="NPS as an indicator of role satisfaction in agile teams – Giovanny  Cifuentes | Agile Consultant &amp;amp; Trainer">
            <a:extLst>
              <a:ext uri="{FF2B5EF4-FFF2-40B4-BE49-F238E27FC236}">
                <a16:creationId xmlns:a16="http://schemas.microsoft.com/office/drawing/2014/main" id="{C5B8D367-E387-479C-9BF5-88C669C0DF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7"/>
          <a:stretch/>
        </p:blipFill>
        <p:spPr bwMode="auto">
          <a:xfrm>
            <a:off x="7315200" y="3529150"/>
            <a:ext cx="9085013" cy="523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8101513-089F-4345-8E6A-2ADEAAC35A47}"/>
              </a:ext>
            </a:extLst>
          </p:cNvPr>
          <p:cNvSpPr/>
          <p:nvPr/>
        </p:nvSpPr>
        <p:spPr>
          <a:xfrm>
            <a:off x="1238864" y="2826603"/>
            <a:ext cx="584773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dirty="0" err="1">
                <a:latin typeface="SB Sans Text"/>
              </a:rPr>
              <a:t>Net</a:t>
            </a:r>
            <a:r>
              <a:rPr lang="ru-RU" sz="2400" b="1" dirty="0">
                <a:latin typeface="SB Sans Text"/>
              </a:rPr>
              <a:t> </a:t>
            </a:r>
            <a:r>
              <a:rPr lang="ru-RU" sz="2400" b="1" dirty="0" err="1">
                <a:latin typeface="SB Sans Text"/>
              </a:rPr>
              <a:t>Promoter</a:t>
            </a:r>
            <a:r>
              <a:rPr lang="ru-RU" sz="2400" b="1" dirty="0">
                <a:latin typeface="SB Sans Text"/>
              </a:rPr>
              <a:t> </a:t>
            </a:r>
            <a:r>
              <a:rPr lang="ru-RU" sz="2400" b="1" dirty="0" err="1">
                <a:latin typeface="SB Sans Text"/>
              </a:rPr>
              <a:t>Score</a:t>
            </a:r>
            <a:r>
              <a:rPr lang="ru-RU" sz="2400" b="1" dirty="0">
                <a:latin typeface="SB Sans Text"/>
              </a:rPr>
              <a:t> </a:t>
            </a:r>
            <a:r>
              <a:rPr lang="ru-RU" sz="2400" dirty="0">
                <a:latin typeface="SB Sans Text"/>
              </a:rPr>
              <a:t>определяется на основании количественного опроса или рейтингов из клиентских отзывов</a:t>
            </a:r>
          </a:p>
          <a:p>
            <a:pPr fontAlgn="base"/>
            <a:endParaRPr lang="ru-RU" sz="2400" dirty="0">
              <a:latin typeface="SB Sans Text"/>
            </a:endParaRPr>
          </a:p>
          <a:p>
            <a:pPr fontAlgn="base"/>
            <a:r>
              <a:rPr lang="ru-RU" sz="2400" b="1" dirty="0">
                <a:latin typeface="SB Sans Text"/>
              </a:rPr>
              <a:t>Как использовать: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inherit"/>
              </a:rPr>
              <a:t> провести опрос покупателей или пользователей услуг или собрать данные по рейтингам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inherit"/>
              </a:rPr>
              <a:t> рассчитать индекс по формуле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inherit"/>
              </a:rPr>
              <a:t> сравнить с прошлым периодом/бенчмарком/данными по конкурентам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000000"/>
              </a:solidFill>
              <a:latin typeface="inherit"/>
            </a:endParaRPr>
          </a:p>
          <a:p>
            <a:pPr fontAlgn="base"/>
            <a:r>
              <a:rPr lang="ru-RU" sz="2400" dirty="0">
                <a:solidFill>
                  <a:srgbClr val="000000"/>
                </a:solidFill>
                <a:latin typeface="inherit"/>
              </a:rPr>
              <a:t>Как формулировать вопрос:</a:t>
            </a:r>
          </a:p>
          <a:p>
            <a:pPr fontAlgn="base"/>
            <a:r>
              <a:rPr lang="ru-RU" sz="2400" dirty="0">
                <a:solidFill>
                  <a:srgbClr val="000000"/>
                </a:solidFill>
                <a:latin typeface="inherit"/>
              </a:rPr>
              <a:t>«По шкале от 0 до 10 баллов какова вероятность того, что вы посоветуете продукт/компанию другим?»</a:t>
            </a:r>
          </a:p>
          <a:p>
            <a:pPr fontAlgn="base"/>
            <a:r>
              <a:rPr lang="ru-RU" sz="2400" dirty="0">
                <a:solidFill>
                  <a:srgbClr val="000000"/>
                </a:solidFill>
                <a:latin typeface="inherit"/>
              </a:rPr>
              <a:t>«Почему вы поставили эту оценку?»</a:t>
            </a:r>
          </a:p>
        </p:txBody>
      </p:sp>
    </p:spTree>
    <p:extLst>
      <p:ext uri="{BB962C8B-B14F-4D97-AF65-F5344CB8AC3E}">
        <p14:creationId xmlns:p14="http://schemas.microsoft.com/office/powerpoint/2010/main" val="2022897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238864" y="1521460"/>
            <a:ext cx="1643953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350"/>
              <a:t>Недостатки </a:t>
            </a:r>
            <a:r>
              <a:rPr lang="en-US" spc="350"/>
              <a:t>NPS</a:t>
            </a:r>
            <a:endParaRPr lang="en-US" spc="350" dirty="0"/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728EB5D2-B778-4A0D-B188-9750BEFC716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</p:spPr>
        <p:txBody>
          <a:bodyPr/>
          <a:lstStyle/>
          <a:p>
            <a:fld id="{B6F15528-21DE-4FAA-801E-634DDDAF4B2B}" type="slidenum">
              <a:rPr lang="ru-RU" smtClean="0"/>
              <a:t>11</a:t>
            </a:fld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8101513-089F-4345-8E6A-2ADEAAC35A47}"/>
              </a:ext>
            </a:extLst>
          </p:cNvPr>
          <p:cNvSpPr/>
          <p:nvPr/>
        </p:nvSpPr>
        <p:spPr>
          <a:xfrm>
            <a:off x="1238864" y="2826603"/>
            <a:ext cx="155251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>
                <a:latin typeface="SB Sans Text"/>
              </a:rPr>
              <a:t>Необъективен по следующим причинам:</a:t>
            </a:r>
          </a:p>
          <a:p>
            <a:pPr marL="457200" indent="-457200" fontAlgn="base"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SB Sans Text"/>
              </a:rPr>
              <a:t>Анкетирование усеченного сегмента/выборки – есть риск </a:t>
            </a:r>
            <a:r>
              <a:rPr lang="ru-RU" sz="2400" dirty="0" err="1">
                <a:solidFill>
                  <a:srgbClr val="000000"/>
                </a:solidFill>
                <a:latin typeface="SB Sans Text"/>
              </a:rPr>
              <a:t>нерепрезентативности</a:t>
            </a:r>
            <a:r>
              <a:rPr lang="ru-RU" sz="2400" dirty="0">
                <a:solidFill>
                  <a:srgbClr val="000000"/>
                </a:solidFill>
                <a:latin typeface="SB Sans Text"/>
              </a:rPr>
              <a:t> или смещения</a:t>
            </a:r>
          </a:p>
          <a:p>
            <a:pPr marL="457200" indent="-457200" fontAlgn="base"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SB Sans Text"/>
              </a:rPr>
              <a:t>Смещение по сегменту - если анкетируют после покупки, то ничего не узнать о тех, кто до этапа покупки не дошел</a:t>
            </a:r>
          </a:p>
          <a:p>
            <a:pPr fontAlgn="base"/>
            <a:endParaRPr lang="ru-RU" sz="2400" dirty="0">
              <a:solidFill>
                <a:srgbClr val="000000"/>
              </a:solidFill>
              <a:latin typeface="SB Sans Text"/>
            </a:endParaRPr>
          </a:p>
          <a:p>
            <a:pPr fontAlgn="base"/>
            <a:r>
              <a:rPr lang="ru-RU" sz="2400" dirty="0">
                <a:solidFill>
                  <a:srgbClr val="000000"/>
                </a:solidFill>
                <a:latin typeface="SB Sans Text"/>
              </a:rPr>
              <a:t>Может быть завышен или занижен из-за:</a:t>
            </a:r>
          </a:p>
          <a:p>
            <a:pPr fontAlgn="base"/>
            <a:r>
              <a:rPr lang="ru-RU" sz="2400" dirty="0">
                <a:solidFill>
                  <a:srgbClr val="000000"/>
                </a:solidFill>
                <a:latin typeface="SB Sans Text"/>
              </a:rPr>
              <a:t>смещения по тональности – отзывы оставляют чаще пользователи с негативным опытом, чем с позитивным. А на опросы чаще реагируют лояльные</a:t>
            </a:r>
            <a:endParaRPr lang="ru-RU" sz="2400" dirty="0">
              <a:solidFill>
                <a:srgbClr val="000000"/>
              </a:solidFill>
              <a:latin typeface="inherit"/>
            </a:endParaRPr>
          </a:p>
        </p:txBody>
      </p:sp>
      <p:pic>
        <p:nvPicPr>
          <p:cNvPr id="1026" name="Picture 2" descr="https://www.mango-office.ru/upload/medialibrary/299/content_img.png">
            <a:extLst>
              <a:ext uri="{FF2B5EF4-FFF2-40B4-BE49-F238E27FC236}">
                <a16:creationId xmlns:a16="http://schemas.microsoft.com/office/drawing/2014/main" id="{A0DCF094-C071-4E12-A479-582B566DB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416" y="6878359"/>
            <a:ext cx="12308032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1866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238864" y="1521460"/>
            <a:ext cx="1643953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350" dirty="0"/>
              <a:t>CSI</a:t>
            </a:r>
            <a:r>
              <a:rPr lang="ru-RU" spc="350"/>
              <a:t> – </a:t>
            </a:r>
            <a:r>
              <a:rPr lang="en-US" spc="350"/>
              <a:t>Customer Satisfaction Index</a:t>
            </a:r>
            <a:endParaRPr lang="en-US" spc="350" dirty="0"/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728EB5D2-B778-4A0D-B188-9750BEFC716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</p:spPr>
        <p:txBody>
          <a:bodyPr/>
          <a:lstStyle/>
          <a:p>
            <a:fld id="{B6F15528-21DE-4FAA-801E-634DDDAF4B2B}" type="slidenum">
              <a:rPr lang="ru-RU" smtClean="0"/>
              <a:t>12</a:t>
            </a:fld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8101513-089F-4345-8E6A-2ADEAAC35A47}"/>
              </a:ext>
            </a:extLst>
          </p:cNvPr>
          <p:cNvSpPr/>
          <p:nvPr/>
        </p:nvSpPr>
        <p:spPr>
          <a:xfrm>
            <a:off x="1238864" y="2826603"/>
            <a:ext cx="744793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>
                <a:latin typeface="SB Sans Text"/>
              </a:rPr>
              <a:t>NPS измеряет уровень лояльности потребителей и определяет вероятность того, что они порекомендуют компанию своим знакомым</a:t>
            </a:r>
            <a:endParaRPr lang="en-US" sz="2400" dirty="0">
              <a:latin typeface="SB Sans Text"/>
            </a:endParaRPr>
          </a:p>
          <a:p>
            <a:pPr fontAlgn="base"/>
            <a:endParaRPr lang="en-US" sz="2400" dirty="0">
              <a:latin typeface="SB Sans Text"/>
            </a:endParaRPr>
          </a:p>
          <a:p>
            <a:pPr fontAlgn="base"/>
            <a:r>
              <a:rPr lang="en-US" sz="2400" b="1" dirty="0">
                <a:latin typeface="SB Sans Text"/>
              </a:rPr>
              <a:t>CSI</a:t>
            </a:r>
            <a:r>
              <a:rPr lang="en-US" sz="2400" dirty="0">
                <a:latin typeface="SB Sans Text"/>
              </a:rPr>
              <a:t> </a:t>
            </a:r>
            <a:r>
              <a:rPr lang="ru-RU" sz="2400" dirty="0">
                <a:latin typeface="SB Sans Text"/>
              </a:rPr>
              <a:t>измеряет уровень удовлетворенности клиентов относительно качества предоставленных им услуг</a:t>
            </a:r>
            <a:r>
              <a:rPr lang="en-US" sz="2400">
                <a:latin typeface="SB Sans Text"/>
              </a:rPr>
              <a:t> </a:t>
            </a:r>
            <a:r>
              <a:rPr lang="ru-RU" sz="2400">
                <a:latin typeface="SB Sans Text"/>
              </a:rPr>
              <a:t>или проданных им товаров</a:t>
            </a:r>
          </a:p>
          <a:p>
            <a:pPr fontAlgn="base"/>
            <a:endParaRPr lang="ru-RU" sz="2400" dirty="0">
              <a:latin typeface="SB Sans Text"/>
            </a:endParaRPr>
          </a:p>
          <a:p>
            <a:r>
              <a:rPr lang="ru-RU" sz="2400" dirty="0">
                <a:latin typeface="SB Sans Text"/>
              </a:rPr>
              <a:t>Индекс удовлетворённости </a:t>
            </a:r>
            <a:r>
              <a:rPr lang="en-US" sz="2400">
                <a:latin typeface="SB Sans Text"/>
              </a:rPr>
              <a:t>CSI</a:t>
            </a:r>
            <a:r>
              <a:rPr lang="ru-RU" sz="2400">
                <a:latin typeface="SB Sans Text"/>
              </a:rPr>
              <a:t> позволяет оценить, насколько:</a:t>
            </a:r>
            <a:endParaRPr lang="ru-RU" sz="2400" dirty="0">
              <a:latin typeface="SB Sans Tex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SB Sans Text"/>
              </a:rPr>
              <a:t>довольны ли клиенты товарами или услугами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SB Sans Text"/>
              </a:rPr>
              <a:t>что нравится клиентам у конкурентов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SB Sans Text"/>
              </a:rPr>
              <a:t>как клиенты оценивают уровень сервиса/поддержки/обслуживания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SB Sans Text"/>
              </a:rPr>
              <a:t>изменилось ли отношение к компании после того, как добавили что-то в продукт или сделали изменения</a:t>
            </a:r>
          </a:p>
          <a:p>
            <a:pPr fontAlgn="base"/>
            <a:endParaRPr lang="ru-RU" sz="2400" dirty="0">
              <a:solidFill>
                <a:srgbClr val="000000"/>
              </a:solidFill>
              <a:latin typeface="inheri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0FFA0B-A7CA-49C8-A06B-012EB02DAA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2945" y="3708057"/>
            <a:ext cx="5563091" cy="472662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33B44B0-6ADE-4685-A944-79B0B392D3E5}"/>
              </a:ext>
            </a:extLst>
          </p:cNvPr>
          <p:cNvSpPr/>
          <p:nvPr/>
        </p:nvSpPr>
        <p:spPr>
          <a:xfrm>
            <a:off x="8686800" y="2731341"/>
            <a:ext cx="9144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/>
              <a:t>CSI = Важность * Оценка * 100%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42E66EA-B8A9-4040-B81F-88B2B04990EB}"/>
              </a:ext>
            </a:extLst>
          </p:cNvPr>
          <p:cNvSpPr/>
          <p:nvPr/>
        </p:nvSpPr>
        <p:spPr>
          <a:xfrm>
            <a:off x="14478000" y="3690739"/>
            <a:ext cx="9144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CSI</a:t>
            </a:r>
            <a:endParaRPr lang="ru-RU" dirty="0"/>
          </a:p>
          <a:p>
            <a:endParaRPr lang="ru-RU" dirty="0"/>
          </a:p>
          <a:p>
            <a:r>
              <a:rPr lang="ru-RU" dirty="0"/>
              <a:t>72%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90%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64%</a:t>
            </a:r>
          </a:p>
          <a:p>
            <a:endParaRPr lang="ru-RU" dirty="0"/>
          </a:p>
          <a:p>
            <a:r>
              <a:rPr lang="ru-RU" dirty="0"/>
              <a:t>81%</a:t>
            </a:r>
          </a:p>
          <a:p>
            <a:endParaRPr lang="ru-RU" dirty="0"/>
          </a:p>
          <a:p>
            <a:r>
              <a:rPr lang="ru-RU" dirty="0"/>
              <a:t>30%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72%</a:t>
            </a:r>
          </a:p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E4EA88B-A50E-451A-9F8C-6A3D86DC5433}"/>
              </a:ext>
            </a:extLst>
          </p:cNvPr>
          <p:cNvSpPr/>
          <p:nvPr/>
        </p:nvSpPr>
        <p:spPr>
          <a:xfrm>
            <a:off x="8534399" y="8646509"/>
            <a:ext cx="9144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Важнее всего для клиентов оказались цена и компетентность персонала. </a:t>
            </a:r>
          </a:p>
          <a:p>
            <a:endParaRPr lang="ru-RU" dirty="0"/>
          </a:p>
          <a:p>
            <a:r>
              <a:rPr lang="ru-RU" dirty="0"/>
              <a:t>Чтобы получить итоговый индекс, необходимо усреднить все значения:</a:t>
            </a:r>
          </a:p>
          <a:p>
            <a:r>
              <a:rPr lang="ru-RU" dirty="0"/>
              <a:t>CSI = (72 + 90 + 64 + 81 + 30 + 72) / 6 = 68%.</a:t>
            </a:r>
          </a:p>
        </p:txBody>
      </p:sp>
    </p:spTree>
    <p:extLst>
      <p:ext uri="{BB962C8B-B14F-4D97-AF65-F5344CB8AC3E}">
        <p14:creationId xmlns:p14="http://schemas.microsoft.com/office/powerpoint/2010/main" val="3875737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238864" y="1521460"/>
            <a:ext cx="1643953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350" dirty="0"/>
              <a:t>Аналитика качественных данных</a:t>
            </a:r>
            <a:endParaRPr lang="en-US" spc="350" dirty="0"/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728EB5D2-B778-4A0D-B188-9750BEFC716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</p:spPr>
        <p:txBody>
          <a:bodyPr/>
          <a:lstStyle/>
          <a:p>
            <a:fld id="{B6F15528-21DE-4FAA-801E-634DDDAF4B2B}" type="slidenum">
              <a:rPr lang="ru-RU" smtClean="0"/>
              <a:t>13</a:t>
            </a:fld>
            <a:endParaRPr lang="ru-RU"/>
          </a:p>
        </p:txBody>
      </p:sp>
      <p:pic>
        <p:nvPicPr>
          <p:cNvPr id="7" name="Picture 2" descr="Sentiment Analysis Diagram">
            <a:extLst>
              <a:ext uri="{FF2B5EF4-FFF2-40B4-BE49-F238E27FC236}">
                <a16:creationId xmlns:a16="http://schemas.microsoft.com/office/drawing/2014/main" id="{4E1F4912-12C7-4436-87AE-187D35BF5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2857500"/>
            <a:ext cx="6524212" cy="6524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D3A9A53-996A-46EB-9390-7C3F6AF2B673}"/>
              </a:ext>
            </a:extLst>
          </p:cNvPr>
          <p:cNvSpPr/>
          <p:nvPr/>
        </p:nvSpPr>
        <p:spPr>
          <a:xfrm>
            <a:off x="1213464" y="4076700"/>
            <a:ext cx="744793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>
                <a:latin typeface="SB Sans Text"/>
              </a:rPr>
              <a:t>Анализ текстовых данных с помощью </a:t>
            </a:r>
            <a:r>
              <a:rPr lang="ru-RU" sz="3200" b="1" dirty="0">
                <a:latin typeface="SB Sans Text"/>
              </a:rPr>
              <a:t>алгоритмов обработки естественного языка (</a:t>
            </a:r>
            <a:r>
              <a:rPr lang="en-US" sz="3200" b="1">
                <a:latin typeface="SB Sans Text"/>
              </a:rPr>
              <a:t>NLP</a:t>
            </a:r>
            <a:r>
              <a:rPr lang="ru-RU" sz="3200" b="1">
                <a:latin typeface="SB Sans Text"/>
              </a:rPr>
              <a:t>)</a:t>
            </a:r>
            <a:endParaRPr lang="ru-RU" sz="2400" b="1">
              <a:latin typeface="SB Sans Text"/>
            </a:endParaRPr>
          </a:p>
          <a:p>
            <a:pPr fontAlgn="base"/>
            <a:endParaRPr lang="ru-RU" sz="2400" dirty="0">
              <a:latin typeface="SB Sans Text"/>
            </a:endParaRPr>
          </a:p>
          <a:p>
            <a:pPr marL="457200" indent="-457200" fontAlgn="base"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inherit"/>
              </a:rPr>
              <a:t>Собираем данные (выгрузка/</a:t>
            </a:r>
            <a:r>
              <a:rPr lang="ru-RU" sz="2400" dirty="0" err="1">
                <a:solidFill>
                  <a:srgbClr val="000000"/>
                </a:solidFill>
                <a:latin typeface="inherit"/>
              </a:rPr>
              <a:t>парсинг</a:t>
            </a:r>
            <a:r>
              <a:rPr lang="ru-RU" sz="2400" dirty="0">
                <a:solidFill>
                  <a:srgbClr val="000000"/>
                </a:solidFill>
                <a:latin typeface="inherit"/>
              </a:rPr>
              <a:t>)</a:t>
            </a:r>
          </a:p>
          <a:p>
            <a:pPr marL="457200" indent="-457200" fontAlgn="base"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inherit"/>
              </a:rPr>
              <a:t>Предобработка – очищаем от мусора</a:t>
            </a:r>
          </a:p>
          <a:p>
            <a:pPr marL="457200" indent="-457200" fontAlgn="base"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inherit"/>
              </a:rPr>
              <a:t>Формируем смысловые фразы</a:t>
            </a:r>
          </a:p>
          <a:p>
            <a:pPr marL="457200" indent="-457200" fontAlgn="base"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inherit"/>
              </a:rPr>
              <a:t>Анализируем тональность</a:t>
            </a:r>
          </a:p>
          <a:p>
            <a:pPr marL="457200" indent="-457200" fontAlgn="base"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inherit"/>
              </a:rPr>
              <a:t>Считаем показатели</a:t>
            </a:r>
          </a:p>
        </p:txBody>
      </p:sp>
    </p:spTree>
    <p:extLst>
      <p:ext uri="{BB962C8B-B14F-4D97-AF65-F5344CB8AC3E}">
        <p14:creationId xmlns:p14="http://schemas.microsoft.com/office/powerpoint/2010/main" val="1823907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238864" y="1521460"/>
            <a:ext cx="1643953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350" dirty="0"/>
              <a:t>Аналитика репутации бренда</a:t>
            </a:r>
            <a:endParaRPr lang="en-US" spc="350" dirty="0"/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728EB5D2-B778-4A0D-B188-9750BEFC716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</p:spPr>
        <p:txBody>
          <a:bodyPr/>
          <a:lstStyle/>
          <a:p>
            <a:fld id="{B6F15528-21DE-4FAA-801E-634DDDAF4B2B}" type="slidenum">
              <a:rPr lang="ru-RU" smtClean="0"/>
              <a:t>14</a:t>
            </a:fld>
            <a:endParaRPr lang="ru-RU"/>
          </a:p>
        </p:txBody>
      </p:sp>
      <p:pic>
        <p:nvPicPr>
          <p:cNvPr id="6" name="Picture 2" descr="BeautifulSoup - An Overview">
            <a:extLst>
              <a:ext uri="{FF2B5EF4-FFF2-40B4-BE49-F238E27FC236}">
                <a16:creationId xmlns:a16="http://schemas.microsoft.com/office/drawing/2014/main" id="{1FE96B1A-AA75-4CD5-9EF9-FCE1807EC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664" y="4517990"/>
            <a:ext cx="11320272" cy="504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1C4DB41-B1C7-441F-950B-AF382AC106D0}"/>
              </a:ext>
            </a:extLst>
          </p:cNvPr>
          <p:cNvSpPr txBox="1"/>
          <p:nvPr/>
        </p:nvSpPr>
        <p:spPr>
          <a:xfrm>
            <a:off x="1447800" y="2781300"/>
            <a:ext cx="9144000" cy="1631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" sz="2800" dirty="0">
                <a:solidFill>
                  <a:srgbClr val="253957"/>
                </a:solidFill>
                <a:latin typeface="Arial Narrow"/>
              </a:rPr>
              <a:t>! pip install beautifulsoup4</a:t>
            </a:r>
          </a:p>
          <a:p>
            <a:r>
              <a:rPr lang="en" sz="3600" dirty="0">
                <a:solidFill>
                  <a:srgbClr val="253957"/>
                </a:solidFill>
                <a:latin typeface="Arial Narrow"/>
              </a:rPr>
              <a:t>from bs4 import </a:t>
            </a:r>
            <a:r>
              <a:rPr lang="en" sz="3600" dirty="0" err="1">
                <a:solidFill>
                  <a:srgbClr val="253957"/>
                </a:solidFill>
                <a:latin typeface="Arial Narrow"/>
              </a:rPr>
              <a:t>BeautifulSoup</a:t>
            </a:r>
            <a:endParaRPr lang="en" sz="3600" dirty="0">
              <a:solidFill>
                <a:srgbClr val="253957"/>
              </a:solidFill>
              <a:latin typeface="Arial Narrow"/>
            </a:endParaRPr>
          </a:p>
          <a:p>
            <a:r>
              <a:rPr lang="en" sz="3600" dirty="0" err="1">
                <a:solidFill>
                  <a:srgbClr val="253957"/>
                </a:solidFill>
                <a:latin typeface="Arial Narrow"/>
              </a:rPr>
              <a:t>soup.find_all</a:t>
            </a:r>
            <a:r>
              <a:rPr lang="en" sz="3600" dirty="0">
                <a:solidFill>
                  <a:srgbClr val="253957"/>
                </a:solidFill>
                <a:latin typeface="Arial Narrow"/>
              </a:rPr>
              <a:t>("a", class_="element")</a:t>
            </a:r>
            <a:endParaRPr lang="ru-RU" sz="3600" dirty="0">
              <a:solidFill>
                <a:srgbClr val="253957"/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185199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238864" y="1521460"/>
            <a:ext cx="1643953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350" dirty="0"/>
              <a:t>Этапы очистки данных</a:t>
            </a:r>
            <a:endParaRPr lang="en-US" spc="350" dirty="0"/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728EB5D2-B778-4A0D-B188-9750BEFC716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</p:spPr>
        <p:txBody>
          <a:bodyPr/>
          <a:lstStyle/>
          <a:p>
            <a:fld id="{B6F15528-21DE-4FAA-801E-634DDDAF4B2B}" type="slidenum">
              <a:rPr lang="ru-RU" smtClean="0"/>
              <a:t>15</a:t>
            </a:fld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D3A9A53-996A-46EB-9390-7C3F6AF2B673}"/>
              </a:ext>
            </a:extLst>
          </p:cNvPr>
          <p:cNvSpPr/>
          <p:nvPr/>
        </p:nvSpPr>
        <p:spPr>
          <a:xfrm>
            <a:off x="1238864" y="2917849"/>
            <a:ext cx="13639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base">
              <a:buFont typeface="+mj-lt"/>
              <a:buAutoNum type="arabicPeriod"/>
            </a:pPr>
            <a:r>
              <a:rPr lang="ru-RU" sz="2400" dirty="0">
                <a:latin typeface="SB Sans Text"/>
              </a:rPr>
              <a:t>Удаление URL-адресов, электронных адресов, номеров телефонов и знаков препинания</a:t>
            </a:r>
            <a:br>
              <a:rPr lang="ru-RU" sz="2400" dirty="0">
                <a:latin typeface="SB Sans Text"/>
              </a:rPr>
            </a:br>
            <a:endParaRPr lang="ru-RU" sz="2400" dirty="0">
              <a:latin typeface="SB Sans Text"/>
            </a:endParaRPr>
          </a:p>
          <a:p>
            <a:pPr marL="457200" indent="-457200" fontAlgn="base">
              <a:buFont typeface="+mj-lt"/>
              <a:buAutoNum type="arabicPeriod"/>
            </a:pPr>
            <a:r>
              <a:rPr lang="ru-RU" sz="2400" dirty="0">
                <a:latin typeface="SB Sans Text"/>
              </a:rPr>
              <a:t>Удаление тегов, эмодзи, символов </a:t>
            </a:r>
            <a:br>
              <a:rPr lang="ru-RU" sz="2400" dirty="0">
                <a:latin typeface="SB Sans Text"/>
              </a:rPr>
            </a:br>
            <a:endParaRPr lang="ru-RU" sz="2400" dirty="0">
              <a:latin typeface="SB Sans Text"/>
            </a:endParaRPr>
          </a:p>
          <a:p>
            <a:pPr marL="457200" indent="-457200" fontAlgn="base">
              <a:buFont typeface="+mj-lt"/>
              <a:buAutoNum type="arabicPeriod"/>
            </a:pPr>
            <a:r>
              <a:rPr lang="ru-RU" sz="2400" dirty="0">
                <a:latin typeface="SB Sans Text"/>
              </a:rPr>
              <a:t>Удаление стоп-слов (не несут смысловой нагрузки – предлоги, артикли, </a:t>
            </a:r>
            <a:r>
              <a:rPr lang="ru-RU" sz="2400" dirty="0" err="1">
                <a:latin typeface="SB Sans Text"/>
              </a:rPr>
              <a:t>междоиметия</a:t>
            </a:r>
            <a:r>
              <a:rPr lang="ru-RU" sz="2400" dirty="0">
                <a:latin typeface="SB Sans Text"/>
              </a:rPr>
              <a:t>) </a:t>
            </a:r>
            <a:br>
              <a:rPr lang="ru-RU" sz="2400" dirty="0">
                <a:latin typeface="SB Sans Text"/>
              </a:rPr>
            </a:br>
            <a:r>
              <a:rPr lang="en-US" sz="2400">
                <a:latin typeface="SB Sans Text"/>
              </a:rPr>
              <a:t>NLTK </a:t>
            </a:r>
            <a:r>
              <a:rPr lang="ru-RU" sz="2400">
                <a:latin typeface="SB Sans Text"/>
              </a:rPr>
              <a:t>или</a:t>
            </a:r>
            <a:r>
              <a:rPr lang="en-US" sz="2400">
                <a:latin typeface="SB Sans Text"/>
              </a:rPr>
              <a:t> </a:t>
            </a:r>
            <a:r>
              <a:rPr lang="en-US" sz="2400" err="1">
                <a:latin typeface="SB Sans Text"/>
              </a:rPr>
              <a:t>spaCy</a:t>
            </a:r>
            <a:r>
              <a:rPr lang="en-US" sz="2400">
                <a:latin typeface="SB Sans Text"/>
              </a:rPr>
              <a:t> </a:t>
            </a:r>
            <a:r>
              <a:rPr lang="ru-RU" sz="2400">
                <a:latin typeface="SB Sans Text"/>
              </a:rPr>
              <a:t>библиотека</a:t>
            </a:r>
            <a:r>
              <a:rPr lang="en-US" sz="2400">
                <a:latin typeface="SB Sans Text"/>
              </a:rPr>
              <a:t> </a:t>
            </a:r>
            <a:br>
              <a:rPr lang="ru-RU" sz="2400">
                <a:latin typeface="SB Sans Text"/>
              </a:rPr>
            </a:br>
            <a:endParaRPr lang="ru-RU" sz="2400" dirty="0">
              <a:latin typeface="SB Sans Text"/>
            </a:endParaRPr>
          </a:p>
          <a:p>
            <a:pPr marL="457200" indent="-457200" fontAlgn="base">
              <a:buFont typeface="+mj-lt"/>
              <a:buAutoNum type="arabicPeriod"/>
            </a:pPr>
            <a:r>
              <a:rPr lang="ru-RU" sz="2400" dirty="0">
                <a:latin typeface="SB Sans Text"/>
              </a:rPr>
              <a:t>Преобразование в нижний регистр и </a:t>
            </a:r>
            <a:r>
              <a:rPr lang="ru-RU" sz="2400" dirty="0" err="1">
                <a:latin typeface="SB Sans Text"/>
              </a:rPr>
              <a:t>лемматизация</a:t>
            </a:r>
            <a:r>
              <a:rPr lang="ru-RU" sz="2400" dirty="0">
                <a:latin typeface="SB Sans Text"/>
              </a:rPr>
              <a:t> (приведение к исходной форме слова)</a:t>
            </a:r>
            <a:br>
              <a:rPr lang="ru-RU" sz="2400" dirty="0">
                <a:latin typeface="SB Sans Text"/>
              </a:rPr>
            </a:br>
            <a:endParaRPr lang="ru-RU" sz="2400" dirty="0">
              <a:latin typeface="SB Sans Text"/>
            </a:endParaRPr>
          </a:p>
          <a:p>
            <a:pPr marL="457200" indent="-457200" fontAlgn="base">
              <a:buFont typeface="+mj-lt"/>
              <a:buAutoNum type="arabicPeriod"/>
            </a:pPr>
            <a:r>
              <a:rPr lang="ru-RU" sz="2400" dirty="0">
                <a:latin typeface="SB Sans Text"/>
              </a:rPr>
              <a:t>Удаление дубликатов</a:t>
            </a:r>
            <a:br>
              <a:rPr lang="ru-RU" sz="2400" dirty="0">
                <a:latin typeface="SB Sans Text"/>
              </a:rPr>
            </a:br>
            <a:endParaRPr lang="ru-RU" sz="2400" dirty="0">
              <a:latin typeface="SB Sans Text"/>
            </a:endParaRPr>
          </a:p>
          <a:p>
            <a:pPr marL="457200" indent="-457200" fontAlgn="base">
              <a:buFont typeface="+mj-lt"/>
              <a:buAutoNum type="arabicPeriod"/>
            </a:pPr>
            <a:r>
              <a:rPr lang="ru-RU" sz="2400" dirty="0">
                <a:latin typeface="SB Sans Text"/>
              </a:rPr>
              <a:t>Проверка орфографии</a:t>
            </a:r>
            <a:br>
              <a:rPr lang="ru-RU" sz="2400" dirty="0">
                <a:latin typeface="SB Sans Text"/>
              </a:rPr>
            </a:br>
            <a:endParaRPr lang="ru-RU" sz="2400" dirty="0">
              <a:latin typeface="SB Sans Text"/>
            </a:endParaRPr>
          </a:p>
          <a:p>
            <a:pPr marL="457200" indent="-457200" fontAlgn="base">
              <a:buFont typeface="+mj-lt"/>
              <a:buAutoNum type="arabicPeriod"/>
            </a:pPr>
            <a:r>
              <a:rPr lang="ru-RU" sz="2400" dirty="0">
                <a:latin typeface="SB Sans Text"/>
              </a:rPr>
              <a:t>Перевод отзывов на других языках на </a:t>
            </a:r>
            <a:r>
              <a:rPr lang="ru-RU" sz="2400" dirty="0" err="1">
                <a:latin typeface="SB Sans Text"/>
              </a:rPr>
              <a:t>англ</a:t>
            </a:r>
            <a:r>
              <a:rPr lang="ru-RU" sz="2400" dirty="0">
                <a:latin typeface="SB Sans Text"/>
              </a:rPr>
              <a:t>/рус</a:t>
            </a:r>
            <a:endParaRPr lang="ru-RU" sz="2400" dirty="0">
              <a:solidFill>
                <a:srgbClr val="000000"/>
              </a:solidFill>
              <a:latin typeface="inheri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BAA040-DE36-40CA-8D61-42BCCF32FA2D}"/>
              </a:ext>
            </a:extLst>
          </p:cNvPr>
          <p:cNvSpPr txBox="1"/>
          <p:nvPr/>
        </p:nvSpPr>
        <p:spPr>
          <a:xfrm>
            <a:off x="1550329" y="8366581"/>
            <a:ext cx="16128070" cy="1200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253957"/>
                </a:solidFill>
                <a:latin typeface="Menlo" panose="020B0609030804020204" pitchFamily="49" charset="0"/>
              </a:rPr>
              <a:t>Исходный отзыв</a:t>
            </a:r>
            <a:r>
              <a:rPr lang="en" sz="3600" b="1" dirty="0">
                <a:solidFill>
                  <a:srgbClr val="253957"/>
                </a:solidFill>
                <a:latin typeface="Menlo" panose="020B0609030804020204" pitchFamily="49" charset="0"/>
              </a:rPr>
              <a:t>: {'It has all the boring movies and episodes’}</a:t>
            </a:r>
            <a:br>
              <a:rPr lang="en" sz="3600" b="1" dirty="0">
                <a:solidFill>
                  <a:srgbClr val="253957"/>
                </a:solidFill>
              </a:rPr>
            </a:br>
            <a:r>
              <a:rPr lang="ru-RU" sz="3600" b="1" dirty="0">
                <a:solidFill>
                  <a:srgbClr val="253957"/>
                </a:solidFill>
                <a:latin typeface="Menlo" panose="020B0609030804020204" pitchFamily="49" charset="0"/>
              </a:rPr>
              <a:t>Итоговый отзыв</a:t>
            </a:r>
            <a:r>
              <a:rPr lang="en" sz="3600" b="1" dirty="0">
                <a:solidFill>
                  <a:srgbClr val="253957"/>
                </a:solidFill>
                <a:latin typeface="Menlo" panose="020B0609030804020204" pitchFamily="49" charset="0"/>
              </a:rPr>
              <a:t>: {'boring movie episode'}</a:t>
            </a:r>
            <a:endParaRPr lang="ru-RU" sz="3600" b="1" dirty="0">
              <a:solidFill>
                <a:srgbClr val="25395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934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238864" y="1521460"/>
            <a:ext cx="1643953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350" dirty="0" err="1"/>
              <a:t>Лемматизация</a:t>
            </a:r>
            <a:endParaRPr lang="en-US" spc="350" dirty="0"/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728EB5D2-B778-4A0D-B188-9750BEFC716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</p:spPr>
        <p:txBody>
          <a:bodyPr/>
          <a:lstStyle/>
          <a:p>
            <a:fld id="{B6F15528-21DE-4FAA-801E-634DDDAF4B2B}" type="slidenum">
              <a:rPr lang="ru-RU" smtClean="0"/>
              <a:t>16</a:t>
            </a:fld>
            <a:endParaRPr lang="ru-RU"/>
          </a:p>
        </p:txBody>
      </p:sp>
      <p:sp>
        <p:nvSpPr>
          <p:cNvPr id="7" name="Google Shape;67;p15">
            <a:extLst>
              <a:ext uri="{FF2B5EF4-FFF2-40B4-BE49-F238E27FC236}">
                <a16:creationId xmlns:a16="http://schemas.microsoft.com/office/drawing/2014/main" id="{182FB70F-36B6-4F56-A131-F98FFC173912}"/>
              </a:ext>
            </a:extLst>
          </p:cNvPr>
          <p:cNvSpPr txBox="1"/>
          <p:nvPr/>
        </p:nvSpPr>
        <p:spPr>
          <a:xfrm>
            <a:off x="1332995" y="3026859"/>
            <a:ext cx="15622010" cy="5909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" sz="2000" dirty="0"/>
              <a:t># libraries:</a:t>
            </a:r>
          </a:p>
          <a:p>
            <a:pPr lvl="0">
              <a:lnSpc>
                <a:spcPct val="150000"/>
              </a:lnSpc>
            </a:pPr>
            <a:r>
              <a:rPr lang="en" sz="2000" dirty="0"/>
              <a:t>from </a:t>
            </a:r>
            <a:r>
              <a:rPr lang="en" sz="2000" dirty="0" err="1"/>
              <a:t>nltk.stem</a:t>
            </a:r>
            <a:r>
              <a:rPr lang="en" sz="2000" dirty="0"/>
              <a:t> import </a:t>
            </a:r>
            <a:r>
              <a:rPr lang="en" sz="2000" dirty="0" err="1"/>
              <a:t>WordNetLemmatizer</a:t>
            </a:r>
            <a:endParaRPr lang="en" sz="2000" dirty="0"/>
          </a:p>
          <a:p>
            <a:pPr lvl="0">
              <a:lnSpc>
                <a:spcPct val="150000"/>
              </a:lnSpc>
            </a:pPr>
            <a:endParaRPr lang="en" sz="2000" dirty="0"/>
          </a:p>
          <a:p>
            <a:pPr lvl="0">
              <a:lnSpc>
                <a:spcPct val="150000"/>
              </a:lnSpc>
            </a:pPr>
            <a:r>
              <a:rPr lang="en" sz="2000" dirty="0" err="1"/>
              <a:t>lemmatizer</a:t>
            </a:r>
            <a:r>
              <a:rPr lang="en" sz="2000" dirty="0"/>
              <a:t> = </a:t>
            </a:r>
            <a:r>
              <a:rPr lang="en" sz="2000" dirty="0" err="1"/>
              <a:t>WordNetLemmatizer</a:t>
            </a:r>
            <a:r>
              <a:rPr lang="en" sz="2000" dirty="0"/>
              <a:t>()</a:t>
            </a:r>
          </a:p>
          <a:p>
            <a:pPr lvl="0">
              <a:lnSpc>
                <a:spcPct val="150000"/>
              </a:lnSpc>
            </a:pPr>
            <a:endParaRPr lang="en" sz="2000" dirty="0"/>
          </a:p>
          <a:p>
            <a:pPr lvl="0">
              <a:lnSpc>
                <a:spcPct val="150000"/>
              </a:lnSpc>
            </a:pPr>
            <a:r>
              <a:rPr lang="en" sz="2000" dirty="0"/>
              <a:t>print("rocks :", </a:t>
            </a:r>
            <a:r>
              <a:rPr lang="en" sz="2000" dirty="0" err="1"/>
              <a:t>lemmatizer.lemmatize</a:t>
            </a:r>
            <a:r>
              <a:rPr lang="en" sz="2000" dirty="0"/>
              <a:t>("rocks"))</a:t>
            </a:r>
          </a:p>
          <a:p>
            <a:pPr lvl="0">
              <a:lnSpc>
                <a:spcPct val="150000"/>
              </a:lnSpc>
            </a:pPr>
            <a:r>
              <a:rPr lang="en" sz="2000" dirty="0"/>
              <a:t>print("corpora :", </a:t>
            </a:r>
            <a:r>
              <a:rPr lang="en" sz="2000" dirty="0" err="1"/>
              <a:t>lemmatizer.lemmatize</a:t>
            </a:r>
            <a:r>
              <a:rPr lang="en" sz="2000" dirty="0"/>
              <a:t>("corpora"))</a:t>
            </a:r>
          </a:p>
          <a:p>
            <a:pPr lvl="0">
              <a:lnSpc>
                <a:spcPct val="150000"/>
              </a:lnSpc>
            </a:pPr>
            <a:endParaRPr lang="en" sz="2000" dirty="0"/>
          </a:p>
          <a:p>
            <a:pPr lvl="0">
              <a:lnSpc>
                <a:spcPct val="150000"/>
              </a:lnSpc>
            </a:pPr>
            <a:r>
              <a:rPr lang="en" sz="2000" dirty="0"/>
              <a:t># a denotes adjective in "pos"</a:t>
            </a:r>
          </a:p>
          <a:p>
            <a:pPr lvl="0">
              <a:lnSpc>
                <a:spcPct val="150000"/>
              </a:lnSpc>
            </a:pPr>
            <a:r>
              <a:rPr lang="en" sz="2000" dirty="0"/>
              <a:t>print("better :", </a:t>
            </a:r>
            <a:r>
              <a:rPr lang="en" sz="2000" dirty="0" err="1"/>
              <a:t>lemmatizer.lemmatize</a:t>
            </a:r>
            <a:r>
              <a:rPr lang="en" sz="2000" dirty="0"/>
              <a:t>("better", pos ="a"))</a:t>
            </a:r>
          </a:p>
          <a:p>
            <a:pPr lvl="0">
              <a:lnSpc>
                <a:spcPct val="150000"/>
              </a:lnSpc>
            </a:pPr>
            <a:endParaRPr lang="en" sz="2000" dirty="0"/>
          </a:p>
          <a:p>
            <a:pPr lvl="0">
              <a:lnSpc>
                <a:spcPct val="150000"/>
              </a:lnSpc>
            </a:pPr>
            <a:endParaRPr lang="en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D603EB-E6F6-4B49-9378-9152EEE369D1}"/>
              </a:ext>
            </a:extLst>
          </p:cNvPr>
          <p:cNvSpPr txBox="1"/>
          <p:nvPr/>
        </p:nvSpPr>
        <p:spPr>
          <a:xfrm>
            <a:off x="10515600" y="4838700"/>
            <a:ext cx="9144000" cy="19389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" sz="4000" b="1" dirty="0"/>
              <a:t>rocks : rock </a:t>
            </a:r>
            <a:endParaRPr lang="ru-RU" sz="4000" b="1" dirty="0"/>
          </a:p>
          <a:p>
            <a:r>
              <a:rPr lang="en" sz="4000" b="1" dirty="0"/>
              <a:t>corpora : corpus </a:t>
            </a:r>
            <a:endParaRPr lang="ru-RU" sz="4000" b="1" dirty="0"/>
          </a:p>
          <a:p>
            <a:r>
              <a:rPr lang="en" sz="4000" b="1" dirty="0"/>
              <a:t>better : good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317320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238864" y="1521460"/>
            <a:ext cx="1643953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350" dirty="0"/>
              <a:t>Аналитика отзывов бренда - пример</a:t>
            </a:r>
            <a:endParaRPr lang="en-US" spc="350" dirty="0"/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728EB5D2-B778-4A0D-B188-9750BEFC716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</p:spPr>
        <p:txBody>
          <a:bodyPr/>
          <a:lstStyle/>
          <a:p>
            <a:fld id="{B6F15528-21DE-4FAA-801E-634DDDAF4B2B}" type="slidenum">
              <a:rPr lang="ru-RU" smtClean="0"/>
              <a:t>17</a:t>
            </a:fld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D3A9A53-996A-46EB-9390-7C3F6AF2B673}"/>
              </a:ext>
            </a:extLst>
          </p:cNvPr>
          <p:cNvSpPr/>
          <p:nvPr/>
        </p:nvSpPr>
        <p:spPr>
          <a:xfrm>
            <a:off x="1248188" y="5372100"/>
            <a:ext cx="74479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>
                <a:latin typeface="SB Sans Text"/>
              </a:rPr>
              <a:t>Анализ текстовых данных с помощью </a:t>
            </a:r>
            <a:r>
              <a:rPr lang="ru-RU" sz="3200" b="1" dirty="0">
                <a:latin typeface="SB Sans Text"/>
              </a:rPr>
              <a:t>алгоритмов обработки естественного языка (</a:t>
            </a:r>
            <a:r>
              <a:rPr lang="en-US" sz="3200" b="1">
                <a:latin typeface="SB Sans Text"/>
              </a:rPr>
              <a:t>NLP</a:t>
            </a:r>
            <a:r>
              <a:rPr lang="ru-RU" sz="3200" b="1">
                <a:latin typeface="SB Sans Text"/>
              </a:rPr>
              <a:t>)</a:t>
            </a:r>
            <a:endParaRPr lang="ru-RU" sz="2400" b="1">
              <a:latin typeface="SB Sans Text"/>
            </a:endParaRPr>
          </a:p>
          <a:p>
            <a:pPr fontAlgn="base"/>
            <a:endParaRPr lang="ru-RU" sz="2400" dirty="0">
              <a:latin typeface="SB Sans Text"/>
            </a:endParaRPr>
          </a:p>
          <a:p>
            <a:pPr fontAlgn="base"/>
            <a:endParaRPr lang="ru-RU" sz="2400" dirty="0">
              <a:solidFill>
                <a:srgbClr val="000000"/>
              </a:solidFill>
              <a:latin typeface="inheri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725306-3E2A-4424-8C62-4720F78D74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2781300"/>
            <a:ext cx="5695950" cy="569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303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953494" y="5259732"/>
            <a:ext cx="3868420" cy="105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lang="en-US" sz="2000" spc="55" dirty="0">
                <a:solidFill>
                  <a:srgbClr val="FFFFFF"/>
                </a:solidFill>
                <a:latin typeface="Microsoft Sans Serif"/>
                <a:cs typeface="Microsoft Sans Serif"/>
              </a:rPr>
              <a:t>The course plan and rules</a:t>
            </a:r>
          </a:p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lang="en-US" sz="2000" spc="55" dirty="0">
                <a:solidFill>
                  <a:srgbClr val="FFFFFF"/>
                </a:solidFill>
                <a:latin typeface="Microsoft Sans Serif"/>
                <a:cs typeface="Microsoft Sans Serif"/>
              </a:rPr>
              <a:t>Grading policy</a:t>
            </a:r>
          </a:p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lang="en-US" sz="2000" spc="55" dirty="0">
                <a:solidFill>
                  <a:srgbClr val="FFFFFF"/>
                </a:solidFill>
                <a:latin typeface="Microsoft Sans Serif"/>
                <a:cs typeface="Microsoft Sans Serif"/>
              </a:rPr>
              <a:t>Sources and communication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953494" y="4622434"/>
            <a:ext cx="386841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spc="120" dirty="0">
                <a:solidFill>
                  <a:srgbClr val="FFFFFF"/>
                </a:solidFill>
                <a:latin typeface="Trebuchet MS"/>
                <a:cs typeface="Trebuchet MS"/>
              </a:rPr>
              <a:t>Course overview</a:t>
            </a:r>
            <a:endParaRPr sz="2000" dirty="0">
              <a:latin typeface="Trebuchet MS"/>
              <a:cs typeface="Trebuchet MS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8864" y="3184782"/>
            <a:ext cx="15372736" cy="5580758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238864" y="1521460"/>
            <a:ext cx="1643953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350" dirty="0"/>
              <a:t>О чем будет занятие</a:t>
            </a:r>
          </a:p>
        </p:txBody>
      </p:sp>
      <p:sp>
        <p:nvSpPr>
          <p:cNvPr id="15" name="object 6">
            <a:extLst>
              <a:ext uri="{FF2B5EF4-FFF2-40B4-BE49-F238E27FC236}">
                <a16:creationId xmlns:a16="http://schemas.microsoft.com/office/drawing/2014/main" id="{D7290BE8-D0F8-42D9-A174-12878AB78CF0}"/>
              </a:ext>
            </a:extLst>
          </p:cNvPr>
          <p:cNvSpPr txBox="1"/>
          <p:nvPr/>
        </p:nvSpPr>
        <p:spPr>
          <a:xfrm>
            <a:off x="1990304" y="4874440"/>
            <a:ext cx="13743706" cy="22293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lang="ru-RU" sz="3200" spc="55" dirty="0">
                <a:solidFill>
                  <a:srgbClr val="FFFFFF"/>
                </a:solidFill>
                <a:latin typeface="Microsoft Sans Serif"/>
                <a:cs typeface="Microsoft Sans Serif"/>
              </a:rPr>
              <a:t>Жизненный цикл клиента (ЖЦК)</a:t>
            </a:r>
          </a:p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lang="ru-RU" sz="3200" spc="55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Программы лояльности как инструмент работы с ЖЦК</a:t>
            </a:r>
          </a:p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lang="ru-RU" sz="3200" spc="55" dirty="0">
                <a:solidFill>
                  <a:srgbClr val="FFFFFF"/>
                </a:solidFill>
                <a:latin typeface="Microsoft Sans Serif"/>
                <a:cs typeface="Microsoft Sans Serif"/>
              </a:rPr>
              <a:t>Управление репутацией компании</a:t>
            </a:r>
          </a:p>
          <a:p>
            <a:pPr marL="12700" marR="5080">
              <a:lnSpc>
                <a:spcPct val="113300"/>
              </a:lnSpc>
              <a:spcBef>
                <a:spcPts val="100"/>
              </a:spcBef>
            </a:pPr>
            <a:r>
              <a:rPr lang="ru-RU" sz="3200" spc="55" dirty="0">
                <a:solidFill>
                  <a:srgbClr val="FFFFFF"/>
                </a:solidFill>
                <a:latin typeface="Microsoft Sans Serif"/>
                <a:cs typeface="Microsoft Sans Serif"/>
              </a:rPr>
              <a:t>Анализ обратной связи от клиентов</a:t>
            </a:r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728EB5D2-B778-4A0D-B188-9750BEFC716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858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680D4-91BB-65C8-EBBE-5502E994F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E3F6775B-0D23-78CF-B50D-7530439EE51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</p:spPr>
        <p:txBody>
          <a:bodyPr/>
          <a:lstStyle/>
          <a:p>
            <a:fld id="{B6F15528-21DE-4FAA-801E-634DDDAF4B2B}" type="slidenum">
              <a:rPr lang="ru-RU" smtClean="0"/>
              <a:t>3</a:t>
            </a:fld>
            <a:endParaRPr lang="ru-RU"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EB85BB19-2E54-A56F-8ECF-73327AA76D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9200" y="1714500"/>
            <a:ext cx="1643953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350" dirty="0"/>
              <a:t>Программы лояльности</a:t>
            </a:r>
            <a:endParaRPr lang="en-US" spc="350" dirty="0"/>
          </a:p>
        </p:txBody>
      </p:sp>
      <p:pic>
        <p:nvPicPr>
          <p:cNvPr id="54274" name="Picture 2" descr="Управление репутацией в интернете | Блог Brand Analуtics - все о бренд  мониторинге и социальной аналитике">
            <a:extLst>
              <a:ext uri="{FF2B5EF4-FFF2-40B4-BE49-F238E27FC236}">
                <a16:creationId xmlns:a16="http://schemas.microsoft.com/office/drawing/2014/main" id="{80A766DC-C74F-4F9D-FE8E-4039A486D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578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56A93-FC99-0D50-B937-90E44CB5C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6651FD63-154A-45B0-851F-9EA4310C189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</p:spPr>
        <p:txBody>
          <a:bodyPr/>
          <a:lstStyle/>
          <a:p>
            <a:fld id="{B6F15528-21DE-4FAA-801E-634DDDAF4B2B}" type="slidenum">
              <a:rPr lang="ru-RU" smtClean="0"/>
              <a:t>4</a:t>
            </a:fld>
            <a:endParaRPr lang="ru-RU"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1DDE72AC-1F64-0ABE-86C8-E104498F09D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9200" y="1714500"/>
            <a:ext cx="1643953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350" dirty="0"/>
              <a:t>Программы лояльности</a:t>
            </a:r>
            <a:endParaRPr lang="en-US" spc="350" dirty="0"/>
          </a:p>
        </p:txBody>
      </p:sp>
      <p:pic>
        <p:nvPicPr>
          <p:cNvPr id="56322" name="Picture 2" descr="Заказать услугу SERM - управление репутацией компании: цены, кейсы | RUNITA">
            <a:extLst>
              <a:ext uri="{FF2B5EF4-FFF2-40B4-BE49-F238E27FC236}">
                <a16:creationId xmlns:a16="http://schemas.microsoft.com/office/drawing/2014/main" id="{902E504D-EF42-94F3-8373-CDC8936EA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7891" y="205740"/>
            <a:ext cx="19127562" cy="1008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026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26B8D-BD61-716B-E27F-6FBFDB5D9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562100"/>
            <a:ext cx="17449800" cy="3447098"/>
          </a:xfrm>
        </p:spPr>
        <p:txBody>
          <a:bodyPr/>
          <a:lstStyle/>
          <a:p>
            <a:r>
              <a:rPr lang="en-US" dirty="0"/>
              <a:t>SERM</a:t>
            </a:r>
            <a:r>
              <a:rPr lang="ru-RU" dirty="0"/>
              <a:t> – </a:t>
            </a:r>
            <a:r>
              <a:rPr lang="en-US" dirty="0"/>
              <a:t>Search Engine Reputation Management</a:t>
            </a:r>
            <a:endParaRPr lang="en-R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734A15-1B40-37A0-EAD7-2FC2B814B8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RU" smtClean="0"/>
              <a:t>5</a:t>
            </a:fld>
            <a:endParaRPr lang="en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E26F437-09F6-96C1-3BF9-48CDF27FE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901620"/>
            <a:ext cx="11347450" cy="6665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818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7367E-2484-01ED-20BE-670EC833C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4BFD0-B248-E623-24C3-8B351AFB3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562100"/>
            <a:ext cx="17449800" cy="3447098"/>
          </a:xfrm>
        </p:spPr>
        <p:txBody>
          <a:bodyPr/>
          <a:lstStyle/>
          <a:p>
            <a:r>
              <a:rPr lang="en-US" dirty="0"/>
              <a:t>SERM</a:t>
            </a:r>
            <a:r>
              <a:rPr lang="ru-RU" dirty="0"/>
              <a:t> – </a:t>
            </a:r>
            <a:r>
              <a:rPr lang="en-US" dirty="0"/>
              <a:t>Search Engine Reputation Management</a:t>
            </a:r>
            <a:endParaRPr lang="en-R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F46373-31B3-9575-221B-A7056630205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RU" smtClean="0"/>
              <a:t>6</a:t>
            </a:fld>
            <a:endParaRPr lang="en-RU"/>
          </a:p>
        </p:txBody>
      </p: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5B8ACE8D-179F-B882-94F1-6CD87F025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247549"/>
            <a:ext cx="11555729" cy="610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052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238864" y="1521460"/>
            <a:ext cx="1643953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350" dirty="0"/>
              <a:t>Аналитика репутации бренда</a:t>
            </a:r>
            <a:r>
              <a:rPr lang="en-US" spc="350" dirty="0"/>
              <a:t> </a:t>
            </a:r>
            <a:r>
              <a:rPr lang="ru-RU" spc="350" dirty="0"/>
              <a:t>в </a:t>
            </a:r>
            <a:r>
              <a:rPr lang="en-US" spc="350" dirty="0"/>
              <a:t>ORM</a:t>
            </a:r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728EB5D2-B778-4A0D-B188-9750BEFC716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</p:spPr>
        <p:txBody>
          <a:bodyPr/>
          <a:lstStyle/>
          <a:p>
            <a:fld id="{B6F15528-21DE-4FAA-801E-634DDDAF4B2B}" type="slidenum">
              <a:rPr lang="ru-RU" smtClean="0"/>
              <a:t>7</a:t>
            </a:fld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76C210F-2A5B-4BD8-BA3A-62F5610FB363}"/>
              </a:ext>
            </a:extLst>
          </p:cNvPr>
          <p:cNvSpPr/>
          <p:nvPr/>
        </p:nvSpPr>
        <p:spPr>
          <a:xfrm>
            <a:off x="1238864" y="3467100"/>
            <a:ext cx="394273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253957"/>
                </a:solidFill>
                <a:latin typeface="mr-eaves-xl-modern"/>
                <a:cs typeface="Arial"/>
                <a:sym typeface="Arial"/>
              </a:rPr>
              <a:t>Инструменты аналитики репутации бренда:</a:t>
            </a:r>
          </a:p>
          <a:p>
            <a:pPr algn="just"/>
            <a:r>
              <a:rPr lang="ru-RU" dirty="0">
                <a:solidFill>
                  <a:srgbClr val="253957"/>
                </a:solidFill>
                <a:latin typeface="mr-eaves-xl-modern"/>
                <a:cs typeface="Arial"/>
                <a:sym typeface="Arial"/>
              </a:rPr>
              <a:t>сканируют результаты поиска, социальные сети, страницы </a:t>
            </a:r>
            <a:r>
              <a:rPr lang="ru-RU" dirty="0" err="1">
                <a:solidFill>
                  <a:srgbClr val="253957"/>
                </a:solidFill>
                <a:latin typeface="mr-eaves-xl-modern"/>
                <a:cs typeface="Arial"/>
                <a:sym typeface="Arial"/>
              </a:rPr>
              <a:t>отзовиков</a:t>
            </a:r>
            <a:r>
              <a:rPr lang="ru-RU" dirty="0">
                <a:solidFill>
                  <a:srgbClr val="253957"/>
                </a:solidFill>
                <a:latin typeface="mr-eaves-xl-modern"/>
                <a:cs typeface="Arial"/>
                <a:sym typeface="Arial"/>
              </a:rPr>
              <a:t> для поиска упоминаний бренда компании (товара/услуги) и </a:t>
            </a:r>
            <a:r>
              <a:rPr lang="ru-RU" dirty="0" err="1">
                <a:solidFill>
                  <a:srgbClr val="253957"/>
                </a:solidFill>
                <a:latin typeface="mr-eaves-xl-modern"/>
                <a:cs typeface="Arial"/>
                <a:sym typeface="Arial"/>
              </a:rPr>
              <a:t>парсят</a:t>
            </a:r>
            <a:r>
              <a:rPr lang="ru-RU" dirty="0">
                <a:solidFill>
                  <a:srgbClr val="253957"/>
                </a:solidFill>
                <a:latin typeface="mr-eaves-xl-modern"/>
                <a:cs typeface="Arial"/>
                <a:sym typeface="Arial"/>
              </a:rPr>
              <a:t> все соответствующие упоминания. Сохраняют в базу данных</a:t>
            </a:r>
          </a:p>
          <a:p>
            <a:pPr algn="just"/>
            <a:endParaRPr lang="ru-RU" dirty="0">
              <a:solidFill>
                <a:srgbClr val="253957"/>
              </a:solidFill>
              <a:latin typeface="mr-eaves-xl-modern"/>
              <a:cs typeface="Arial"/>
              <a:sym typeface="Arial"/>
            </a:endParaRPr>
          </a:p>
          <a:p>
            <a:pPr algn="just"/>
            <a:r>
              <a:rPr lang="ru-RU" sz="2400" b="1" dirty="0">
                <a:solidFill>
                  <a:srgbClr val="253957"/>
                </a:solidFill>
                <a:latin typeface="mr-eaves-xl-modern"/>
                <a:cs typeface="Arial"/>
                <a:sym typeface="Arial"/>
              </a:rPr>
              <a:t>Существуют 2 типа онлайн-инструментов управления репутацией (ORM):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53957"/>
                </a:solidFill>
                <a:latin typeface="mr-eaves-xl-modern"/>
                <a:cs typeface="Arial"/>
                <a:sym typeface="Arial"/>
              </a:rPr>
              <a:t>Инструменты мониторинга репутации - сообщают вам, когда может возникнуть проблема.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53957"/>
                </a:solidFill>
                <a:latin typeface="mr-eaves-xl-modern"/>
                <a:cs typeface="Arial"/>
                <a:sym typeface="Arial"/>
              </a:rPr>
              <a:t>Инструменты управления - помогают решить проблему, когда она возникла.</a:t>
            </a:r>
          </a:p>
        </p:txBody>
      </p:sp>
      <p:pic>
        <p:nvPicPr>
          <p:cNvPr id="9" name="Picture 2" descr="Obligatoriu multifuncțional Pustii monitor my brand online reputation -  mpmttc.org">
            <a:extLst>
              <a:ext uri="{FF2B5EF4-FFF2-40B4-BE49-F238E27FC236}">
                <a16:creationId xmlns:a16="http://schemas.microsoft.com/office/drawing/2014/main" id="{1D41D895-88F4-694B-9EBB-4515F77E6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781300"/>
            <a:ext cx="6124136" cy="4184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8 best online reputation management tools for your brand">
            <a:extLst>
              <a:ext uri="{FF2B5EF4-FFF2-40B4-BE49-F238E27FC236}">
                <a16:creationId xmlns:a16="http://schemas.microsoft.com/office/drawing/2014/main" id="{13AFFC39-8447-0347-AA6E-AEDC20794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1274" y="6299619"/>
            <a:ext cx="7237862" cy="397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526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FA9FE-B20D-0B73-A754-5F832E13E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>
            <a:extLst>
              <a:ext uri="{FF2B5EF4-FFF2-40B4-BE49-F238E27FC236}">
                <a16:creationId xmlns:a16="http://schemas.microsoft.com/office/drawing/2014/main" id="{1889E52D-6F55-B2CB-1BEF-D8E717AEF8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38864" y="1521460"/>
            <a:ext cx="1643953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350" dirty="0"/>
              <a:t>Аналитика репутации бренда</a:t>
            </a:r>
            <a:r>
              <a:rPr lang="en-US" spc="350" dirty="0"/>
              <a:t> </a:t>
            </a:r>
            <a:r>
              <a:rPr lang="ru-RU" spc="350" dirty="0"/>
              <a:t>в </a:t>
            </a:r>
            <a:r>
              <a:rPr lang="en-US" spc="350" dirty="0"/>
              <a:t>ORM</a:t>
            </a:r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69E7FDE2-F269-7A59-456D-B7B8165632F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</p:spPr>
        <p:txBody>
          <a:bodyPr/>
          <a:lstStyle/>
          <a:p>
            <a:fld id="{B6F15528-21DE-4FAA-801E-634DDDAF4B2B}" type="slidenum">
              <a:rPr lang="ru-RU" smtClean="0"/>
              <a:t>8</a:t>
            </a:fld>
            <a:endParaRPr lang="ru-RU"/>
          </a:p>
        </p:txBody>
      </p:sp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8CEE4589-318B-FDB3-5040-6F7604E07C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3" t="22964" r="13889" b="9622"/>
          <a:stretch>
            <a:fillRect/>
          </a:stretch>
        </p:blipFill>
        <p:spPr bwMode="auto">
          <a:xfrm>
            <a:off x="3733800" y="3162300"/>
            <a:ext cx="11201400" cy="5826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507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238864" y="1521460"/>
            <a:ext cx="1643953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350" dirty="0"/>
              <a:t>Аналитика репутации бренда</a:t>
            </a:r>
            <a:endParaRPr lang="en-US" spc="350" dirty="0"/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728EB5D2-B778-4A0D-B188-9750BEFC716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</p:spPr>
        <p:txBody>
          <a:bodyPr/>
          <a:lstStyle/>
          <a:p>
            <a:fld id="{B6F15528-21DE-4FAA-801E-634DDDAF4B2B}" type="slidenum">
              <a:rPr lang="ru-RU" smtClean="0"/>
              <a:t>9</a:t>
            </a:fld>
            <a:endParaRPr lang="ru-RU"/>
          </a:p>
        </p:txBody>
      </p:sp>
      <p:pic>
        <p:nvPicPr>
          <p:cNvPr id="5" name="Picture 2" descr="Что такое Share? - Глоссарий Интернет-маркетинга">
            <a:extLst>
              <a:ext uri="{FF2B5EF4-FFF2-40B4-BE49-F238E27FC236}">
                <a16:creationId xmlns:a16="http://schemas.microsoft.com/office/drawing/2014/main" id="{0A9B9F2A-BF81-074A-B8EE-F0F5E2937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919" y="4237048"/>
            <a:ext cx="8468451" cy="4120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11">
            <a:extLst>
              <a:ext uri="{FF2B5EF4-FFF2-40B4-BE49-F238E27FC236}">
                <a16:creationId xmlns:a16="http://schemas.microsoft.com/office/drawing/2014/main" id="{0922D90D-4E7F-6745-B038-B13FC58A2A05}"/>
              </a:ext>
            </a:extLst>
          </p:cNvPr>
          <p:cNvSpPr txBox="1"/>
          <p:nvPr/>
        </p:nvSpPr>
        <p:spPr>
          <a:xfrm>
            <a:off x="1218919" y="2871098"/>
            <a:ext cx="7239281" cy="1200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2400" b="1" i="0" u="none" strike="noStrike" dirty="0">
                <a:solidFill>
                  <a:srgbClr val="253957"/>
                </a:solidFill>
                <a:effectLst/>
                <a:latin typeface="mr-eaves-xl-modern"/>
              </a:rPr>
              <a:t>SOV</a:t>
            </a:r>
            <a:r>
              <a:rPr lang="ru-RU" sz="2400" b="1" i="0" u="none" strike="noStrike" dirty="0">
                <a:solidFill>
                  <a:srgbClr val="253957"/>
                </a:solidFill>
                <a:effectLst/>
                <a:latin typeface="mr-eaves-xl-modern"/>
              </a:rPr>
              <a:t> (</a:t>
            </a:r>
            <a:r>
              <a:rPr lang="en-US" sz="2400" b="1" i="0" u="none" strike="noStrike" dirty="0">
                <a:solidFill>
                  <a:srgbClr val="253957"/>
                </a:solidFill>
                <a:effectLst/>
                <a:latin typeface="mr-eaves-xl-modern"/>
              </a:rPr>
              <a:t>Share of Voice)</a:t>
            </a:r>
            <a:r>
              <a:rPr lang="en" sz="2400" b="1" i="0" u="none" strike="noStrike" dirty="0">
                <a:solidFill>
                  <a:srgbClr val="253957"/>
                </a:solidFill>
                <a:effectLst/>
                <a:latin typeface="mr-eaves-xl-modern"/>
              </a:rPr>
              <a:t> </a:t>
            </a:r>
            <a:r>
              <a:rPr lang="en" sz="2400" i="0" u="none" strike="noStrike" dirty="0">
                <a:solidFill>
                  <a:srgbClr val="253957"/>
                </a:solidFill>
                <a:effectLst/>
                <a:latin typeface="mr-eaves-xl-modern"/>
              </a:rPr>
              <a:t>= </a:t>
            </a:r>
            <a:endParaRPr lang="ru-RU" sz="2400" i="0" u="none" strike="noStrike" dirty="0">
              <a:solidFill>
                <a:srgbClr val="253957"/>
              </a:solidFill>
              <a:effectLst/>
              <a:latin typeface="mr-eaves-xl-modern"/>
            </a:endParaRPr>
          </a:p>
          <a:p>
            <a:r>
              <a:rPr lang="ru-RU" sz="2400" i="0" u="none" strike="noStrike" dirty="0">
                <a:solidFill>
                  <a:srgbClr val="253957"/>
                </a:solidFill>
                <a:effectLst/>
                <a:latin typeface="mr-eaves-xl-modern"/>
              </a:rPr>
              <a:t>К-во упоминаний компании</a:t>
            </a:r>
            <a:r>
              <a:rPr lang="en" sz="2400" i="0" u="none" strike="noStrike" dirty="0">
                <a:solidFill>
                  <a:srgbClr val="253957"/>
                </a:solidFill>
                <a:effectLst/>
                <a:latin typeface="mr-eaves-xl-modern"/>
              </a:rPr>
              <a:t>/ </a:t>
            </a:r>
            <a:r>
              <a:rPr lang="ru-RU" sz="2400" i="0" u="none" strike="noStrike" dirty="0">
                <a:solidFill>
                  <a:srgbClr val="253957"/>
                </a:solidFill>
                <a:effectLst/>
                <a:latin typeface="mr-eaves-xl-modern"/>
              </a:rPr>
              <a:t>Общее количество упоминаний всех игроков рынка</a:t>
            </a:r>
            <a:endParaRPr lang="ru-RU" sz="2400" dirty="0">
              <a:solidFill>
                <a:srgbClr val="253957"/>
              </a:solidFill>
            </a:endParaRPr>
          </a:p>
        </p:txBody>
      </p:sp>
      <p:pic>
        <p:nvPicPr>
          <p:cNvPr id="7" name="Picture 4" descr="Net Promoter Score: измеряйте, рассчитывайте, оптимизируйте NPS">
            <a:extLst>
              <a:ext uri="{FF2B5EF4-FFF2-40B4-BE49-F238E27FC236}">
                <a16:creationId xmlns:a16="http://schemas.microsoft.com/office/drawing/2014/main" id="{E448BF40-1F4E-994D-9093-66FC7CF2C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1081" y="4908824"/>
            <a:ext cx="6976126" cy="281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13">
            <a:extLst>
              <a:ext uri="{FF2B5EF4-FFF2-40B4-BE49-F238E27FC236}">
                <a16:creationId xmlns:a16="http://schemas.microsoft.com/office/drawing/2014/main" id="{5BF9FC02-A485-344B-B066-0AE079AA7CE5}"/>
              </a:ext>
            </a:extLst>
          </p:cNvPr>
          <p:cNvSpPr txBox="1"/>
          <p:nvPr/>
        </p:nvSpPr>
        <p:spPr>
          <a:xfrm>
            <a:off x="10229504" y="2822544"/>
            <a:ext cx="7239280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2400" b="1" dirty="0">
                <a:solidFill>
                  <a:srgbClr val="253957"/>
                </a:solidFill>
                <a:latin typeface="mr-eaves-xl-modern"/>
              </a:rPr>
              <a:t>NPS </a:t>
            </a:r>
            <a:r>
              <a:rPr lang="ru-RU" sz="2400" b="1" dirty="0">
                <a:solidFill>
                  <a:srgbClr val="253957"/>
                </a:solidFill>
                <a:latin typeface="mr-eaves-xl-modern"/>
              </a:rPr>
              <a:t>– </a:t>
            </a:r>
            <a:r>
              <a:rPr lang="en-US" sz="2400" b="1" dirty="0">
                <a:solidFill>
                  <a:srgbClr val="253957"/>
                </a:solidFill>
                <a:latin typeface="mr-eaves-xl-modern"/>
              </a:rPr>
              <a:t>Net Promoter Score =</a:t>
            </a:r>
          </a:p>
          <a:p>
            <a:r>
              <a:rPr lang="ru-RU" sz="2400" dirty="0">
                <a:solidFill>
                  <a:srgbClr val="253957"/>
                </a:solidFill>
                <a:latin typeface="mr-eaves-xl-modern"/>
              </a:rPr>
              <a:t>%</a:t>
            </a:r>
            <a:r>
              <a:rPr lang="ru-RU" sz="1800" b="1" dirty="0">
                <a:solidFill>
                  <a:srgbClr val="253957"/>
                </a:solidFill>
                <a:latin typeface="mr-eaves-xl-modern"/>
              </a:rPr>
              <a:t> </a:t>
            </a:r>
            <a:r>
              <a:rPr lang="ru-RU" sz="2400" dirty="0">
                <a:solidFill>
                  <a:srgbClr val="253957"/>
                </a:solidFill>
                <a:latin typeface="mr-eaves-xl-modern"/>
              </a:rPr>
              <a:t>рекомендующих бренд - % критиков бренда</a:t>
            </a:r>
          </a:p>
        </p:txBody>
      </p:sp>
    </p:spTree>
    <p:extLst>
      <p:ext uri="{BB962C8B-B14F-4D97-AF65-F5344CB8AC3E}">
        <p14:creationId xmlns:p14="http://schemas.microsoft.com/office/powerpoint/2010/main" val="766675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28015</TotalTime>
  <Words>832</Words>
  <Application>Microsoft Macintosh PowerPoint</Application>
  <PresentationFormat>Custom</PresentationFormat>
  <Paragraphs>150</Paragraphs>
  <Slides>17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Arial</vt:lpstr>
      <vt:lpstr>Arial Narrow</vt:lpstr>
      <vt:lpstr>Calibri</vt:lpstr>
      <vt:lpstr>inherit</vt:lpstr>
      <vt:lpstr>Lucida Sans Unicode</vt:lpstr>
      <vt:lpstr>Menlo</vt:lpstr>
      <vt:lpstr>Microsoft Sans Serif</vt:lpstr>
      <vt:lpstr>mr-eaves-xl-modern</vt:lpstr>
      <vt:lpstr>SB Sans Text</vt:lpstr>
      <vt:lpstr>Trebuchet MS</vt:lpstr>
      <vt:lpstr>Verdana</vt:lpstr>
      <vt:lpstr>Office Theme</vt:lpstr>
      <vt:lpstr>Маркетинговая аналитика на основе больших данных</vt:lpstr>
      <vt:lpstr>О чем будет занятие</vt:lpstr>
      <vt:lpstr>Программы лояльности</vt:lpstr>
      <vt:lpstr>Программы лояльности</vt:lpstr>
      <vt:lpstr>SERM – Search Engine Reputation Management</vt:lpstr>
      <vt:lpstr>SERM – Search Engine Reputation Management</vt:lpstr>
      <vt:lpstr>Аналитика репутации бренда в ORM</vt:lpstr>
      <vt:lpstr>Аналитика репутации бренда в ORM</vt:lpstr>
      <vt:lpstr>Аналитика репутации бренда</vt:lpstr>
      <vt:lpstr>Индекс потребительской лояльности NPS</vt:lpstr>
      <vt:lpstr>Недостатки NPS</vt:lpstr>
      <vt:lpstr>CSI – Customer Satisfaction Index</vt:lpstr>
      <vt:lpstr>Аналитика качественных данных</vt:lpstr>
      <vt:lpstr>Аналитика репутации бренда</vt:lpstr>
      <vt:lpstr>Этапы очистки данных</vt:lpstr>
      <vt:lpstr>Лемматизация</vt:lpstr>
      <vt:lpstr>Аналитика отзывов бренда - пример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Modern Technology Business Presentation</dc:title>
  <dc:creator>Вероника Писаренко</dc:creator>
  <cp:keywords>DAFsXlQInjk,BAD1lX_mx10</cp:keywords>
  <cp:lastModifiedBy>Veronica Pisarenko</cp:lastModifiedBy>
  <cp:revision>221</cp:revision>
  <dcterms:created xsi:type="dcterms:W3CDTF">2023-09-24T15:18:09Z</dcterms:created>
  <dcterms:modified xsi:type="dcterms:W3CDTF">2025-08-06T17:11:08Z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2023-09-24T00:00:00Z</vt:filetime>
  </property>
  <property fmtid="{D5CDD505-2E9C-101B-9397-08002B2CF9AE}" pid="3" name="Creator">
    <vt:lpwstr>Canva</vt:lpwstr>
  </property>
  <property fmtid="{D5CDD505-2E9C-101B-9397-08002B2CF9AE}" pid="4" name="LastSaved">
    <vt:filetime>2023-09-24T00:00:00Z</vt:filetime>
  </property>
</Properties>
</file>