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  <p:sldMasterId id="2147483664" r:id="rId3"/>
  </p:sldMasterIdLst>
  <p:notesMasterIdLst>
    <p:notesMasterId r:id="rId119"/>
  </p:notesMasterIdLst>
  <p:sldIdLst>
    <p:sldId id="381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365" r:id="rId15"/>
    <p:sldId id="366" r:id="rId16"/>
    <p:sldId id="367" r:id="rId17"/>
    <p:sldId id="269" r:id="rId18"/>
    <p:sldId id="270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382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8" r:id="rId44"/>
    <p:sldId id="299" r:id="rId45"/>
    <p:sldId id="300" r:id="rId46"/>
    <p:sldId id="301" r:id="rId47"/>
    <p:sldId id="368" r:id="rId48"/>
    <p:sldId id="369" r:id="rId49"/>
    <p:sldId id="370" r:id="rId50"/>
    <p:sldId id="380" r:id="rId51"/>
    <p:sldId id="373" r:id="rId52"/>
    <p:sldId id="374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  <p:sldId id="355" r:id="rId107"/>
    <p:sldId id="356" r:id="rId108"/>
    <p:sldId id="357" r:id="rId109"/>
    <p:sldId id="358" r:id="rId110"/>
    <p:sldId id="359" r:id="rId111"/>
    <p:sldId id="360" r:id="rId112"/>
    <p:sldId id="361" r:id="rId113"/>
    <p:sldId id="362" r:id="rId114"/>
    <p:sldId id="363" r:id="rId115"/>
    <p:sldId id="377" r:id="rId116"/>
    <p:sldId id="371" r:id="rId117"/>
    <p:sldId id="372" r:id="rId118"/>
  </p:sldIdLst>
  <p:sldSz cx="9144000" cy="5143500" type="screen16x9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37"/>
    <p:restoredTop sz="94660"/>
  </p:normalViewPr>
  <p:slideViewPr>
    <p:cSldViewPr snapToGrid="0">
      <p:cViewPr varScale="1">
        <p:scale>
          <a:sx n="145" d="100"/>
          <a:sy n="145" d="100"/>
        </p:scale>
        <p:origin x="200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tableStyles" Target="tableStyles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theme" Target="theme/them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GB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Weights</c:v>
                </c:pt>
              </c:strCache>
            </c:strRef>
          </c:tx>
          <c:spPr>
            <a:solidFill>
              <a:schemeClr val="accent1"/>
            </a:solidFill>
            <a:ln w="9525">
              <a:solidFill>
                <a:srgbClr val="F9F9F9"/>
              </a:solidFill>
              <a:prstDash val="solid"/>
            </a:ln>
          </c:spPr>
          <c:dPt>
            <c:idx val="0"/>
            <c:bubble3D val="0"/>
            <c:spPr>
              <a:solidFill>
                <a:srgbClr val="192E40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BE4-4943-8052-5D43F4F9C284}"/>
              </c:ext>
            </c:extLst>
          </c:dPt>
          <c:dPt>
            <c:idx val="1"/>
            <c:bubble3D val="0"/>
            <c:spPr>
              <a:solidFill>
                <a:srgbClr val="ED561B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BE4-4943-8052-5D43F4F9C284}"/>
              </c:ext>
            </c:extLst>
          </c:dPt>
          <c:dPt>
            <c:idx val="2"/>
            <c:bubble3D val="0"/>
            <c:spPr>
              <a:solidFill>
                <a:srgbClr val="8FA0AE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BE4-4943-8052-5D43F4F9C284}"/>
              </c:ext>
            </c:extLst>
          </c:dPt>
          <c:dPt>
            <c:idx val="3"/>
            <c:bubble3D val="0"/>
            <c:spPr>
              <a:solidFill>
                <a:srgbClr val="C9D2DA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EBE4-4943-8052-5D43F4F9C284}"/>
              </c:ext>
            </c:extLst>
          </c:dPt>
          <c:cat>
            <c:strRef>
              <c:f>Sheet1!$A$2:$A$5</c:f>
              <c:strCache>
                <c:ptCount val="4"/>
                <c:pt idx="0">
                  <c:v>Exam</c:v>
                </c:pt>
                <c:pt idx="1">
                  <c:v>Practical &amp; HW</c:v>
                </c:pt>
                <c:pt idx="2">
                  <c:v>Attendance</c:v>
                </c:pt>
                <c:pt idx="3">
                  <c:v>Activity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25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BE4-4943-8052-5D43F4F9C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8"/>
      </c:doughnutChart>
    </c:plotArea>
    <c:plotVisOnly val="1"/>
    <c:dispBlanksAs val="zero"/>
    <c:showDLblsOverMax val="1"/>
  </c:chart>
  <c:spPr>
    <a:noFill/>
    <a:ln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800850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583488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571808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0254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40933aaf26_0_8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40933aaf26_0_8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40933aaf26_0_8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340933aaf26_0_8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2984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9841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9916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46259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6609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8347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07092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32872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1718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8479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70928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02573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09228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98465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4562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344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9795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>
            <a:extLst>
              <a:ext uri="{FF2B5EF4-FFF2-40B4-BE49-F238E27FC236}">
                <a16:creationId xmlns:a16="http://schemas.microsoft.com/office/drawing/2014/main" id="{48A57E43-187A-487D-AD2B-11676904CFC9}"/>
              </a:ext>
            </a:extLst>
          </p:cNvPr>
          <p:cNvSpPr>
            <a:spLocks noGrp="1"/>
          </p:cNvSpPr>
          <p:nvPr/>
        </p:nvSpPr>
        <p:spPr>
          <a:xfrm>
            <a:off x="5917050" y="542575"/>
            <a:ext cx="684600" cy="1464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7">
            <a:extLst>
              <a:ext uri="{FF2B5EF4-FFF2-40B4-BE49-F238E27FC236}">
                <a16:creationId xmlns:a16="http://schemas.microsoft.com/office/drawing/2014/main" id="{4A2C7665-A11D-4758-9DD7-5B10EE66D0C9}"/>
              </a:ext>
            </a:extLst>
          </p:cNvPr>
          <p:cNvSpPr>
            <a:spLocks noGrp="1"/>
          </p:cNvSpPr>
          <p:nvPr/>
        </p:nvSpPr>
        <p:spPr>
          <a:xfrm>
            <a:off x="5917050" y="2850325"/>
            <a:ext cx="684600" cy="1464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7">
            <a:extLst>
              <a:ext uri="{FF2B5EF4-FFF2-40B4-BE49-F238E27FC236}">
                <a16:creationId xmlns:a16="http://schemas.microsoft.com/office/drawing/2014/main" id="{30175EED-7782-4A19-80D4-8ECE4743C4B3}"/>
              </a:ext>
            </a:extLst>
          </p:cNvPr>
          <p:cNvSpPr>
            <a:spLocks noGrp="1"/>
          </p:cNvSpPr>
          <p:nvPr/>
        </p:nvSpPr>
        <p:spPr>
          <a:xfrm>
            <a:off x="3618950" y="542575"/>
            <a:ext cx="684600" cy="1464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7">
            <a:extLst>
              <a:ext uri="{FF2B5EF4-FFF2-40B4-BE49-F238E27FC236}">
                <a16:creationId xmlns:a16="http://schemas.microsoft.com/office/drawing/2014/main" id="{0393C084-8F5F-4438-B3F9-180123A1FECC}"/>
              </a:ext>
            </a:extLst>
          </p:cNvPr>
          <p:cNvSpPr>
            <a:spLocks noGrp="1"/>
          </p:cNvSpPr>
          <p:nvPr/>
        </p:nvSpPr>
        <p:spPr>
          <a:xfrm>
            <a:off x="3622650" y="2850325"/>
            <a:ext cx="684600" cy="1464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7">
            <a:extLst>
              <a:ext uri="{FF2B5EF4-FFF2-40B4-BE49-F238E27FC236}">
                <a16:creationId xmlns:a16="http://schemas.microsoft.com/office/drawing/2014/main" id="{DDA9681E-7789-4B7E-8617-86EC45739164}"/>
              </a:ext>
            </a:extLst>
          </p:cNvPr>
          <p:cNvSpPr>
            <a:spLocks noGrp="1"/>
          </p:cNvSpPr>
          <p:nvPr/>
        </p:nvSpPr>
        <p:spPr>
          <a:xfrm flipH="1">
            <a:off x="-116825" y="-79800"/>
            <a:ext cx="3012300" cy="530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7">
            <a:extLst>
              <a:ext uri="{FF2B5EF4-FFF2-40B4-BE49-F238E27FC236}">
                <a16:creationId xmlns:a16="http://schemas.microsoft.com/office/drawing/2014/main" id="{B3BF89FB-9806-42DF-8803-2BCD847FAA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7750" y="945025"/>
            <a:ext cx="2102700" cy="4062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18" name="Google Shape;118;p27">
            <a:extLst>
              <a:ext uri="{FF2B5EF4-FFF2-40B4-BE49-F238E27FC236}">
                <a16:creationId xmlns:a16="http://schemas.microsoft.com/office/drawing/2014/main" id="{ED3EC422-7322-452E-BA1A-39B77805F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7750" y="1336675"/>
            <a:ext cx="2101800" cy="4443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 marL="0" indent="-127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7">
            <a:extLst>
              <a:ext uri="{FF2B5EF4-FFF2-40B4-BE49-F238E27FC236}">
                <a16:creationId xmlns:a16="http://schemas.microsoft.com/office/drawing/2014/main" id="{36247456-8DB0-4880-A302-9298BD7AF97E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3517750" y="1783200"/>
            <a:ext cx="2103300" cy="7200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 marL="0" indent="-95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7">
            <a:extLst>
              <a:ext uri="{FF2B5EF4-FFF2-40B4-BE49-F238E27FC236}">
                <a16:creationId xmlns:a16="http://schemas.microsoft.com/office/drawing/2014/main" id="{41C98187-7BAB-4DAB-B046-357C01F53301}"/>
              </a:ext>
            </a:extLst>
          </p:cNvPr>
          <p:cNvSpPr>
            <a:spLocks noGrp="1"/>
          </p:cNvSpPr>
          <p:nvPr>
            <p:ph type="title" idx="3"/>
          </p:nvPr>
        </p:nvSpPr>
        <p:spPr>
          <a:xfrm>
            <a:off x="629875" y="1712250"/>
            <a:ext cx="2185500" cy="17190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7">
            <a:extLst>
              <a:ext uri="{FF2B5EF4-FFF2-40B4-BE49-F238E27FC236}">
                <a16:creationId xmlns:a16="http://schemas.microsoft.com/office/drawing/2014/main" id="{D1ED8ADD-C919-4085-A535-A740478A21B7}"/>
              </a:ext>
            </a:extLst>
          </p:cNvPr>
          <p:cNvSpPr>
            <a:spLocks noGrp="1"/>
          </p:cNvSpPr>
          <p:nvPr>
            <p:ph type="title" idx="4" hasCustomPrompt="1"/>
          </p:nvPr>
        </p:nvSpPr>
        <p:spPr>
          <a:xfrm>
            <a:off x="5815600" y="945025"/>
            <a:ext cx="2100600" cy="4062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22" name="Google Shape;122;p27">
            <a:extLst>
              <a:ext uri="{FF2B5EF4-FFF2-40B4-BE49-F238E27FC236}">
                <a16:creationId xmlns:a16="http://schemas.microsoft.com/office/drawing/2014/main" id="{6C816FAB-023E-4F77-9836-6D40E117FB74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>
            <a:off x="5815600" y="1336675"/>
            <a:ext cx="2099700" cy="4443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 marL="0" indent="-127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7">
            <a:extLst>
              <a:ext uri="{FF2B5EF4-FFF2-40B4-BE49-F238E27FC236}">
                <a16:creationId xmlns:a16="http://schemas.microsoft.com/office/drawing/2014/main" id="{F0931598-BB3A-4E8E-9AA2-3F33F138C30B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5815600" y="1783200"/>
            <a:ext cx="2103300" cy="7200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 marL="0" indent="-95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7">
            <a:extLst>
              <a:ext uri="{FF2B5EF4-FFF2-40B4-BE49-F238E27FC236}">
                <a16:creationId xmlns:a16="http://schemas.microsoft.com/office/drawing/2014/main" id="{754B1178-F195-4860-A6BA-44957A9BABB8}"/>
              </a:ext>
            </a:extLst>
          </p:cNvPr>
          <p:cNvSpPr>
            <a:spLocks noGrp="1"/>
          </p:cNvSpPr>
          <p:nvPr>
            <p:ph type="title" idx="7" hasCustomPrompt="1"/>
          </p:nvPr>
        </p:nvSpPr>
        <p:spPr>
          <a:xfrm>
            <a:off x="3517750" y="3249125"/>
            <a:ext cx="2102100" cy="4062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25" name="Google Shape;125;p27">
            <a:extLst>
              <a:ext uri="{FF2B5EF4-FFF2-40B4-BE49-F238E27FC236}">
                <a16:creationId xmlns:a16="http://schemas.microsoft.com/office/drawing/2014/main" id="{E3BE783C-D730-4212-91F6-D7D637B8AD88}"/>
              </a:ext>
            </a:extLst>
          </p:cNvPr>
          <p:cNvSpPr>
            <a:spLocks noGrp="1"/>
          </p:cNvSpPr>
          <p:nvPr>
            <p:ph type="subTitle" idx="8"/>
          </p:nvPr>
        </p:nvSpPr>
        <p:spPr>
          <a:xfrm>
            <a:off x="3517750" y="3636275"/>
            <a:ext cx="2101200" cy="4443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 marL="0" indent="-127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7">
            <a:extLst>
              <a:ext uri="{FF2B5EF4-FFF2-40B4-BE49-F238E27FC236}">
                <a16:creationId xmlns:a16="http://schemas.microsoft.com/office/drawing/2014/main" id="{1EFCE27A-36BC-4BCD-AC44-DE7901651739}"/>
              </a:ext>
            </a:extLst>
          </p:cNvPr>
          <p:cNvSpPr>
            <a:spLocks noGrp="1"/>
          </p:cNvSpPr>
          <p:nvPr>
            <p:ph type="subTitle" idx="9"/>
          </p:nvPr>
        </p:nvSpPr>
        <p:spPr>
          <a:xfrm>
            <a:off x="3517750" y="4076750"/>
            <a:ext cx="2103300" cy="7200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 marL="0" indent="-95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7">
            <a:extLst>
              <a:ext uri="{FF2B5EF4-FFF2-40B4-BE49-F238E27FC236}">
                <a16:creationId xmlns:a16="http://schemas.microsoft.com/office/drawing/2014/main" id="{B58EEFAE-32AE-49D4-88C4-992504B6DDCC}"/>
              </a:ext>
            </a:extLst>
          </p:cNvPr>
          <p:cNvSpPr>
            <a:spLocks noGrp="1"/>
          </p:cNvSpPr>
          <p:nvPr>
            <p:ph type="title" idx="13" hasCustomPrompt="1"/>
          </p:nvPr>
        </p:nvSpPr>
        <p:spPr>
          <a:xfrm>
            <a:off x="5815600" y="3249125"/>
            <a:ext cx="2100600" cy="4062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28" name="Google Shape;128;p27">
            <a:extLst>
              <a:ext uri="{FF2B5EF4-FFF2-40B4-BE49-F238E27FC236}">
                <a16:creationId xmlns:a16="http://schemas.microsoft.com/office/drawing/2014/main" id="{FE879CE7-F6AF-4856-839B-A8861900ED31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5815600" y="3636275"/>
            <a:ext cx="2099700" cy="4443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 marL="0" indent="-127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7">
            <a:extLst>
              <a:ext uri="{FF2B5EF4-FFF2-40B4-BE49-F238E27FC236}">
                <a16:creationId xmlns:a16="http://schemas.microsoft.com/office/drawing/2014/main" id="{B3EE1BE6-2736-4160-B063-C0CBBDBA28C6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5815600" y="4076750"/>
            <a:ext cx="2103300" cy="7200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 marL="0" indent="-95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">
            <a:extLst>
              <a:ext uri="{FF2B5EF4-FFF2-40B4-BE49-F238E27FC236}">
                <a16:creationId xmlns:a16="http://schemas.microsoft.com/office/drawing/2014/main" id="{3DD43F9D-0F08-42C6-9D4E-57AD4765C0AF}"/>
              </a:ext>
            </a:extLst>
          </p:cNvPr>
          <p:cNvSpPr>
            <a:spLocks noGrp="1"/>
          </p:cNvSpPr>
          <p:nvPr/>
        </p:nvSpPr>
        <p:spPr>
          <a:xfrm flipH="1">
            <a:off x="-116825" y="-79800"/>
            <a:ext cx="3012300" cy="530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0">
            <a:extLst>
              <a:ext uri="{FF2B5EF4-FFF2-40B4-BE49-F238E27FC236}">
                <a16:creationId xmlns:a16="http://schemas.microsoft.com/office/drawing/2014/main" id="{118DDF16-050C-4E5D-817C-FBA2DD0DC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75" y="1712250"/>
            <a:ext cx="2185500" cy="17190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>
            <a:extLst>
              <a:ext uri="{FF2B5EF4-FFF2-40B4-BE49-F238E27FC236}">
                <a16:creationId xmlns:a16="http://schemas.microsoft.com/office/drawing/2014/main" id="{E7C8FDAB-521E-46F3-AED8-F42B63AD2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>
            <a:extLst>
              <a:ext uri="{FF2B5EF4-FFF2-40B4-BE49-F238E27FC236}">
                <a16:creationId xmlns:a16="http://schemas.microsoft.com/office/drawing/2014/main" id="{171D3584-331D-4126-80D1-1100877EC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marL="457200" indent="-342900"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17500">
              <a:spcBef>
                <a:spcPts val="0"/>
              </a:spcBef>
              <a:spcAft>
                <a:spcPts val="0"/>
              </a:spcAft>
              <a:buChar char="○"/>
              <a:defRPr/>
            </a:lvl2pPr>
            <a:lvl3pPr marL="1371600" indent="-317500">
              <a:spcBef>
                <a:spcPts val="0"/>
              </a:spcBef>
              <a:spcAft>
                <a:spcPts val="0"/>
              </a:spcAft>
              <a:buChar char="■"/>
              <a:defRPr/>
            </a:lvl3pPr>
            <a:lvl4pPr marL="1828800" indent="-317500">
              <a:spcBef>
                <a:spcPts val="0"/>
              </a:spcBef>
              <a:spcAft>
                <a:spcPts val="0"/>
              </a:spcAft>
              <a:buChar char="●"/>
              <a:defRPr/>
            </a:lvl4pPr>
            <a:lvl5pPr marL="2286000" indent="-317500">
              <a:spcBef>
                <a:spcPts val="0"/>
              </a:spcBef>
              <a:spcAft>
                <a:spcPts val="0"/>
              </a:spcAft>
              <a:buChar char="○"/>
              <a:defRPr/>
            </a:lvl5pPr>
            <a:lvl6pPr marL="2743200" indent="-317500">
              <a:spcBef>
                <a:spcPts val="0"/>
              </a:spcBef>
              <a:spcAft>
                <a:spcPts val="0"/>
              </a:spcAft>
              <a:buChar char="■"/>
              <a:defRPr/>
            </a:lvl6pPr>
            <a:lvl7pPr marL="3200400" indent="-317500">
              <a:spcBef>
                <a:spcPts val="0"/>
              </a:spcBef>
              <a:spcAft>
                <a:spcPts val="0"/>
              </a:spcAft>
              <a:buChar char="●"/>
              <a:defRPr/>
            </a:lvl7pPr>
            <a:lvl8pPr marL="3657600" indent="-317500">
              <a:spcBef>
                <a:spcPts val="0"/>
              </a:spcBef>
              <a:spcAft>
                <a:spcPts val="0"/>
              </a:spcAft>
              <a:buChar char="○"/>
              <a:defRPr/>
            </a:lvl8pPr>
            <a:lvl9pPr marL="4114800" indent="-317500">
              <a:spcBef>
                <a:spcPts val="0"/>
              </a:spcBef>
              <a:spcAft>
                <a:spcPts val="0"/>
              </a:spcAft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>
            <a:extLst>
              <a:ext uri="{FF2B5EF4-FFF2-40B4-BE49-F238E27FC236}">
                <a16:creationId xmlns:a16="http://schemas.microsoft.com/office/drawing/2014/main" id="{08583B03-FF08-4314-A0BF-A58CAB0A88A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6894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57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33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27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00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37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>
            <a:extLst>
              <a:ext uri="{FF2B5EF4-FFF2-40B4-BE49-F238E27FC236}">
                <a16:creationId xmlns:a16="http://schemas.microsoft.com/office/drawing/2014/main" id="{B3F9699A-2868-4AE3-BDEE-A0098660C7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27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01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69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61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76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72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>
            <a:extLst>
              <a:ext uri="{FF2B5EF4-FFF2-40B4-BE49-F238E27FC236}">
                <a16:creationId xmlns:a16="http://schemas.microsoft.com/office/drawing/2014/main" id="{450D37D6-8045-48D9-8D4F-D2FD52B3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>
            <a:extLst>
              <a:ext uri="{FF2B5EF4-FFF2-40B4-BE49-F238E27FC236}">
                <a16:creationId xmlns:a16="http://schemas.microsoft.com/office/drawing/2014/main" id="{8DC78A65-079C-44EF-AA0A-626768554F9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>
            <a:extLst>
              <a:ext uri="{FF2B5EF4-FFF2-40B4-BE49-F238E27FC236}">
                <a16:creationId xmlns:a16="http://schemas.microsoft.com/office/drawing/2014/main" id="{9AC7ADE5-29F2-47E2-83B0-18BA0F8F1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>
            <a:extLst>
              <a:ext uri="{FF2B5EF4-FFF2-40B4-BE49-F238E27FC236}">
                <a16:creationId xmlns:a16="http://schemas.microsoft.com/office/drawing/2014/main" id="{CC0145E7-CE20-4C18-8E06-2BE54437D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marL="457200" indent="-342900"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17500">
              <a:spcBef>
                <a:spcPts val="0"/>
              </a:spcBef>
              <a:spcAft>
                <a:spcPts val="0"/>
              </a:spcAft>
              <a:buChar char="○"/>
              <a:defRPr/>
            </a:lvl2pPr>
            <a:lvl3pPr marL="1371600" indent="-317500">
              <a:spcBef>
                <a:spcPts val="0"/>
              </a:spcBef>
              <a:spcAft>
                <a:spcPts val="0"/>
              </a:spcAft>
              <a:buChar char="■"/>
              <a:defRPr/>
            </a:lvl3pPr>
            <a:lvl4pPr marL="1828800" indent="-317500">
              <a:spcBef>
                <a:spcPts val="0"/>
              </a:spcBef>
              <a:spcAft>
                <a:spcPts val="0"/>
              </a:spcAft>
              <a:buChar char="●"/>
              <a:defRPr/>
            </a:lvl4pPr>
            <a:lvl5pPr marL="2286000" indent="-317500">
              <a:spcBef>
                <a:spcPts val="0"/>
              </a:spcBef>
              <a:spcAft>
                <a:spcPts val="0"/>
              </a:spcAft>
              <a:buChar char="○"/>
              <a:defRPr/>
            </a:lvl5pPr>
            <a:lvl6pPr marL="2743200" indent="-317500">
              <a:spcBef>
                <a:spcPts val="0"/>
              </a:spcBef>
              <a:spcAft>
                <a:spcPts val="0"/>
              </a:spcAft>
              <a:buChar char="■"/>
              <a:defRPr/>
            </a:lvl6pPr>
            <a:lvl7pPr marL="3200400" indent="-317500">
              <a:spcBef>
                <a:spcPts val="0"/>
              </a:spcBef>
              <a:spcAft>
                <a:spcPts val="0"/>
              </a:spcAft>
              <a:buChar char="●"/>
              <a:defRPr/>
            </a:lvl7pPr>
            <a:lvl8pPr marL="3657600" indent="-317500">
              <a:spcBef>
                <a:spcPts val="0"/>
              </a:spcBef>
              <a:spcAft>
                <a:spcPts val="0"/>
              </a:spcAft>
              <a:buChar char="○"/>
              <a:defRPr/>
            </a:lvl8pPr>
            <a:lvl9pPr marL="4114800" indent="-317500">
              <a:spcBef>
                <a:spcPts val="0"/>
              </a:spcBef>
              <a:spcAft>
                <a:spcPts val="0"/>
              </a:spcAft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>
            <a:extLst>
              <a:ext uri="{FF2B5EF4-FFF2-40B4-BE49-F238E27FC236}">
                <a16:creationId xmlns:a16="http://schemas.microsoft.com/office/drawing/2014/main" id="{E3D5BDEF-8BF9-4125-A200-BF8981F6082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>
            <a:extLst>
              <a:ext uri="{FF2B5EF4-FFF2-40B4-BE49-F238E27FC236}">
                <a16:creationId xmlns:a16="http://schemas.microsoft.com/office/drawing/2014/main" id="{35C9378C-E7B6-450B-B1B1-6061D7A29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52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52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52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52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52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52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52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52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>
            <a:extLst>
              <a:ext uri="{FF2B5EF4-FFF2-40B4-BE49-F238E27FC236}">
                <a16:creationId xmlns:a16="http://schemas.microsoft.com/office/drawing/2014/main" id="{5BB747A9-0CB7-41CC-ADB6-E19C70D4C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>
            <a:extLst>
              <a:ext uri="{FF2B5EF4-FFF2-40B4-BE49-F238E27FC236}">
                <a16:creationId xmlns:a16="http://schemas.microsoft.com/office/drawing/2014/main" id="{ACC95B98-7B48-47D0-B26A-CDF0DECFABA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>
            <a:extLst>
              <a:ext uri="{FF2B5EF4-FFF2-40B4-BE49-F238E27FC236}">
                <a16:creationId xmlns:a16="http://schemas.microsoft.com/office/drawing/2014/main" id="{C21FA1A7-C38B-465F-9E83-6A5D68208E9F}"/>
              </a:ext>
            </a:extLst>
          </p:cNvPr>
          <p:cNvSpPr>
            <a:spLocks noGrp="1"/>
          </p:cNvSpPr>
          <p:nvPr/>
        </p:nvSpPr>
        <p:spPr>
          <a:xfrm flipH="1">
            <a:off x="2893500" y="-79800"/>
            <a:ext cx="6250500" cy="530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7">
            <a:extLst>
              <a:ext uri="{FF2B5EF4-FFF2-40B4-BE49-F238E27FC236}">
                <a16:creationId xmlns:a16="http://schemas.microsoft.com/office/drawing/2014/main" id="{0E72E932-A49B-414C-A09D-B3143A0C8BF8}"/>
              </a:ext>
            </a:extLst>
          </p:cNvPr>
          <p:cNvSpPr>
            <a:spLocks noGrp="1"/>
          </p:cNvSpPr>
          <p:nvPr/>
        </p:nvSpPr>
        <p:spPr>
          <a:xfrm rot="5400000">
            <a:off x="2027325" y="2497500"/>
            <a:ext cx="1739700" cy="1485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7">
            <a:extLst>
              <a:ext uri="{FF2B5EF4-FFF2-40B4-BE49-F238E27FC236}">
                <a16:creationId xmlns:a16="http://schemas.microsoft.com/office/drawing/2014/main" id="{51013184-ACEE-48EF-A09C-E031C80F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796675" y="1786425"/>
            <a:ext cx="3480000" cy="8418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3600" b="1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3600" b="1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3600" b="1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3600" b="1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3600" b="1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3600" b="1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3600" b="1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3600" b="1"/>
            </a:lvl9pPr>
          </a:lstStyle>
          <a:p>
            <a:endParaRPr/>
          </a:p>
        </p:txBody>
      </p:sp>
      <p:sp>
        <p:nvSpPr>
          <p:cNvPr id="73" name="Google Shape;73;p17">
            <a:extLst>
              <a:ext uri="{FF2B5EF4-FFF2-40B4-BE49-F238E27FC236}">
                <a16:creationId xmlns:a16="http://schemas.microsoft.com/office/drawing/2014/main" id="{5C4216BA-F98C-440A-A9A2-2E56B4E13C83}"/>
              </a:ext>
            </a:extLst>
          </p:cNvPr>
          <p:cNvSpPr>
            <a:spLocks noGrp="1"/>
          </p:cNvSpPr>
          <p:nvPr>
            <p:ph type="title" idx="2" hasCustomPrompt="1"/>
          </p:nvPr>
        </p:nvSpPr>
        <p:spPr>
          <a:xfrm flipH="1">
            <a:off x="0" y="2012850"/>
            <a:ext cx="2893500" cy="11178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8000" b="1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12000" b="1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12000" b="1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12000" b="1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12000" b="1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12000" b="1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12000" b="1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12000" b="1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12000" b="1"/>
            </a:lvl9pPr>
          </a:lstStyle>
          <a:p>
            <a:r>
              <a:t>xx%</a:t>
            </a:r>
          </a:p>
        </p:txBody>
      </p:sp>
      <p:sp>
        <p:nvSpPr>
          <p:cNvPr id="74" name="Google Shape;74;p17">
            <a:extLst>
              <a:ext uri="{FF2B5EF4-FFF2-40B4-BE49-F238E27FC236}">
                <a16:creationId xmlns:a16="http://schemas.microsoft.com/office/drawing/2014/main" id="{80CA0566-421F-4575-B911-3CF56CA6E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3796675" y="2509157"/>
            <a:ext cx="3480000" cy="8502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1"/>
                </a:solidFill>
              </a:defRPr>
            </a:lvl1pPr>
            <a:lvl2pPr>
              <a:spcBef>
                <a:spcPts val="1600"/>
              </a:spcBef>
              <a:spcAft>
                <a:spcPts val="0"/>
              </a:spcAft>
              <a:buNone/>
              <a:defRPr/>
            </a:lvl2pPr>
            <a:lvl3pPr>
              <a:spcBef>
                <a:spcPts val="1600"/>
              </a:spcBef>
              <a:spcAft>
                <a:spcPts val="0"/>
              </a:spcAft>
              <a:buNone/>
              <a:defRPr/>
            </a:lvl3pPr>
            <a:lvl4pPr>
              <a:spcBef>
                <a:spcPts val="1600"/>
              </a:spcBef>
              <a:spcAft>
                <a:spcPts val="0"/>
              </a:spcAft>
              <a:buNone/>
              <a:defRPr/>
            </a:lvl4pPr>
            <a:lvl5pPr>
              <a:spcBef>
                <a:spcPts val="1600"/>
              </a:spcBef>
              <a:spcAft>
                <a:spcPts val="0"/>
              </a:spcAft>
              <a:buNone/>
              <a:defRPr/>
            </a:lvl5pPr>
            <a:lvl6pPr>
              <a:spcBef>
                <a:spcPts val="1600"/>
              </a:spcBef>
              <a:spcAft>
                <a:spcPts val="0"/>
              </a:spcAft>
              <a:buNone/>
              <a:defRPr/>
            </a:lvl6pPr>
            <a:lvl7pPr>
              <a:spcBef>
                <a:spcPts val="1600"/>
              </a:spcBef>
              <a:spcAft>
                <a:spcPts val="0"/>
              </a:spcAft>
              <a:buNone/>
              <a:defRPr/>
            </a:lvl7pPr>
            <a:lvl8pPr>
              <a:spcBef>
                <a:spcPts val="1600"/>
              </a:spcBef>
              <a:spcAft>
                <a:spcPts val="0"/>
              </a:spcAft>
              <a:buNone/>
              <a:defRPr/>
            </a:lvl8pPr>
            <a:lvl9pPr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>
            <a:extLst>
              <a:ext uri="{FF2B5EF4-FFF2-40B4-BE49-F238E27FC236}">
                <a16:creationId xmlns:a16="http://schemas.microsoft.com/office/drawing/2014/main" id="{13610E9A-74F6-41F2-BA3E-B7C58596CEC9}"/>
              </a:ext>
            </a:extLst>
          </p:cNvPr>
          <p:cNvSpPr>
            <a:spLocks noGrp="1"/>
          </p:cNvSpPr>
          <p:nvPr/>
        </p:nvSpPr>
        <p:spPr>
          <a:xfrm rot="10800000" flipH="1">
            <a:off x="-47850" y="4100525"/>
            <a:ext cx="9239700" cy="1206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2">
            <a:extLst>
              <a:ext uri="{FF2B5EF4-FFF2-40B4-BE49-F238E27FC236}">
                <a16:creationId xmlns:a16="http://schemas.microsoft.com/office/drawing/2014/main" id="{32452572-1811-4B70-B77B-B74FC4A8FF75}"/>
              </a:ext>
            </a:extLst>
          </p:cNvPr>
          <p:cNvSpPr>
            <a:spLocks noGrp="1"/>
          </p:cNvSpPr>
          <p:nvPr/>
        </p:nvSpPr>
        <p:spPr>
          <a:xfrm>
            <a:off x="3702075" y="4034500"/>
            <a:ext cx="1739700" cy="1485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2">
            <a:extLst>
              <a:ext uri="{FF2B5EF4-FFF2-40B4-BE49-F238E27FC236}">
                <a16:creationId xmlns:a16="http://schemas.microsoft.com/office/drawing/2014/main" id="{81033A3D-7D60-4911-8724-A0E44ECFE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100" y="0"/>
            <a:ext cx="6367800" cy="41007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8000" b="1"/>
            </a:lvl1pPr>
            <a:lvl2pPr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ullet point 2">
  <p:cSld name="Title and bullet poi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>
            <a:extLst>
              <a:ext uri="{FF2B5EF4-FFF2-40B4-BE49-F238E27FC236}">
                <a16:creationId xmlns:a16="http://schemas.microsoft.com/office/drawing/2014/main" id="{31787D2D-765F-4566-AF1F-713B7EAB809D}"/>
              </a:ext>
            </a:extLst>
          </p:cNvPr>
          <p:cNvSpPr>
            <a:spLocks noGrp="1"/>
          </p:cNvSpPr>
          <p:nvPr/>
        </p:nvSpPr>
        <p:spPr>
          <a:xfrm flipH="1">
            <a:off x="-116825" y="-79800"/>
            <a:ext cx="3012300" cy="530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30">
            <a:extLst>
              <a:ext uri="{FF2B5EF4-FFF2-40B4-BE49-F238E27FC236}">
                <a16:creationId xmlns:a16="http://schemas.microsoft.com/office/drawing/2014/main" id="{3A646366-5D8D-4CAD-A883-04AF04274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0925" y="336975"/>
            <a:ext cx="4896900" cy="44697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 marL="45720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har char="○"/>
              <a:defRPr sz="1200"/>
            </a:lvl2pPr>
            <a:lvl3pPr marL="1371600" indent="-323850">
              <a:spcBef>
                <a:spcPts val="1600"/>
              </a:spcBef>
              <a:spcAft>
                <a:spcPts val="0"/>
              </a:spcAft>
              <a:buChar char="■"/>
              <a:defRPr/>
            </a:lvl3pPr>
            <a:lvl4pPr marL="1828800" indent="-323850">
              <a:spcBef>
                <a:spcPts val="1600"/>
              </a:spcBef>
              <a:spcAft>
                <a:spcPts val="0"/>
              </a:spcAft>
              <a:buChar char="●"/>
              <a:defRPr/>
            </a:lvl4pPr>
            <a:lvl5pPr marL="2286000" indent="-323850">
              <a:spcBef>
                <a:spcPts val="1600"/>
              </a:spcBef>
              <a:spcAft>
                <a:spcPts val="0"/>
              </a:spcAft>
              <a:buChar char="○"/>
              <a:defRPr/>
            </a:lvl5pPr>
            <a:lvl6pPr marL="2743200" indent="-323850">
              <a:spcBef>
                <a:spcPts val="1600"/>
              </a:spcBef>
              <a:spcAft>
                <a:spcPts val="0"/>
              </a:spcAft>
              <a:buChar char="■"/>
              <a:defRPr/>
            </a:lvl6pPr>
            <a:lvl7pPr marL="3200400" indent="-323850">
              <a:spcBef>
                <a:spcPts val="1600"/>
              </a:spcBef>
              <a:spcAft>
                <a:spcPts val="0"/>
              </a:spcAft>
              <a:buChar char="●"/>
              <a:defRPr/>
            </a:lvl7pPr>
            <a:lvl8pPr marL="3657600" indent="-323850">
              <a:spcBef>
                <a:spcPts val="1600"/>
              </a:spcBef>
              <a:spcAft>
                <a:spcPts val="0"/>
              </a:spcAft>
              <a:buChar char="○"/>
              <a:defRPr/>
            </a:lvl8pPr>
            <a:lvl9pPr marL="4114800" indent="-323850">
              <a:spcBef>
                <a:spcPts val="1600"/>
              </a:spcBef>
              <a:spcAft>
                <a:spcPts val="1600"/>
              </a:spcAft>
              <a:buChar char="■"/>
              <a:defRPr/>
            </a:lvl9pPr>
          </a:lstStyle>
          <a:p>
            <a:endParaRPr/>
          </a:p>
        </p:txBody>
      </p:sp>
      <p:sp>
        <p:nvSpPr>
          <p:cNvPr id="147" name="Google Shape;147;p30">
            <a:extLst>
              <a:ext uri="{FF2B5EF4-FFF2-40B4-BE49-F238E27FC236}">
                <a16:creationId xmlns:a16="http://schemas.microsoft.com/office/drawing/2014/main" id="{66CB6F23-4099-4428-9DEC-926430CAF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75" y="1712250"/>
            <a:ext cx="1998300" cy="17190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Autofit/>
          </a:bodyPr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</p:sldLayoutIdLst>
  <p:hf sldNum="0" hdr="0" ftr="0" dt="0"/>
  <p:txStyles>
    <p:titleStyle>
      <a:lvl1pPr algn="ctr"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>
        <a:spcBef>
          <a:spcPts val="0"/>
        </a:spcBef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>
        <a:spcBef>
          <a:spcPts val="0"/>
        </a:spcBef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spcBef>
          <a:spcPts val="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spcBef>
          <a:spcPts val="0"/>
        </a:spcBef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spcBef>
          <a:spcPts val="0"/>
        </a:spcBef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4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8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8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9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8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9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9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1.jpe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ax-ppv.ru/survey.html" TargetMode="Externa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9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9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9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9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20"/>
          <p:cNvSpPr/>
          <p:nvPr/>
        </p:nvSpPr>
        <p:spPr>
          <a:xfrm>
            <a:off x="6540000" y="1200000"/>
            <a:ext cx="2360000" cy="2360000"/>
          </a:xfrm>
          <a:prstGeom prst="ellipse">
            <a:avLst/>
          </a:prstGeom>
          <a:noFill/>
          <a:ln w="26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s21"/>
          <p:cNvSpPr/>
          <p:nvPr/>
        </p:nvSpPr>
        <p:spPr>
          <a:xfrm>
            <a:off x="6850000" y="1510000"/>
            <a:ext cx="1740000" cy="1740000"/>
          </a:xfrm>
          <a:prstGeom prst="ellipse">
            <a:avLst/>
          </a:prstGeom>
          <a:noFill/>
          <a:ln w="22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22"/>
          <p:cNvSpPr/>
          <p:nvPr/>
        </p:nvSpPr>
        <p:spPr>
          <a:xfrm>
            <a:off x="7360000" y="2020000"/>
            <a:ext cx="720000" cy="72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23"/>
          <p:cNvSpPr/>
          <p:nvPr/>
        </p:nvSpPr>
        <p:spPr>
          <a:xfrm>
            <a:off x="6540000" y="3700000"/>
            <a:ext cx="236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R E 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10"/>
          <p:cNvSpPr/>
          <p:nvPr/>
        </p:nvSpPr>
        <p:spPr>
          <a:xfrm>
            <a:off x="640080" y="156500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11"/>
          <p:cNvSpPr/>
          <p:nvPr/>
        </p:nvSpPr>
        <p:spPr>
          <a:xfrm>
            <a:off x="658368" y="17350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  <a:sym typeface="Montserrat SemiBold"/>
              </a:rPr>
              <a:t>BEFORE WE START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12"/>
          <p:cNvSpPr/>
          <p:nvPr/>
        </p:nvSpPr>
        <p:spPr>
          <a:xfrm>
            <a:off x="621792" y="2110000"/>
            <a:ext cx="6300000" cy="1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Turn on Meeting Recording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13"/>
          <p:cNvSpPr/>
          <p:nvPr/>
        </p:nvSpPr>
        <p:spPr>
          <a:xfrm>
            <a:off x="658368" y="3560000"/>
            <a:ext cx="5760000" cy="76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Make sure the recording is running, and only then begin.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14"/>
          <p:cNvSpPr/>
          <p:nvPr/>
        </p:nvSpPr>
        <p:spPr>
          <a:xfrm>
            <a:off x="658368" y="4660000"/>
            <a:ext cx="60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5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Financial Management in Digital Products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221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">
            <a:extLst>
              <a:ext uri="{FF2B5EF4-FFF2-40B4-BE49-F238E27FC236}">
                <a16:creationId xmlns:a16="http://schemas.microsoft.com/office/drawing/2014/main" id="{12A6167D-CD85-4462-9204-98B553224FD5}"/>
              </a:ext>
            </a:extLst>
          </p:cNvPr>
          <p:cNvSpPr>
            <a:spLocks noGrp="1"/>
          </p:cNvSpPr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3000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25" name="Google Shape;25;p2">
            <a:extLst>
              <a:ext uri="{FF2B5EF4-FFF2-40B4-BE49-F238E27FC236}">
                <a16:creationId xmlns:a16="http://schemas.microsoft.com/office/drawing/2014/main" id="{8D3DFB92-0BE9-495E-BA26-584E74C76054}"/>
              </a:ext>
            </a:extLst>
          </p:cNvPr>
          <p:cNvSpPr>
            <a:spLocks noGrp="1"/>
          </p:cNvSpPr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>
            <a:extLst>
              <a:ext uri="{FF2B5EF4-FFF2-40B4-BE49-F238E27FC236}">
                <a16:creationId xmlns:a16="http://schemas.microsoft.com/office/drawing/2014/main" id="{CFB9E38D-9632-4B36-806A-B8584AC964D9}"/>
              </a:ext>
            </a:extLst>
          </p:cNvPr>
          <p:cNvSpPr>
            <a:spLocks noGrp="1"/>
          </p:cNvSpPr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WELCOME</a:t>
            </a:r>
          </a:p>
        </p:txBody>
      </p:sp>
      <p:sp>
        <p:nvSpPr>
          <p:cNvPr id="27" name="Google Shape;27;p2">
            <a:extLst>
              <a:ext uri="{FF2B5EF4-FFF2-40B4-BE49-F238E27FC236}">
                <a16:creationId xmlns:a16="http://schemas.microsoft.com/office/drawing/2014/main" id="{ABFD10E9-4794-48DE-BAF9-94960A50235E}"/>
              </a:ext>
            </a:extLst>
          </p:cNvPr>
          <p:cNvSpPr>
            <a:spLocks noGrp="1"/>
          </p:cNvSpPr>
          <p:nvPr/>
        </p:nvSpPr>
        <p:spPr>
          <a:xfrm>
            <a:off x="621792" y="2286000"/>
            <a:ext cx="694944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4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Introduction</a:t>
            </a:r>
          </a:p>
        </p:txBody>
      </p:sp>
      <p:sp>
        <p:nvSpPr>
          <p:cNvPr id="28" name="Google Shape;28;p2">
            <a:extLst>
              <a:ext uri="{FF2B5EF4-FFF2-40B4-BE49-F238E27FC236}">
                <a16:creationId xmlns:a16="http://schemas.microsoft.com/office/drawing/2014/main" id="{07D5A0B9-91BD-42A7-B7DA-3D4815752DE0}"/>
              </a:ext>
            </a:extLst>
          </p:cNvPr>
          <p:cNvSpPr>
            <a:spLocks noGrp="1"/>
          </p:cNvSpPr>
          <p:nvPr/>
        </p:nvSpPr>
        <p:spPr>
          <a:xfrm>
            <a:off x="658368" y="342900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Let's set the stage for the term.</a:t>
            </a:r>
          </a:p>
        </p:txBody>
      </p:sp>
    </p:spTree>
    <p:extLst>
      <p:ext uri="{BB962C8B-B14F-4D97-AF65-F5344CB8AC3E}">
        <p14:creationId xmlns:p14="http://schemas.microsoft.com/office/powerpoint/2010/main" val="6985310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F73E748D-C791-4FB5-BE22-58899A06ED8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F12C52-F4E0-41E1-A549-30F59322554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472641-58FB-438B-9CF8-ED8A5BA8B9A1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A82E9-049C-4199-ACD5-42FC67BA084E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FUNNEL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0238B5-E4EC-40B2-8F76-728BF8BB569D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Through conversion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8BE023-88BE-41D3-87C6-A818959EEFA3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777A61-6A13-48BB-A7B1-3D55FA73A8CA}"/>
              </a:ext>
            </a:extLst>
          </p:cNvPr>
          <p:cNvSpPr>
            <a:spLocks noGrp="1"/>
          </p:cNvSpPr>
          <p:nvPr/>
        </p:nvSpPr>
        <p:spPr>
          <a:xfrm>
            <a:off x="2381250" y="1000125"/>
            <a:ext cx="2476500" cy="342900"/>
          </a:xfrm>
          <a:prstGeom prst="rect">
            <a:avLst/>
          </a:prstGeom>
          <a:solidFill>
            <a:srgbClr val="163047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0DAEA9-411E-4285-BBE6-AA22A30397D2}"/>
              </a:ext>
            </a:extLst>
          </p:cNvPr>
          <p:cNvSpPr>
            <a:spLocks noGrp="1"/>
          </p:cNvSpPr>
          <p:nvPr/>
        </p:nvSpPr>
        <p:spPr>
          <a:xfrm>
            <a:off x="2495550" y="1095375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Step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2EA605-CF39-4443-8738-97CF69F1439B}"/>
              </a:ext>
            </a:extLst>
          </p:cNvPr>
          <p:cNvSpPr>
            <a:spLocks noGrp="1"/>
          </p:cNvSpPr>
          <p:nvPr/>
        </p:nvSpPr>
        <p:spPr>
          <a:xfrm>
            <a:off x="4857750" y="1000125"/>
            <a:ext cx="1143000" cy="342900"/>
          </a:xfrm>
          <a:prstGeom prst="rect">
            <a:avLst/>
          </a:prstGeom>
          <a:solidFill>
            <a:srgbClr val="163047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5D5826-76F4-42CB-AB4E-0964F01CE63C}"/>
              </a:ext>
            </a:extLst>
          </p:cNvPr>
          <p:cNvSpPr>
            <a:spLocks noGrp="1"/>
          </p:cNvSpPr>
          <p:nvPr/>
        </p:nvSpPr>
        <p:spPr>
          <a:xfrm>
            <a:off x="4972050" y="1095375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Value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E1E3DB-7638-48DE-ADD7-BE977F79A7BF}"/>
              </a:ext>
            </a:extLst>
          </p:cNvPr>
          <p:cNvSpPr>
            <a:spLocks noGrp="1"/>
          </p:cNvSpPr>
          <p:nvPr/>
        </p:nvSpPr>
        <p:spPr>
          <a:xfrm>
            <a:off x="6000750" y="1000125"/>
            <a:ext cx="1238250" cy="342900"/>
          </a:xfrm>
          <a:prstGeom prst="rect">
            <a:avLst/>
          </a:prstGeom>
          <a:solidFill>
            <a:srgbClr val="163047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7B0DAA-73E4-41A2-AEDC-DFA0012A5DF5}"/>
              </a:ext>
            </a:extLst>
          </p:cNvPr>
          <p:cNvSpPr>
            <a:spLocks noGrp="1"/>
          </p:cNvSpPr>
          <p:nvPr/>
        </p:nvSpPr>
        <p:spPr>
          <a:xfrm>
            <a:off x="6115050" y="1095375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Conversion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10E526-4B04-40C1-8473-6BE13C9DB96D}"/>
              </a:ext>
            </a:extLst>
          </p:cNvPr>
          <p:cNvSpPr>
            <a:spLocks noGrp="1"/>
          </p:cNvSpPr>
          <p:nvPr/>
        </p:nvSpPr>
        <p:spPr>
          <a:xfrm>
            <a:off x="2381250" y="1343025"/>
            <a:ext cx="2476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38CD5C-8FF9-40EF-BB8F-3B235ED97C58}"/>
              </a:ext>
            </a:extLst>
          </p:cNvPr>
          <p:cNvSpPr>
            <a:spLocks noGrp="1"/>
          </p:cNvSpPr>
          <p:nvPr/>
        </p:nvSpPr>
        <p:spPr>
          <a:xfrm>
            <a:off x="2495550" y="1447800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Welcome Screen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6EC690-CB4A-48FA-BEB2-3526E511688E}"/>
              </a:ext>
            </a:extLst>
          </p:cNvPr>
          <p:cNvSpPr>
            <a:spLocks noGrp="1"/>
          </p:cNvSpPr>
          <p:nvPr/>
        </p:nvSpPr>
        <p:spPr>
          <a:xfrm>
            <a:off x="4857750" y="1343025"/>
            <a:ext cx="11430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54EB8F-33A7-4730-B775-29447AC33265}"/>
              </a:ext>
            </a:extLst>
          </p:cNvPr>
          <p:cNvSpPr>
            <a:spLocks noGrp="1"/>
          </p:cNvSpPr>
          <p:nvPr/>
        </p:nvSpPr>
        <p:spPr>
          <a:xfrm>
            <a:off x="4972050" y="1447800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1000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2A22CD-437A-4F5B-ACC7-96B5F49FCD1D}"/>
              </a:ext>
            </a:extLst>
          </p:cNvPr>
          <p:cNvSpPr>
            <a:spLocks noGrp="1"/>
          </p:cNvSpPr>
          <p:nvPr/>
        </p:nvSpPr>
        <p:spPr>
          <a:xfrm>
            <a:off x="6000750" y="134302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0DADB48-6CA5-48BD-A42B-BBBDF6D8997B}"/>
              </a:ext>
            </a:extLst>
          </p:cNvPr>
          <p:cNvSpPr>
            <a:spLocks noGrp="1"/>
          </p:cNvSpPr>
          <p:nvPr/>
        </p:nvSpPr>
        <p:spPr>
          <a:xfrm>
            <a:off x="6115050" y="1447800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04A499-F382-4278-AB31-2BA549AE84D3}"/>
              </a:ext>
            </a:extLst>
          </p:cNvPr>
          <p:cNvSpPr>
            <a:spLocks noGrp="1"/>
          </p:cNvSpPr>
          <p:nvPr/>
        </p:nvSpPr>
        <p:spPr>
          <a:xfrm>
            <a:off x="2381250" y="1704975"/>
            <a:ext cx="2476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6FBE753-CE1F-4141-BEB8-7D054873E121}"/>
              </a:ext>
            </a:extLst>
          </p:cNvPr>
          <p:cNvSpPr>
            <a:spLocks noGrp="1"/>
          </p:cNvSpPr>
          <p:nvPr/>
        </p:nvSpPr>
        <p:spPr>
          <a:xfrm>
            <a:off x="2495550" y="1809750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595BA7-6EE1-4261-ADD7-62EE9FAE46BC}"/>
              </a:ext>
            </a:extLst>
          </p:cNvPr>
          <p:cNvSpPr>
            <a:spLocks noGrp="1"/>
          </p:cNvSpPr>
          <p:nvPr/>
        </p:nvSpPr>
        <p:spPr>
          <a:xfrm>
            <a:off x="4857750" y="1704975"/>
            <a:ext cx="11430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8D0024-B9D1-4E11-9C90-1BBF6719CBDF}"/>
              </a:ext>
            </a:extLst>
          </p:cNvPr>
          <p:cNvSpPr>
            <a:spLocks noGrp="1"/>
          </p:cNvSpPr>
          <p:nvPr/>
        </p:nvSpPr>
        <p:spPr>
          <a:xfrm>
            <a:off x="4972050" y="1809750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FE74A4-C053-4F1B-9BB0-8AEE54876CCC}"/>
              </a:ext>
            </a:extLst>
          </p:cNvPr>
          <p:cNvSpPr>
            <a:spLocks noGrp="1"/>
          </p:cNvSpPr>
          <p:nvPr/>
        </p:nvSpPr>
        <p:spPr>
          <a:xfrm>
            <a:off x="6000750" y="170497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5A0A910-08D9-4FDD-972C-24094D34EFCE}"/>
              </a:ext>
            </a:extLst>
          </p:cNvPr>
          <p:cNvSpPr>
            <a:spLocks noGrp="1"/>
          </p:cNvSpPr>
          <p:nvPr/>
        </p:nvSpPr>
        <p:spPr>
          <a:xfrm>
            <a:off x="6115050" y="1809750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endParaRPr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52232A-2D16-4AE7-BAC5-425D4F8F4435}"/>
              </a:ext>
            </a:extLst>
          </p:cNvPr>
          <p:cNvSpPr>
            <a:spLocks noGrp="1"/>
          </p:cNvSpPr>
          <p:nvPr/>
        </p:nvSpPr>
        <p:spPr>
          <a:xfrm>
            <a:off x="2381250" y="2066925"/>
            <a:ext cx="2476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E4B2E4-67F2-48E7-977E-F71C8A3C3307}"/>
              </a:ext>
            </a:extLst>
          </p:cNvPr>
          <p:cNvSpPr>
            <a:spLocks noGrp="1"/>
          </p:cNvSpPr>
          <p:nvPr/>
        </p:nvSpPr>
        <p:spPr>
          <a:xfrm>
            <a:off x="2495550" y="2171700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Main Page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E70FFAE-BA88-4D2A-A991-788878FC76B9}"/>
              </a:ext>
            </a:extLst>
          </p:cNvPr>
          <p:cNvSpPr>
            <a:spLocks noGrp="1"/>
          </p:cNvSpPr>
          <p:nvPr/>
        </p:nvSpPr>
        <p:spPr>
          <a:xfrm>
            <a:off x="4857750" y="2066925"/>
            <a:ext cx="11430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D8B055E-DB24-4645-BEB8-771401DFDC58}"/>
              </a:ext>
            </a:extLst>
          </p:cNvPr>
          <p:cNvSpPr>
            <a:spLocks noGrp="1"/>
          </p:cNvSpPr>
          <p:nvPr/>
        </p:nvSpPr>
        <p:spPr>
          <a:xfrm>
            <a:off x="4972050" y="2171700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410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1930728-AFB7-4486-AC10-6E097E746858}"/>
              </a:ext>
            </a:extLst>
          </p:cNvPr>
          <p:cNvSpPr>
            <a:spLocks noGrp="1"/>
          </p:cNvSpPr>
          <p:nvPr/>
        </p:nvSpPr>
        <p:spPr>
          <a:xfrm>
            <a:off x="6000750" y="206692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9F26C0-FF1A-4D04-A76A-F7B1076828BF}"/>
              </a:ext>
            </a:extLst>
          </p:cNvPr>
          <p:cNvSpPr>
            <a:spLocks noGrp="1"/>
          </p:cNvSpPr>
          <p:nvPr/>
        </p:nvSpPr>
        <p:spPr>
          <a:xfrm>
            <a:off x="6115050" y="2171700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41.0%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E41D79-84D9-443D-BDA1-873581EA89FD}"/>
              </a:ext>
            </a:extLst>
          </p:cNvPr>
          <p:cNvSpPr>
            <a:spLocks noGrp="1"/>
          </p:cNvSpPr>
          <p:nvPr/>
        </p:nvSpPr>
        <p:spPr>
          <a:xfrm>
            <a:off x="2381250" y="2428875"/>
            <a:ext cx="2476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9327D4E-4FEA-4D43-BB07-961F77867664}"/>
              </a:ext>
            </a:extLst>
          </p:cNvPr>
          <p:cNvSpPr>
            <a:spLocks noGrp="1"/>
          </p:cNvSpPr>
          <p:nvPr/>
        </p:nvSpPr>
        <p:spPr>
          <a:xfrm>
            <a:off x="2495550" y="2533650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Subscription Screen Show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B41FE2-0489-4B02-8039-7832EF8E104C}"/>
              </a:ext>
            </a:extLst>
          </p:cNvPr>
          <p:cNvSpPr>
            <a:spLocks noGrp="1"/>
          </p:cNvSpPr>
          <p:nvPr/>
        </p:nvSpPr>
        <p:spPr>
          <a:xfrm>
            <a:off x="4857750" y="2428875"/>
            <a:ext cx="11430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0CA262B-4A99-49B0-BAAB-BA90E73AA9FF}"/>
              </a:ext>
            </a:extLst>
          </p:cNvPr>
          <p:cNvSpPr>
            <a:spLocks noGrp="1"/>
          </p:cNvSpPr>
          <p:nvPr/>
        </p:nvSpPr>
        <p:spPr>
          <a:xfrm>
            <a:off x="4972050" y="2533650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370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2BCEA7-7AEC-4AA6-AB50-E8E86BE2D46B}"/>
              </a:ext>
            </a:extLst>
          </p:cNvPr>
          <p:cNvSpPr>
            <a:spLocks noGrp="1"/>
          </p:cNvSpPr>
          <p:nvPr/>
        </p:nvSpPr>
        <p:spPr>
          <a:xfrm>
            <a:off x="6000750" y="242887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3F141D3-4C30-4F38-AF5F-03CC02C98A16}"/>
              </a:ext>
            </a:extLst>
          </p:cNvPr>
          <p:cNvSpPr>
            <a:spLocks noGrp="1"/>
          </p:cNvSpPr>
          <p:nvPr/>
        </p:nvSpPr>
        <p:spPr>
          <a:xfrm>
            <a:off x="6115050" y="2533650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90.24%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C109F53-70A7-42E3-8CFB-81DB658DF558}"/>
              </a:ext>
            </a:extLst>
          </p:cNvPr>
          <p:cNvSpPr>
            <a:spLocks noGrp="1"/>
          </p:cNvSpPr>
          <p:nvPr/>
        </p:nvSpPr>
        <p:spPr>
          <a:xfrm>
            <a:off x="2381250" y="2790825"/>
            <a:ext cx="2476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C2DCAFB-6002-4D01-8DF0-A98BEBEC2FFF}"/>
              </a:ext>
            </a:extLst>
          </p:cNvPr>
          <p:cNvSpPr>
            <a:spLocks noGrp="1"/>
          </p:cNvSpPr>
          <p:nvPr/>
        </p:nvSpPr>
        <p:spPr>
          <a:xfrm>
            <a:off x="2495550" y="2895600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Subscription Successful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88696D7-B4BD-4213-8DB5-6836CA7450EC}"/>
              </a:ext>
            </a:extLst>
          </p:cNvPr>
          <p:cNvSpPr>
            <a:spLocks noGrp="1"/>
          </p:cNvSpPr>
          <p:nvPr/>
        </p:nvSpPr>
        <p:spPr>
          <a:xfrm>
            <a:off x="4857750" y="2790825"/>
            <a:ext cx="11430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C664815-4343-4E0E-BA17-7FA99A9110B1}"/>
              </a:ext>
            </a:extLst>
          </p:cNvPr>
          <p:cNvSpPr>
            <a:spLocks noGrp="1"/>
          </p:cNvSpPr>
          <p:nvPr/>
        </p:nvSpPr>
        <p:spPr>
          <a:xfrm>
            <a:off x="4972050" y="2895600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33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999CD8F-A27B-40BF-BE9F-9CC8E90E3CF4}"/>
              </a:ext>
            </a:extLst>
          </p:cNvPr>
          <p:cNvSpPr>
            <a:spLocks noGrp="1"/>
          </p:cNvSpPr>
          <p:nvPr/>
        </p:nvSpPr>
        <p:spPr>
          <a:xfrm>
            <a:off x="6000750" y="279082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EF5B776-3195-4E56-B4C8-64D88CE39C24}"/>
              </a:ext>
            </a:extLst>
          </p:cNvPr>
          <p:cNvSpPr>
            <a:spLocks noGrp="1"/>
          </p:cNvSpPr>
          <p:nvPr/>
        </p:nvSpPr>
        <p:spPr>
          <a:xfrm>
            <a:off x="6115050" y="2895600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8.92%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6ACFF63-276F-4A3D-8B82-2DF6F243BF42}"/>
              </a:ext>
            </a:extLst>
          </p:cNvPr>
          <p:cNvSpPr>
            <a:spLocks noGrp="1"/>
          </p:cNvSpPr>
          <p:nvPr/>
        </p:nvSpPr>
        <p:spPr>
          <a:xfrm>
            <a:off x="2381250" y="4000500"/>
            <a:ext cx="552450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725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725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The onboarding itself converts well. The revenue problem appears later.</a:t>
            </a:r>
          </a:p>
        </p:txBody>
      </p:sp>
    </p:spTree>
    <p:extLst>
      <p:ext uri="{BB962C8B-B14F-4D97-AF65-F5344CB8AC3E}">
        <p14:creationId xmlns:p14="http://schemas.microsoft.com/office/powerpoint/2010/main" val="15299408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FFD903B0-3A00-4D15-8FB4-D03FB6C5959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66E95C-3A2C-44F9-A0DF-EE299C4F403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5BCDED-3E71-4268-A70E-D2C444C74017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3EC8AB-2249-4874-975A-69F321FF41D5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FUNNEL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6CC7B7-73CD-4AE5-BF85-B03892367B1F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Without onboarding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517D1E-17CA-4782-905D-8648F53BE877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2C381F-99CF-43FF-AFA1-2F1359C7B69A}"/>
              </a:ext>
            </a:extLst>
          </p:cNvPr>
          <p:cNvSpPr>
            <a:spLocks noGrp="1"/>
          </p:cNvSpPr>
          <p:nvPr/>
        </p:nvSpPr>
        <p:spPr>
          <a:xfrm>
            <a:off x="2381250" y="1095375"/>
            <a:ext cx="2476500" cy="342900"/>
          </a:xfrm>
          <a:prstGeom prst="rect">
            <a:avLst/>
          </a:prstGeom>
          <a:solidFill>
            <a:srgbClr val="163047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BD6B1C-FC3C-444A-A82F-B5C657E91D93}"/>
              </a:ext>
            </a:extLst>
          </p:cNvPr>
          <p:cNvSpPr>
            <a:spLocks noGrp="1"/>
          </p:cNvSpPr>
          <p:nvPr/>
        </p:nvSpPr>
        <p:spPr>
          <a:xfrm>
            <a:off x="2495550" y="1190625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Step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ED33EE-C863-4C92-BE41-25A221C25183}"/>
              </a:ext>
            </a:extLst>
          </p:cNvPr>
          <p:cNvSpPr>
            <a:spLocks noGrp="1"/>
          </p:cNvSpPr>
          <p:nvPr/>
        </p:nvSpPr>
        <p:spPr>
          <a:xfrm>
            <a:off x="4857750" y="1095375"/>
            <a:ext cx="1143000" cy="342900"/>
          </a:xfrm>
          <a:prstGeom prst="rect">
            <a:avLst/>
          </a:prstGeom>
          <a:solidFill>
            <a:srgbClr val="163047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5D5288-138B-4464-99DE-558FA9C4CE01}"/>
              </a:ext>
            </a:extLst>
          </p:cNvPr>
          <p:cNvSpPr>
            <a:spLocks noGrp="1"/>
          </p:cNvSpPr>
          <p:nvPr/>
        </p:nvSpPr>
        <p:spPr>
          <a:xfrm>
            <a:off x="4972050" y="1190625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Value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38BEEE-80FB-4FE2-99A5-671ABFC3EF1F}"/>
              </a:ext>
            </a:extLst>
          </p:cNvPr>
          <p:cNvSpPr>
            <a:spLocks noGrp="1"/>
          </p:cNvSpPr>
          <p:nvPr/>
        </p:nvSpPr>
        <p:spPr>
          <a:xfrm>
            <a:off x="6000750" y="1095375"/>
            <a:ext cx="1238250" cy="342900"/>
          </a:xfrm>
          <a:prstGeom prst="rect">
            <a:avLst/>
          </a:prstGeom>
          <a:solidFill>
            <a:srgbClr val="163047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B313FA-78EE-426E-BB31-4AF4BFD02CEB}"/>
              </a:ext>
            </a:extLst>
          </p:cNvPr>
          <p:cNvSpPr>
            <a:spLocks noGrp="1"/>
          </p:cNvSpPr>
          <p:nvPr/>
        </p:nvSpPr>
        <p:spPr>
          <a:xfrm>
            <a:off x="6115050" y="1190625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Conversion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48E1F4-BEA6-4834-A1A0-B6F7C61344B2}"/>
              </a:ext>
            </a:extLst>
          </p:cNvPr>
          <p:cNvSpPr>
            <a:spLocks noGrp="1"/>
          </p:cNvSpPr>
          <p:nvPr/>
        </p:nvSpPr>
        <p:spPr>
          <a:xfrm>
            <a:off x="2381250" y="1438275"/>
            <a:ext cx="2476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8923976-F97B-437C-9B46-FA53942576C4}"/>
              </a:ext>
            </a:extLst>
          </p:cNvPr>
          <p:cNvSpPr>
            <a:spLocks noGrp="1"/>
          </p:cNvSpPr>
          <p:nvPr/>
        </p:nvSpPr>
        <p:spPr>
          <a:xfrm>
            <a:off x="2495550" y="1543050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Welcome Screen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D2E6AA-A7D9-4E30-8BFB-95734534838A}"/>
              </a:ext>
            </a:extLst>
          </p:cNvPr>
          <p:cNvSpPr>
            <a:spLocks noGrp="1"/>
          </p:cNvSpPr>
          <p:nvPr/>
        </p:nvSpPr>
        <p:spPr>
          <a:xfrm>
            <a:off x="4857750" y="1438275"/>
            <a:ext cx="11430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F17795-0760-4F87-AF66-43633BA6577F}"/>
              </a:ext>
            </a:extLst>
          </p:cNvPr>
          <p:cNvSpPr>
            <a:spLocks noGrp="1"/>
          </p:cNvSpPr>
          <p:nvPr/>
        </p:nvSpPr>
        <p:spPr>
          <a:xfrm>
            <a:off x="4972050" y="1543050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1000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0E3E4D-599D-491F-B44A-771B9A8E08CB}"/>
              </a:ext>
            </a:extLst>
          </p:cNvPr>
          <p:cNvSpPr>
            <a:spLocks noGrp="1"/>
          </p:cNvSpPr>
          <p:nvPr/>
        </p:nvSpPr>
        <p:spPr>
          <a:xfrm>
            <a:off x="6000750" y="143827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0C6955-CB96-4567-AF86-F38EBCF8D77E}"/>
              </a:ext>
            </a:extLst>
          </p:cNvPr>
          <p:cNvSpPr>
            <a:spLocks noGrp="1"/>
          </p:cNvSpPr>
          <p:nvPr/>
        </p:nvSpPr>
        <p:spPr>
          <a:xfrm>
            <a:off x="6115050" y="1543050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C705BB-192C-4BD6-B22D-73A80EE0D206}"/>
              </a:ext>
            </a:extLst>
          </p:cNvPr>
          <p:cNvSpPr>
            <a:spLocks noGrp="1"/>
          </p:cNvSpPr>
          <p:nvPr/>
        </p:nvSpPr>
        <p:spPr>
          <a:xfrm>
            <a:off x="2381250" y="1800225"/>
            <a:ext cx="2476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D6A144-F1A0-4FB1-BF2F-AD271D48ED96}"/>
              </a:ext>
            </a:extLst>
          </p:cNvPr>
          <p:cNvSpPr>
            <a:spLocks noGrp="1"/>
          </p:cNvSpPr>
          <p:nvPr/>
        </p:nvSpPr>
        <p:spPr>
          <a:xfrm>
            <a:off x="2495550" y="1905000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Main Page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9864E8D-ACA0-48F3-BEBB-4435F6C09E48}"/>
              </a:ext>
            </a:extLst>
          </p:cNvPr>
          <p:cNvSpPr>
            <a:spLocks noGrp="1"/>
          </p:cNvSpPr>
          <p:nvPr/>
        </p:nvSpPr>
        <p:spPr>
          <a:xfrm>
            <a:off x="4857750" y="1800225"/>
            <a:ext cx="11430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075B2E-1CF8-46E2-8217-62C0AD9DE282}"/>
              </a:ext>
            </a:extLst>
          </p:cNvPr>
          <p:cNvSpPr>
            <a:spLocks noGrp="1"/>
          </p:cNvSpPr>
          <p:nvPr/>
        </p:nvSpPr>
        <p:spPr>
          <a:xfrm>
            <a:off x="4972050" y="1905000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950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0EE252-921F-44D1-A235-DC37C28B9503}"/>
              </a:ext>
            </a:extLst>
          </p:cNvPr>
          <p:cNvSpPr>
            <a:spLocks noGrp="1"/>
          </p:cNvSpPr>
          <p:nvPr/>
        </p:nvSpPr>
        <p:spPr>
          <a:xfrm>
            <a:off x="6000750" y="180022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49851E-6E09-432D-8FEF-0B7B8E6CEAC8}"/>
              </a:ext>
            </a:extLst>
          </p:cNvPr>
          <p:cNvSpPr>
            <a:spLocks noGrp="1"/>
          </p:cNvSpPr>
          <p:nvPr/>
        </p:nvSpPr>
        <p:spPr>
          <a:xfrm>
            <a:off x="6115050" y="1905000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95.00%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20262A2-995A-4ECE-A1B0-48AD3DE234F1}"/>
              </a:ext>
            </a:extLst>
          </p:cNvPr>
          <p:cNvSpPr>
            <a:spLocks noGrp="1"/>
          </p:cNvSpPr>
          <p:nvPr/>
        </p:nvSpPr>
        <p:spPr>
          <a:xfrm>
            <a:off x="2381250" y="2162175"/>
            <a:ext cx="2476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B8706CF-B950-4C24-8D48-91BFFB655EF1}"/>
              </a:ext>
            </a:extLst>
          </p:cNvPr>
          <p:cNvSpPr>
            <a:spLocks noGrp="1"/>
          </p:cNvSpPr>
          <p:nvPr/>
        </p:nvSpPr>
        <p:spPr>
          <a:xfrm>
            <a:off x="2495550" y="2266950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Subscription Screen Show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87DFD92-A84D-4B46-8378-CFF605F8974A}"/>
              </a:ext>
            </a:extLst>
          </p:cNvPr>
          <p:cNvSpPr>
            <a:spLocks noGrp="1"/>
          </p:cNvSpPr>
          <p:nvPr/>
        </p:nvSpPr>
        <p:spPr>
          <a:xfrm>
            <a:off x="4857750" y="2162175"/>
            <a:ext cx="11430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526322-35B3-4262-AFDC-E4A7C6B572B8}"/>
              </a:ext>
            </a:extLst>
          </p:cNvPr>
          <p:cNvSpPr>
            <a:spLocks noGrp="1"/>
          </p:cNvSpPr>
          <p:nvPr/>
        </p:nvSpPr>
        <p:spPr>
          <a:xfrm>
            <a:off x="4972050" y="2266950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857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3AA637B-3BD8-4C85-B64D-95F5975E02F0}"/>
              </a:ext>
            </a:extLst>
          </p:cNvPr>
          <p:cNvSpPr>
            <a:spLocks noGrp="1"/>
          </p:cNvSpPr>
          <p:nvPr/>
        </p:nvSpPr>
        <p:spPr>
          <a:xfrm>
            <a:off x="6000750" y="216217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F59741F-4BB6-46CB-8A4C-B717AD98FECC}"/>
              </a:ext>
            </a:extLst>
          </p:cNvPr>
          <p:cNvSpPr>
            <a:spLocks noGrp="1"/>
          </p:cNvSpPr>
          <p:nvPr/>
        </p:nvSpPr>
        <p:spPr>
          <a:xfrm>
            <a:off x="6115050" y="2266950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90.24%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B06837-54C0-43E1-A32F-81B0957EE7E8}"/>
              </a:ext>
            </a:extLst>
          </p:cNvPr>
          <p:cNvSpPr>
            <a:spLocks noGrp="1"/>
          </p:cNvSpPr>
          <p:nvPr/>
        </p:nvSpPr>
        <p:spPr>
          <a:xfrm>
            <a:off x="2381250" y="2524125"/>
            <a:ext cx="2476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B5B43AA-F9B6-429A-B448-DF0541A12B78}"/>
              </a:ext>
            </a:extLst>
          </p:cNvPr>
          <p:cNvSpPr>
            <a:spLocks noGrp="1"/>
          </p:cNvSpPr>
          <p:nvPr/>
        </p:nvSpPr>
        <p:spPr>
          <a:xfrm>
            <a:off x="2495550" y="2628900"/>
            <a:ext cx="2247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Subscription Successful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530D13F-5726-426D-8AB9-1A52135B080C}"/>
              </a:ext>
            </a:extLst>
          </p:cNvPr>
          <p:cNvSpPr>
            <a:spLocks noGrp="1"/>
          </p:cNvSpPr>
          <p:nvPr/>
        </p:nvSpPr>
        <p:spPr>
          <a:xfrm>
            <a:off x="4857750" y="2524125"/>
            <a:ext cx="11430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3C73619-035D-43A0-B6ED-0B4F9847AF48}"/>
              </a:ext>
            </a:extLst>
          </p:cNvPr>
          <p:cNvSpPr>
            <a:spLocks noGrp="1"/>
          </p:cNvSpPr>
          <p:nvPr/>
        </p:nvSpPr>
        <p:spPr>
          <a:xfrm>
            <a:off x="4972050" y="2628900"/>
            <a:ext cx="914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43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B311406-5B13-446F-91BC-D77CE5F0F8DD}"/>
              </a:ext>
            </a:extLst>
          </p:cNvPr>
          <p:cNvSpPr>
            <a:spLocks noGrp="1"/>
          </p:cNvSpPr>
          <p:nvPr/>
        </p:nvSpPr>
        <p:spPr>
          <a:xfrm>
            <a:off x="6000750" y="252412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9A51201-FE3E-4506-9884-2A062547F4FB}"/>
              </a:ext>
            </a:extLst>
          </p:cNvPr>
          <p:cNvSpPr>
            <a:spLocks noGrp="1"/>
          </p:cNvSpPr>
          <p:nvPr/>
        </p:nvSpPr>
        <p:spPr>
          <a:xfrm>
            <a:off x="6115050" y="2628900"/>
            <a:ext cx="1009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5.00%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08B4F15-9CD7-4C94-9DF6-485777144CE0}"/>
              </a:ext>
            </a:extLst>
          </p:cNvPr>
          <p:cNvSpPr>
            <a:spLocks noGrp="1"/>
          </p:cNvSpPr>
          <p:nvPr/>
        </p:nvSpPr>
        <p:spPr>
          <a:xfrm>
            <a:off x="2381250" y="3733800"/>
            <a:ext cx="5810250" cy="533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Removing onboarding increases reach, but the final subscription conversion is still low.</a:t>
            </a:r>
          </a:p>
        </p:txBody>
      </p:sp>
    </p:spTree>
    <p:extLst>
      <p:ext uri="{BB962C8B-B14F-4D97-AF65-F5344CB8AC3E}">
        <p14:creationId xmlns:p14="http://schemas.microsoft.com/office/powerpoint/2010/main" val="67746197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5518DF0-073C-4D9E-AB96-D0AE2EA55F3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2F574AB-E002-43FA-B1EB-50C145734D31}"/>
              </a:ext>
            </a:extLst>
          </p:cNvPr>
          <p:cNvSpPr>
            <a:spLocks noGrp="1"/>
          </p:cNvSpPr>
          <p:nvPr/>
        </p:nvSpPr>
        <p:spPr>
          <a:xfrm>
            <a:off x="523875" y="74295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C54049-36FF-4252-B587-63F208DECF58}"/>
              </a:ext>
            </a:extLst>
          </p:cNvPr>
          <p:cNvSpPr>
            <a:spLocks noGrp="1"/>
          </p:cNvSpPr>
          <p:nvPr/>
        </p:nvSpPr>
        <p:spPr>
          <a:xfrm>
            <a:off x="523875" y="971550"/>
            <a:ext cx="1905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CALZEN 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E3D316-E711-4C9C-B518-E9BAAD0D588E}"/>
              </a:ext>
            </a:extLst>
          </p:cNvPr>
          <p:cNvSpPr>
            <a:spLocks noGrp="1"/>
          </p:cNvSpPr>
          <p:nvPr/>
        </p:nvSpPr>
        <p:spPr>
          <a:xfrm>
            <a:off x="523875" y="1476375"/>
            <a:ext cx="2667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CalZen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610BD1-5383-492E-803B-C2BB7D68D8C2}"/>
              </a:ext>
            </a:extLst>
          </p:cNvPr>
          <p:cNvSpPr>
            <a:spLocks noGrp="1"/>
          </p:cNvSpPr>
          <p:nvPr/>
        </p:nvSpPr>
        <p:spPr>
          <a:xfrm>
            <a:off x="552450" y="24574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B441ED-22C0-49F4-A14D-4C100D675E6D}"/>
              </a:ext>
            </a:extLst>
          </p:cNvPr>
          <p:cNvSpPr>
            <a:spLocks noGrp="1"/>
          </p:cNvSpPr>
          <p:nvPr/>
        </p:nvSpPr>
        <p:spPr>
          <a:xfrm>
            <a:off x="1000125" y="24574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Customer flow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A6E371-8774-4A86-B7B1-D27A3042DDD1}"/>
              </a:ext>
            </a:extLst>
          </p:cNvPr>
          <p:cNvSpPr>
            <a:spLocks noGrp="1"/>
          </p:cNvSpPr>
          <p:nvPr/>
        </p:nvSpPr>
        <p:spPr>
          <a:xfrm>
            <a:off x="552450" y="28765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201CD-EDEC-48EC-94DF-95E6B1AE4CDD}"/>
              </a:ext>
            </a:extLst>
          </p:cNvPr>
          <p:cNvSpPr>
            <a:spLocks noGrp="1"/>
          </p:cNvSpPr>
          <p:nvPr/>
        </p:nvSpPr>
        <p:spPr>
          <a:xfrm>
            <a:off x="1000125" y="28765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Custdev results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AF7DB5-4C26-4246-9C7C-D48888165E92}"/>
              </a:ext>
            </a:extLst>
          </p:cNvPr>
          <p:cNvSpPr>
            <a:spLocks noGrp="1"/>
          </p:cNvSpPr>
          <p:nvPr/>
        </p:nvSpPr>
        <p:spPr>
          <a:xfrm>
            <a:off x="552450" y="32956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BB4941-1303-46CF-8ECB-7325AE8CCCF3}"/>
              </a:ext>
            </a:extLst>
          </p:cNvPr>
          <p:cNvSpPr>
            <a:spLocks noGrp="1"/>
          </p:cNvSpPr>
          <p:nvPr/>
        </p:nvSpPr>
        <p:spPr>
          <a:xfrm>
            <a:off x="1000125" y="32956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Funnel numbers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B86E69-CB17-434F-8889-BCF0DF75C7DC}"/>
              </a:ext>
            </a:extLst>
          </p:cNvPr>
          <p:cNvSpPr>
            <a:spLocks noGrp="1"/>
          </p:cNvSpPr>
          <p:nvPr/>
        </p:nvSpPr>
        <p:spPr>
          <a:xfrm>
            <a:off x="552450" y="37147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307632-5F0E-4168-B555-F4593C45F4B8}"/>
              </a:ext>
            </a:extLst>
          </p:cNvPr>
          <p:cNvSpPr>
            <a:spLocks noGrp="1"/>
          </p:cNvSpPr>
          <p:nvPr/>
        </p:nvSpPr>
        <p:spPr>
          <a:xfrm>
            <a:off x="1000125" y="37147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Unit economics problems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5A1FC6-A4DF-4EF4-8F46-267DF639D3F8}"/>
              </a:ext>
            </a:extLst>
          </p:cNvPr>
          <p:cNvSpPr>
            <a:spLocks noGrp="1"/>
          </p:cNvSpPr>
          <p:nvPr/>
        </p:nvSpPr>
        <p:spPr>
          <a:xfrm>
            <a:off x="7048500" y="762000"/>
            <a:ext cx="1428750" cy="1047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7391516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03C6E1-4166-4FC9-9E53-012AE176225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5E6B2F-639A-408E-9AEB-B265A04CDBDE}"/>
              </a:ext>
            </a:extLst>
          </p:cNvPr>
          <p:cNvSpPr>
            <a:spLocks noGrp="1"/>
          </p:cNvSpPr>
          <p:nvPr/>
        </p:nvSpPr>
        <p:spPr>
          <a:xfrm>
            <a:off x="523875" y="87630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6176E0-5081-4744-8493-9C4C9DDB1049}"/>
              </a:ext>
            </a:extLst>
          </p:cNvPr>
          <p:cNvSpPr>
            <a:spLocks noGrp="1"/>
          </p:cNvSpPr>
          <p:nvPr/>
        </p:nvSpPr>
        <p:spPr>
          <a:xfrm>
            <a:off x="523875" y="1104900"/>
            <a:ext cx="3429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REPEAT SALES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C537AD-CB12-47BC-8EFC-51EECC4CF561}"/>
              </a:ext>
            </a:extLst>
          </p:cNvPr>
          <p:cNvSpPr>
            <a:spLocks noGrp="1"/>
          </p:cNvSpPr>
          <p:nvPr/>
        </p:nvSpPr>
        <p:spPr>
          <a:xfrm>
            <a:off x="523875" y="1600200"/>
            <a:ext cx="5715000" cy="1095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Repeat-sales economics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103C31-0B5A-476B-A868-373A611ACB68}"/>
              </a:ext>
            </a:extLst>
          </p:cNvPr>
          <p:cNvSpPr>
            <a:spLocks noGrp="1"/>
          </p:cNvSpPr>
          <p:nvPr/>
        </p:nvSpPr>
        <p:spPr>
          <a:xfrm>
            <a:off x="523875" y="3143250"/>
            <a:ext cx="5334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The user keeps generating value and costs after the first payment.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447303-CDB3-4D0D-BB3C-4DF37749AB25}"/>
              </a:ext>
            </a:extLst>
          </p:cNvPr>
          <p:cNvSpPr>
            <a:spLocks noGrp="1"/>
          </p:cNvSpPr>
          <p:nvPr/>
        </p:nvSpPr>
        <p:spPr>
          <a:xfrm>
            <a:off x="6667500" y="552450"/>
            <a:ext cx="1714500" cy="2095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wrap="none" lIns="0" tIns="0" rIns="0" bIns="0" anchor="t"/>
          <a:lstStyle/>
          <a:p>
            <a:pPr algn="ctr"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0642684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66CC6A-92D9-4F3D-83AA-BD678CBA5A2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466832-39DE-473C-A5BA-0EE9AB070F70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418502-9679-4EAD-891D-707322C34D09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REPEAT SALES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99E02D-C395-4D66-9089-78D7C221CC17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LTV problem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4FEF17-753F-4241-BA65-697C6EEC4178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644E0-CD5C-484E-83B8-B1C5B90C424C}"/>
              </a:ext>
            </a:extLst>
          </p:cNvPr>
          <p:cNvSpPr>
            <a:spLocks noGrp="1"/>
          </p:cNvSpPr>
          <p:nvPr/>
        </p:nvSpPr>
        <p:spPr>
          <a:xfrm>
            <a:off x="2348882" y="154170"/>
            <a:ext cx="3143250" cy="342900"/>
          </a:xfrm>
          <a:prstGeom prst="rect">
            <a:avLst/>
          </a:prstGeom>
          <a:solidFill>
            <a:srgbClr val="163047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1A6FD1-CF37-4D2C-9C18-E327E16DB452}"/>
              </a:ext>
            </a:extLst>
          </p:cNvPr>
          <p:cNvSpPr>
            <a:spLocks noGrp="1"/>
          </p:cNvSpPr>
          <p:nvPr/>
        </p:nvSpPr>
        <p:spPr>
          <a:xfrm>
            <a:off x="2463182" y="249420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Metric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722BC9-4A13-434A-9462-0C1924CF9F07}"/>
              </a:ext>
            </a:extLst>
          </p:cNvPr>
          <p:cNvSpPr>
            <a:spLocks noGrp="1"/>
          </p:cNvSpPr>
          <p:nvPr/>
        </p:nvSpPr>
        <p:spPr>
          <a:xfrm>
            <a:off x="5492132" y="154170"/>
            <a:ext cx="1333500" cy="342900"/>
          </a:xfrm>
          <a:prstGeom prst="rect">
            <a:avLst/>
          </a:prstGeom>
          <a:solidFill>
            <a:srgbClr val="163047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AF51D0-334F-4367-9918-8E18CA54F943}"/>
              </a:ext>
            </a:extLst>
          </p:cNvPr>
          <p:cNvSpPr>
            <a:spLocks noGrp="1"/>
          </p:cNvSpPr>
          <p:nvPr/>
        </p:nvSpPr>
        <p:spPr>
          <a:xfrm>
            <a:off x="5606432" y="249420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Value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532606-6BA1-4A43-A890-6D5DA5D91961}"/>
              </a:ext>
            </a:extLst>
          </p:cNvPr>
          <p:cNvSpPr>
            <a:spLocks noGrp="1"/>
          </p:cNvSpPr>
          <p:nvPr/>
        </p:nvSpPr>
        <p:spPr>
          <a:xfrm>
            <a:off x="2348882" y="49707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BD6369-6F4D-406A-A45C-5C1863A6F70E}"/>
              </a:ext>
            </a:extLst>
          </p:cNvPr>
          <p:cNvSpPr>
            <a:spLocks noGrp="1"/>
          </p:cNvSpPr>
          <p:nvPr/>
        </p:nvSpPr>
        <p:spPr>
          <a:xfrm>
            <a:off x="2463182" y="60184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CAC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3E8A46-BD27-48A3-BE78-AC71C3417B9E}"/>
              </a:ext>
            </a:extLst>
          </p:cNvPr>
          <p:cNvSpPr>
            <a:spLocks noGrp="1"/>
          </p:cNvSpPr>
          <p:nvPr/>
        </p:nvSpPr>
        <p:spPr>
          <a:xfrm>
            <a:off x="5492132" y="49707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6DDB3D-3965-4EEE-8015-BA0C25AC2E86}"/>
              </a:ext>
            </a:extLst>
          </p:cNvPr>
          <p:cNvSpPr>
            <a:spLocks noGrp="1"/>
          </p:cNvSpPr>
          <p:nvPr/>
        </p:nvSpPr>
        <p:spPr>
          <a:xfrm>
            <a:off x="5606432" y="60184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$8.62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84E2E8-C431-4040-B631-47CB2E16E703}"/>
              </a:ext>
            </a:extLst>
          </p:cNvPr>
          <p:cNvSpPr>
            <a:spLocks noGrp="1"/>
          </p:cNvSpPr>
          <p:nvPr/>
        </p:nvSpPr>
        <p:spPr>
          <a:xfrm>
            <a:off x="2348882" y="85902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97E036-825C-40E2-8514-63457276191F}"/>
              </a:ext>
            </a:extLst>
          </p:cNvPr>
          <p:cNvSpPr>
            <a:spLocks noGrp="1"/>
          </p:cNvSpPr>
          <p:nvPr/>
        </p:nvSpPr>
        <p:spPr>
          <a:xfrm>
            <a:off x="2463182" y="96379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CPI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F81A4B-03B0-4F38-A66B-16C393FF795C}"/>
              </a:ext>
            </a:extLst>
          </p:cNvPr>
          <p:cNvSpPr>
            <a:spLocks noGrp="1"/>
          </p:cNvSpPr>
          <p:nvPr/>
        </p:nvSpPr>
        <p:spPr>
          <a:xfrm>
            <a:off x="5492132" y="85902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4A441EC-6094-453B-AAF1-95F43DE8F7D9}"/>
              </a:ext>
            </a:extLst>
          </p:cNvPr>
          <p:cNvSpPr>
            <a:spLocks noGrp="1"/>
          </p:cNvSpPr>
          <p:nvPr/>
        </p:nvSpPr>
        <p:spPr>
          <a:xfrm>
            <a:off x="5606432" y="96379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$0.50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87E6B0-2670-406B-9382-3B7EBF916889}"/>
              </a:ext>
            </a:extLst>
          </p:cNvPr>
          <p:cNvSpPr>
            <a:spLocks noGrp="1"/>
          </p:cNvSpPr>
          <p:nvPr/>
        </p:nvSpPr>
        <p:spPr>
          <a:xfrm>
            <a:off x="2348882" y="122097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A98373-A92C-41BC-A501-16A1236412E6}"/>
              </a:ext>
            </a:extLst>
          </p:cNvPr>
          <p:cNvSpPr>
            <a:spLocks noGrp="1"/>
          </p:cNvSpPr>
          <p:nvPr/>
        </p:nvSpPr>
        <p:spPr>
          <a:xfrm>
            <a:off x="2463182" y="132574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Install conversion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FA42A51-D615-48C9-BC1F-779C0BC67279}"/>
              </a:ext>
            </a:extLst>
          </p:cNvPr>
          <p:cNvSpPr>
            <a:spLocks noGrp="1"/>
          </p:cNvSpPr>
          <p:nvPr/>
        </p:nvSpPr>
        <p:spPr>
          <a:xfrm>
            <a:off x="5492132" y="122097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56933C1-C380-4756-B123-EF895123AE4C}"/>
              </a:ext>
            </a:extLst>
          </p:cNvPr>
          <p:cNvSpPr>
            <a:spLocks noGrp="1"/>
          </p:cNvSpPr>
          <p:nvPr/>
        </p:nvSpPr>
        <p:spPr>
          <a:xfrm>
            <a:off x="5606432" y="132574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17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52A5374-3F53-4286-8814-2A71469E6758}"/>
              </a:ext>
            </a:extLst>
          </p:cNvPr>
          <p:cNvSpPr>
            <a:spLocks noGrp="1"/>
          </p:cNvSpPr>
          <p:nvPr/>
        </p:nvSpPr>
        <p:spPr>
          <a:xfrm>
            <a:off x="2348882" y="158292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B2420D-B902-4797-96DC-69C17A5BB7A9}"/>
              </a:ext>
            </a:extLst>
          </p:cNvPr>
          <p:cNvSpPr>
            <a:spLocks noGrp="1"/>
          </p:cNvSpPr>
          <p:nvPr/>
        </p:nvSpPr>
        <p:spPr>
          <a:xfrm>
            <a:off x="2463182" y="168769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End-to-end conversion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45EEE6-495B-4FD9-A277-A769D7C26A1D}"/>
              </a:ext>
            </a:extLst>
          </p:cNvPr>
          <p:cNvSpPr>
            <a:spLocks noGrp="1"/>
          </p:cNvSpPr>
          <p:nvPr/>
        </p:nvSpPr>
        <p:spPr>
          <a:xfrm>
            <a:off x="5492132" y="158292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BD4CB9-C53C-487E-A097-84A42DB77B13}"/>
              </a:ext>
            </a:extLst>
          </p:cNvPr>
          <p:cNvSpPr>
            <a:spLocks noGrp="1"/>
          </p:cNvSpPr>
          <p:nvPr/>
        </p:nvSpPr>
        <p:spPr>
          <a:xfrm>
            <a:off x="5606432" y="168769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5.80%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D9D3D5-70E5-4586-8107-E4B4ED7663FD}"/>
              </a:ext>
            </a:extLst>
          </p:cNvPr>
          <p:cNvSpPr>
            <a:spLocks noGrp="1"/>
          </p:cNvSpPr>
          <p:nvPr/>
        </p:nvSpPr>
        <p:spPr>
          <a:xfrm>
            <a:off x="2348882" y="194487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AE9C2D-6C2D-4A92-976D-3A15AC7A80A3}"/>
              </a:ext>
            </a:extLst>
          </p:cNvPr>
          <p:cNvSpPr>
            <a:spLocks noGrp="1"/>
          </p:cNvSpPr>
          <p:nvPr/>
        </p:nvSpPr>
        <p:spPr>
          <a:xfrm>
            <a:off x="2463182" y="204964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Subscription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E4AA5E-2163-421D-BC2F-E6DDA25FF5A8}"/>
              </a:ext>
            </a:extLst>
          </p:cNvPr>
          <p:cNvSpPr>
            <a:spLocks noGrp="1"/>
          </p:cNvSpPr>
          <p:nvPr/>
        </p:nvSpPr>
        <p:spPr>
          <a:xfrm>
            <a:off x="5492132" y="194487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F35054-F122-4353-8073-8FA4A1F22289}"/>
              </a:ext>
            </a:extLst>
          </p:cNvPr>
          <p:cNvSpPr>
            <a:spLocks noGrp="1"/>
          </p:cNvSpPr>
          <p:nvPr/>
        </p:nvSpPr>
        <p:spPr>
          <a:xfrm>
            <a:off x="5606432" y="204964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$17.00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BAE99D9-2889-4FD6-8DAA-31D6BCBE3EAA}"/>
              </a:ext>
            </a:extLst>
          </p:cNvPr>
          <p:cNvSpPr>
            <a:spLocks noGrp="1"/>
          </p:cNvSpPr>
          <p:nvPr/>
        </p:nvSpPr>
        <p:spPr>
          <a:xfrm>
            <a:off x="2348882" y="230682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7D67768-1FB4-4648-9381-9438F432DD4F}"/>
              </a:ext>
            </a:extLst>
          </p:cNvPr>
          <p:cNvSpPr>
            <a:spLocks noGrp="1"/>
          </p:cNvSpPr>
          <p:nvPr/>
        </p:nvSpPr>
        <p:spPr>
          <a:xfrm>
            <a:off x="2463182" y="241159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Retention rate, 1y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4799C3C-9D24-46E3-A09A-74A689EB5156}"/>
              </a:ext>
            </a:extLst>
          </p:cNvPr>
          <p:cNvSpPr>
            <a:spLocks noGrp="1"/>
          </p:cNvSpPr>
          <p:nvPr/>
        </p:nvSpPr>
        <p:spPr>
          <a:xfrm>
            <a:off x="5492132" y="230682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0ACCF5B-07B1-4B8A-9A58-02F2161F6D9E}"/>
              </a:ext>
            </a:extLst>
          </p:cNvPr>
          <p:cNvSpPr>
            <a:spLocks noGrp="1"/>
          </p:cNvSpPr>
          <p:nvPr/>
        </p:nvSpPr>
        <p:spPr>
          <a:xfrm>
            <a:off x="5606432" y="241159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50%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00B917E-D242-4D8E-B148-353096C333BF}"/>
              </a:ext>
            </a:extLst>
          </p:cNvPr>
          <p:cNvSpPr>
            <a:spLocks noGrp="1"/>
          </p:cNvSpPr>
          <p:nvPr/>
        </p:nvSpPr>
        <p:spPr>
          <a:xfrm>
            <a:off x="2348882" y="266877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0DDC2CD-7BD4-4F00-AEF9-ECBDA27CEB66}"/>
              </a:ext>
            </a:extLst>
          </p:cNvPr>
          <p:cNvSpPr>
            <a:spLocks noGrp="1"/>
          </p:cNvSpPr>
          <p:nvPr/>
        </p:nvSpPr>
        <p:spPr>
          <a:xfrm>
            <a:off x="2463182" y="277354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Repeat sale 1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6913CC7-5DA1-46AA-AC57-7080E316416C}"/>
              </a:ext>
            </a:extLst>
          </p:cNvPr>
          <p:cNvSpPr>
            <a:spLocks noGrp="1"/>
          </p:cNvSpPr>
          <p:nvPr/>
        </p:nvSpPr>
        <p:spPr>
          <a:xfrm>
            <a:off x="5492132" y="266877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6AD6F86-2C29-4C9A-8E29-D2C93A4B628D}"/>
              </a:ext>
            </a:extLst>
          </p:cNvPr>
          <p:cNvSpPr>
            <a:spLocks noGrp="1"/>
          </p:cNvSpPr>
          <p:nvPr/>
        </p:nvSpPr>
        <p:spPr>
          <a:xfrm>
            <a:off x="5606432" y="277354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$8.50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629B41B-F208-422A-B13E-AC6E4AADD0AD}"/>
              </a:ext>
            </a:extLst>
          </p:cNvPr>
          <p:cNvSpPr>
            <a:spLocks noGrp="1"/>
          </p:cNvSpPr>
          <p:nvPr/>
        </p:nvSpPr>
        <p:spPr>
          <a:xfrm>
            <a:off x="2348882" y="303072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7BEBB66-9963-4382-857A-E868B7B971EE}"/>
              </a:ext>
            </a:extLst>
          </p:cNvPr>
          <p:cNvSpPr>
            <a:spLocks noGrp="1"/>
          </p:cNvSpPr>
          <p:nvPr/>
        </p:nvSpPr>
        <p:spPr>
          <a:xfrm>
            <a:off x="2463182" y="313549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Repeat sale 2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B415C1A-7379-47BA-93E9-E3ED00A2053B}"/>
              </a:ext>
            </a:extLst>
          </p:cNvPr>
          <p:cNvSpPr>
            <a:spLocks noGrp="1"/>
          </p:cNvSpPr>
          <p:nvPr/>
        </p:nvSpPr>
        <p:spPr>
          <a:xfrm>
            <a:off x="5492132" y="303072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595B120-8DDF-4586-81A2-09CCAA4C6A5F}"/>
              </a:ext>
            </a:extLst>
          </p:cNvPr>
          <p:cNvSpPr>
            <a:spLocks noGrp="1"/>
          </p:cNvSpPr>
          <p:nvPr/>
        </p:nvSpPr>
        <p:spPr>
          <a:xfrm>
            <a:off x="5606432" y="313549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$0.13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F721167-E4F4-4686-A2C1-2FDA1BF0E99D}"/>
              </a:ext>
            </a:extLst>
          </p:cNvPr>
          <p:cNvSpPr>
            <a:spLocks noGrp="1"/>
          </p:cNvSpPr>
          <p:nvPr/>
        </p:nvSpPr>
        <p:spPr>
          <a:xfrm>
            <a:off x="2348882" y="339267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7D32122-B35D-41D8-B39B-014CE2181107}"/>
              </a:ext>
            </a:extLst>
          </p:cNvPr>
          <p:cNvSpPr>
            <a:spLocks noGrp="1"/>
          </p:cNvSpPr>
          <p:nvPr/>
        </p:nvSpPr>
        <p:spPr>
          <a:xfrm>
            <a:off x="2463182" y="349744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Repeat sale 3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C457457-C007-4C35-9A4C-3681A66CBAA2}"/>
              </a:ext>
            </a:extLst>
          </p:cNvPr>
          <p:cNvSpPr>
            <a:spLocks noGrp="1"/>
          </p:cNvSpPr>
          <p:nvPr/>
        </p:nvSpPr>
        <p:spPr>
          <a:xfrm>
            <a:off x="5492132" y="339267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2FEFF75-39F5-465A-B52F-BBCC665FBD87}"/>
              </a:ext>
            </a:extLst>
          </p:cNvPr>
          <p:cNvSpPr>
            <a:spLocks noGrp="1"/>
          </p:cNvSpPr>
          <p:nvPr/>
        </p:nvSpPr>
        <p:spPr>
          <a:xfrm>
            <a:off x="5606432" y="349744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$0.08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C929949-8C0D-4C6D-8BE6-3DFD9AE04E95}"/>
              </a:ext>
            </a:extLst>
          </p:cNvPr>
          <p:cNvSpPr>
            <a:spLocks noGrp="1"/>
          </p:cNvSpPr>
          <p:nvPr/>
        </p:nvSpPr>
        <p:spPr>
          <a:xfrm>
            <a:off x="2348882" y="375462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90CD1DF-4374-4EA8-B290-76998FF3E4BF}"/>
              </a:ext>
            </a:extLst>
          </p:cNvPr>
          <p:cNvSpPr>
            <a:spLocks noGrp="1"/>
          </p:cNvSpPr>
          <p:nvPr/>
        </p:nvSpPr>
        <p:spPr>
          <a:xfrm>
            <a:off x="2463182" y="385939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Repeat sale 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0B8D603-DF24-44B8-9FFB-0201A87736D7}"/>
              </a:ext>
            </a:extLst>
          </p:cNvPr>
          <p:cNvSpPr>
            <a:spLocks noGrp="1"/>
          </p:cNvSpPr>
          <p:nvPr/>
        </p:nvSpPr>
        <p:spPr>
          <a:xfrm>
            <a:off x="5492132" y="375462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FE811F4-F10A-4174-90FD-3E97BA35E710}"/>
              </a:ext>
            </a:extLst>
          </p:cNvPr>
          <p:cNvSpPr>
            <a:spLocks noGrp="1"/>
          </p:cNvSpPr>
          <p:nvPr/>
        </p:nvSpPr>
        <p:spPr>
          <a:xfrm>
            <a:off x="5606432" y="385939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$0.02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885F881-8023-49BF-85B0-AC5F3CFAEC0F}"/>
              </a:ext>
            </a:extLst>
          </p:cNvPr>
          <p:cNvSpPr>
            <a:spLocks noGrp="1"/>
          </p:cNvSpPr>
          <p:nvPr/>
        </p:nvSpPr>
        <p:spPr>
          <a:xfrm>
            <a:off x="2348882" y="411657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25336AC-6D82-4B3E-A063-394FAE1E55CA}"/>
              </a:ext>
            </a:extLst>
          </p:cNvPr>
          <p:cNvSpPr>
            <a:spLocks noGrp="1"/>
          </p:cNvSpPr>
          <p:nvPr/>
        </p:nvSpPr>
        <p:spPr>
          <a:xfrm>
            <a:off x="2463182" y="422134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Repeat sale 5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CE119C8-3111-4439-B0F2-665E0C9EDA9E}"/>
              </a:ext>
            </a:extLst>
          </p:cNvPr>
          <p:cNvSpPr>
            <a:spLocks noGrp="1"/>
          </p:cNvSpPr>
          <p:nvPr/>
        </p:nvSpPr>
        <p:spPr>
          <a:xfrm>
            <a:off x="5492132" y="411657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5AEECF1-4A49-4D78-9C37-2D00C5DB60A6}"/>
              </a:ext>
            </a:extLst>
          </p:cNvPr>
          <p:cNvSpPr>
            <a:spLocks noGrp="1"/>
          </p:cNvSpPr>
          <p:nvPr/>
        </p:nvSpPr>
        <p:spPr>
          <a:xfrm>
            <a:off x="5606432" y="422134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$0.00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9C10ABC-4AD9-4AB2-921E-59F918D9A7E1}"/>
              </a:ext>
            </a:extLst>
          </p:cNvPr>
          <p:cNvSpPr>
            <a:spLocks noGrp="1"/>
          </p:cNvSpPr>
          <p:nvPr/>
        </p:nvSpPr>
        <p:spPr>
          <a:xfrm>
            <a:off x="2348882" y="4478520"/>
            <a:ext cx="3143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8393963-4DCC-43D8-AA44-37BB5513F0B7}"/>
              </a:ext>
            </a:extLst>
          </p:cNvPr>
          <p:cNvSpPr>
            <a:spLocks noGrp="1"/>
          </p:cNvSpPr>
          <p:nvPr/>
        </p:nvSpPr>
        <p:spPr>
          <a:xfrm>
            <a:off x="2463182" y="4583295"/>
            <a:ext cx="29146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938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LTV, 5y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4EC3FB3-7F96-4D85-BD3A-CE56C7816606}"/>
              </a:ext>
            </a:extLst>
          </p:cNvPr>
          <p:cNvSpPr>
            <a:spLocks noGrp="1"/>
          </p:cNvSpPr>
          <p:nvPr/>
        </p:nvSpPr>
        <p:spPr>
          <a:xfrm>
            <a:off x="5492132" y="4478520"/>
            <a:ext cx="133350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9B0DA59-CAD9-4361-9921-83479B893BC1}"/>
              </a:ext>
            </a:extLst>
          </p:cNvPr>
          <p:cNvSpPr>
            <a:spLocks noGrp="1"/>
          </p:cNvSpPr>
          <p:nvPr/>
        </p:nvSpPr>
        <p:spPr>
          <a:xfrm>
            <a:off x="5606432" y="4583295"/>
            <a:ext cx="11049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938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$25.71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03AF0CD-4FAD-43AC-9009-623BC14A6038}"/>
              </a:ext>
            </a:extLst>
          </p:cNvPr>
          <p:cNvSpPr>
            <a:spLocks noGrp="1"/>
          </p:cNvSpPr>
          <p:nvPr/>
        </p:nvSpPr>
        <p:spPr>
          <a:xfrm>
            <a:off x="6939932" y="2383020"/>
            <a:ext cx="2017951" cy="1733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725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725" b="0" dirty="0">
                <a:solidFill>
                  <a:srgbClr val="163047"/>
                </a:solidFill>
                <a:latin typeface="Montserrat" pitchFamily="2" charset="77"/>
                <a:ea typeface="Montserrat ExtraBold"/>
                <a:cs typeface="Montserrat ExtraBold"/>
              </a:rPr>
              <a:t>The long-term model depends on repeat use, but repeat use adds AI costs.</a:t>
            </a:r>
          </a:p>
        </p:txBody>
      </p:sp>
    </p:spTree>
    <p:extLst>
      <p:ext uri="{BB962C8B-B14F-4D97-AF65-F5344CB8AC3E}">
        <p14:creationId xmlns:p14="http://schemas.microsoft.com/office/powerpoint/2010/main" val="69497366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315787-B625-4945-893C-4125DB1B5FA5}"/>
              </a:ext>
            </a:extLst>
          </p:cNvPr>
          <p:cNvSpPr>
            <a:spLocks noGrp="1"/>
          </p:cNvSpPr>
          <p:nvPr/>
        </p:nvSpPr>
        <p:spPr>
          <a:xfrm>
            <a:off x="0" y="110067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D9B5BA-A00B-46A3-9D82-DE166EF71E0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F72811-2DA9-4D67-9AD0-F763EEED3DF4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B2690D-11F5-4DE6-A032-4E51ADA3DB98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AI COST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2ACD6C-768F-4101-9071-C1EDAE7318B4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Serving one user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0A4283-3672-4E1C-A6AA-8A132CCFB8B1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A43A3E-9C88-4199-8D01-23A2B94A75C7}"/>
              </a:ext>
            </a:extLst>
          </p:cNvPr>
          <p:cNvSpPr>
            <a:spLocks noGrp="1"/>
          </p:cNvSpPr>
          <p:nvPr/>
        </p:nvSpPr>
        <p:spPr>
          <a:xfrm>
            <a:off x="2381250" y="1143000"/>
            <a:ext cx="2619375" cy="11430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75CC45-16F9-4FEE-97F8-4966A64B5F60}"/>
              </a:ext>
            </a:extLst>
          </p:cNvPr>
          <p:cNvSpPr>
            <a:spLocks noGrp="1"/>
          </p:cNvSpPr>
          <p:nvPr/>
        </p:nvSpPr>
        <p:spPr>
          <a:xfrm>
            <a:off x="2381250" y="1143000"/>
            <a:ext cx="2619375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424C9F-A38C-4FB9-AD04-7326E70CD68E}"/>
              </a:ext>
            </a:extLst>
          </p:cNvPr>
          <p:cNvSpPr>
            <a:spLocks noGrp="1"/>
          </p:cNvSpPr>
          <p:nvPr/>
        </p:nvSpPr>
        <p:spPr>
          <a:xfrm>
            <a:off x="2619375" y="1524000"/>
            <a:ext cx="1524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4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Photo recognition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31241D-6C11-4A28-B40A-8C5F81277E7B}"/>
              </a:ext>
            </a:extLst>
          </p:cNvPr>
          <p:cNvSpPr>
            <a:spLocks noGrp="1"/>
          </p:cNvSpPr>
          <p:nvPr/>
        </p:nvSpPr>
        <p:spPr>
          <a:xfrm>
            <a:off x="4143375" y="1428750"/>
            <a:ext cx="750358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2025" b="1" dirty="0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$0.02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F82C68-C2DC-4281-AD43-7ED209FF2797}"/>
              </a:ext>
            </a:extLst>
          </p:cNvPr>
          <p:cNvSpPr>
            <a:spLocks noGrp="1"/>
          </p:cNvSpPr>
          <p:nvPr/>
        </p:nvSpPr>
        <p:spPr>
          <a:xfrm>
            <a:off x="5429250" y="1143000"/>
            <a:ext cx="2619375" cy="11430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EAAB47-6DEC-4367-B576-576ED30BF29D}"/>
              </a:ext>
            </a:extLst>
          </p:cNvPr>
          <p:cNvSpPr>
            <a:spLocks noGrp="1"/>
          </p:cNvSpPr>
          <p:nvPr/>
        </p:nvSpPr>
        <p:spPr>
          <a:xfrm>
            <a:off x="5429250" y="1143000"/>
            <a:ext cx="2619375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BC4DC8-489D-46A4-8BA3-61017D670CFB}"/>
              </a:ext>
            </a:extLst>
          </p:cNvPr>
          <p:cNvSpPr>
            <a:spLocks noGrp="1"/>
          </p:cNvSpPr>
          <p:nvPr/>
        </p:nvSpPr>
        <p:spPr>
          <a:xfrm>
            <a:off x="5667375" y="1524000"/>
            <a:ext cx="1524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4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Text recognition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5D739D-E5F8-4329-A44B-0E188A7E6608}"/>
              </a:ext>
            </a:extLst>
          </p:cNvPr>
          <p:cNvSpPr>
            <a:spLocks noGrp="1"/>
          </p:cNvSpPr>
          <p:nvPr/>
        </p:nvSpPr>
        <p:spPr>
          <a:xfrm>
            <a:off x="7191375" y="1428750"/>
            <a:ext cx="775758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1">
                <a:solidFill>
                  <a:srgbClr val="163047"/>
                </a:solidFill>
                <a:latin typeface="Montserrat"/>
                <a:ea typeface="Montserrat"/>
                <a:cs typeface="Montserrat"/>
              </a:defRPr>
            </a:pPr>
            <a:r>
              <a:rPr sz="2025" b="1" dirty="0">
                <a:solidFill>
                  <a:srgbClr val="163047"/>
                </a:solidFill>
                <a:latin typeface="Montserrat"/>
                <a:ea typeface="Montserrat"/>
                <a:cs typeface="Montserrat"/>
              </a:rPr>
              <a:t>$0.01</a:t>
            </a:r>
          </a:p>
        </p:txBody>
      </p:sp>
    </p:spTree>
    <p:extLst>
      <p:ext uri="{BB962C8B-B14F-4D97-AF65-F5344CB8AC3E}">
        <p14:creationId xmlns:p14="http://schemas.microsoft.com/office/powerpoint/2010/main" val="2890578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CF8250E-059C-4898-BCA1-A9ECAD2A21B8}"/>
              </a:ext>
            </a:extLst>
          </p:cNvPr>
          <p:cNvSpPr>
            <a:spLocks noGrp="1"/>
          </p:cNvSpPr>
          <p:nvPr/>
        </p:nvSpPr>
        <p:spPr>
          <a:xfrm>
            <a:off x="0" y="174625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17199D-B348-4C3D-81AB-6D201CAEE5E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4F9E68-C3A8-42CB-95ED-8001C85EE114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C76CB5-A7B3-43A8-9506-C7E3F6A1E4D5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AI COST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7540B4-FC93-49F6-ABAC-FF3C395A4798}"/>
              </a:ext>
            </a:extLst>
          </p:cNvPr>
          <p:cNvSpPr>
            <a:spLocks noGrp="1"/>
          </p:cNvSpPr>
          <p:nvPr/>
        </p:nvSpPr>
        <p:spPr>
          <a:xfrm>
            <a:off x="361950" y="1151466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Daily usage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9AF629-142C-4406-AC58-CF2B4747E3BA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667375" y="572225"/>
            <a:ext cx="1714500" cy="37132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40CD68E-4D84-4CE5-808E-9A277F7F0253}"/>
              </a:ext>
            </a:extLst>
          </p:cNvPr>
          <p:cNvSpPr>
            <a:spLocks noGrp="1"/>
          </p:cNvSpPr>
          <p:nvPr/>
        </p:nvSpPr>
        <p:spPr>
          <a:xfrm>
            <a:off x="2381250" y="1000125"/>
            <a:ext cx="2857500" cy="438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5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5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A day of usage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4A126B-6A9B-452C-A216-7626DF94A13D}"/>
              </a:ext>
            </a:extLst>
          </p:cNvPr>
          <p:cNvSpPr>
            <a:spLocks noGrp="1"/>
          </p:cNvSpPr>
          <p:nvPr/>
        </p:nvSpPr>
        <p:spPr>
          <a:xfrm>
            <a:off x="2381250" y="1809750"/>
            <a:ext cx="2476500" cy="1341966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25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250" b="0" dirty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3 photo recognitions</a:t>
            </a:r>
          </a:p>
          <a:p>
            <a:pPr algn="l">
              <a:defRPr sz="225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250" b="0" dirty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3 text recognitions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C0A674-243C-4BF6-87A2-94FD19D12496}"/>
              </a:ext>
            </a:extLst>
          </p:cNvPr>
          <p:cNvSpPr>
            <a:spLocks noGrp="1"/>
          </p:cNvSpPr>
          <p:nvPr/>
        </p:nvSpPr>
        <p:spPr>
          <a:xfrm>
            <a:off x="2381249" y="3238500"/>
            <a:ext cx="2656417" cy="1047024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78C978-F1A3-47E9-9D62-0C2445490311}"/>
              </a:ext>
            </a:extLst>
          </p:cNvPr>
          <p:cNvSpPr>
            <a:spLocks noGrp="1"/>
          </p:cNvSpPr>
          <p:nvPr/>
        </p:nvSpPr>
        <p:spPr>
          <a:xfrm>
            <a:off x="2609850" y="3467100"/>
            <a:ext cx="20955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$0.09 per active day</a:t>
            </a:r>
          </a:p>
        </p:txBody>
      </p:sp>
    </p:spTree>
    <p:extLst>
      <p:ext uri="{BB962C8B-B14F-4D97-AF65-F5344CB8AC3E}">
        <p14:creationId xmlns:p14="http://schemas.microsoft.com/office/powerpoint/2010/main" val="167464184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DCBE1C-73D4-4091-BCFD-7ED96DA9648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E68D5F-4216-4675-97B2-5E802DF6301C}"/>
              </a:ext>
            </a:extLst>
          </p:cNvPr>
          <p:cNvSpPr>
            <a:spLocks noGrp="1"/>
          </p:cNvSpPr>
          <p:nvPr/>
        </p:nvSpPr>
        <p:spPr>
          <a:xfrm>
            <a:off x="523875" y="87630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97291C-D624-43A6-9FD8-5E96A28B5F5C}"/>
              </a:ext>
            </a:extLst>
          </p:cNvPr>
          <p:cNvSpPr>
            <a:spLocks noGrp="1"/>
          </p:cNvSpPr>
          <p:nvPr/>
        </p:nvSpPr>
        <p:spPr>
          <a:xfrm>
            <a:off x="523875" y="1104900"/>
            <a:ext cx="3429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AI COST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7514C4-5290-4A0F-9824-BEC898ABA193}"/>
              </a:ext>
            </a:extLst>
          </p:cNvPr>
          <p:cNvSpPr>
            <a:spLocks noGrp="1"/>
          </p:cNvSpPr>
          <p:nvPr/>
        </p:nvSpPr>
        <p:spPr>
          <a:xfrm>
            <a:off x="523875" y="1600200"/>
            <a:ext cx="5715000" cy="1095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100 days of service usage = $9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C22F92-22C3-4177-A2B5-DE2A99B7DD84}"/>
              </a:ext>
            </a:extLst>
          </p:cNvPr>
          <p:cNvSpPr>
            <a:spLocks noGrp="1"/>
          </p:cNvSpPr>
          <p:nvPr/>
        </p:nvSpPr>
        <p:spPr>
          <a:xfrm>
            <a:off x="523875" y="3143250"/>
            <a:ext cx="5334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A cheap-looking request becomes expensive when repeated every day.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32B42B-7AAB-486A-A2C9-12AF0A79E574}"/>
              </a:ext>
            </a:extLst>
          </p:cNvPr>
          <p:cNvSpPr>
            <a:spLocks noGrp="1"/>
          </p:cNvSpPr>
          <p:nvPr/>
        </p:nvSpPr>
        <p:spPr>
          <a:xfrm>
            <a:off x="6667500" y="552450"/>
            <a:ext cx="1714500" cy="2095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 dirty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91971623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DE4EB57-BE95-4BD2-9205-FC7B73B08D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00975F-730B-4DA3-8C85-FC6AA57AC2D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4FEED-AF79-4997-899A-BEA3CEE5EF89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90DA10-EC67-4DF7-ABF4-6CF3520010A4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OPTIONS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C1602D-07A8-4359-9A46-9447EF40D48C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Ways to fix it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B292B3-5F2F-4884-9C28-EAB5F9E28940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4032A9-7581-42C9-9DB7-8E1C2EE2A873}"/>
              </a:ext>
            </a:extLst>
          </p:cNvPr>
          <p:cNvSpPr>
            <a:spLocks noGrp="1"/>
          </p:cNvSpPr>
          <p:nvPr/>
        </p:nvSpPr>
        <p:spPr>
          <a:xfrm>
            <a:off x="2381250" y="1000125"/>
            <a:ext cx="5429250" cy="742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7D30D5-8F1F-4B90-BC9E-BFF399FD57B1}"/>
              </a:ext>
            </a:extLst>
          </p:cNvPr>
          <p:cNvSpPr>
            <a:spLocks noGrp="1"/>
          </p:cNvSpPr>
          <p:nvPr/>
        </p:nvSpPr>
        <p:spPr>
          <a:xfrm>
            <a:off x="2381250" y="1000125"/>
            <a:ext cx="5429250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734F6E-7D8B-4388-A70A-931B3036B56B}"/>
              </a:ext>
            </a:extLst>
          </p:cNvPr>
          <p:cNvSpPr>
            <a:spLocks noGrp="1"/>
          </p:cNvSpPr>
          <p:nvPr/>
        </p:nvSpPr>
        <p:spPr>
          <a:xfrm>
            <a:off x="2590800" y="1219200"/>
            <a:ext cx="2667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AA1D93-FF6C-47DF-BFF2-969DB9A92F5F}"/>
              </a:ext>
            </a:extLst>
          </p:cNvPr>
          <p:cNvSpPr>
            <a:spLocks noGrp="1"/>
          </p:cNvSpPr>
          <p:nvPr/>
        </p:nvSpPr>
        <p:spPr>
          <a:xfrm>
            <a:off x="3048000" y="1200150"/>
            <a:ext cx="42862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Wait for the next GPT cost drop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40E03-352E-469E-BE32-0AC9F9FA4EE2}"/>
              </a:ext>
            </a:extLst>
          </p:cNvPr>
          <p:cNvSpPr>
            <a:spLocks noGrp="1"/>
          </p:cNvSpPr>
          <p:nvPr/>
        </p:nvSpPr>
        <p:spPr>
          <a:xfrm>
            <a:off x="2381250" y="2095500"/>
            <a:ext cx="5429250" cy="742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6CD9BD-9DB7-464F-A343-BD0C53BB7F04}"/>
              </a:ext>
            </a:extLst>
          </p:cNvPr>
          <p:cNvSpPr>
            <a:spLocks noGrp="1"/>
          </p:cNvSpPr>
          <p:nvPr/>
        </p:nvSpPr>
        <p:spPr>
          <a:xfrm>
            <a:off x="2381250" y="2095500"/>
            <a:ext cx="5429250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A86F82-DB84-41F9-9F08-5C6FC6CC6036}"/>
              </a:ext>
            </a:extLst>
          </p:cNvPr>
          <p:cNvSpPr>
            <a:spLocks noGrp="1"/>
          </p:cNvSpPr>
          <p:nvPr/>
        </p:nvSpPr>
        <p:spPr>
          <a:xfrm>
            <a:off x="2590800" y="2314575"/>
            <a:ext cx="2667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0F74D2-B763-4F53-BDC5-8D6147DE8695}"/>
              </a:ext>
            </a:extLst>
          </p:cNvPr>
          <p:cNvSpPr>
            <a:spLocks noGrp="1"/>
          </p:cNvSpPr>
          <p:nvPr/>
        </p:nvSpPr>
        <p:spPr>
          <a:xfrm>
            <a:off x="3048000" y="2295525"/>
            <a:ext cx="42862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Build a dish database to call the API less often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192A1DC-CB69-4697-B831-EC96458E0E07}"/>
              </a:ext>
            </a:extLst>
          </p:cNvPr>
          <p:cNvSpPr>
            <a:spLocks noGrp="1"/>
          </p:cNvSpPr>
          <p:nvPr/>
        </p:nvSpPr>
        <p:spPr>
          <a:xfrm>
            <a:off x="2381250" y="3190875"/>
            <a:ext cx="5429250" cy="742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8BA804-D73F-4C90-8032-E6A09DC3B6A2}"/>
              </a:ext>
            </a:extLst>
          </p:cNvPr>
          <p:cNvSpPr>
            <a:spLocks noGrp="1"/>
          </p:cNvSpPr>
          <p:nvPr/>
        </p:nvSpPr>
        <p:spPr>
          <a:xfrm>
            <a:off x="2381250" y="3190875"/>
            <a:ext cx="54292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7A3FB6-39CF-435E-94D5-6F9E14305655}"/>
              </a:ext>
            </a:extLst>
          </p:cNvPr>
          <p:cNvSpPr>
            <a:spLocks noGrp="1"/>
          </p:cNvSpPr>
          <p:nvPr/>
        </p:nvSpPr>
        <p:spPr>
          <a:xfrm>
            <a:off x="2590800" y="3409950"/>
            <a:ext cx="2667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1F8EF95-F3BD-49BC-8663-02B1F6FFE3E7}"/>
              </a:ext>
            </a:extLst>
          </p:cNvPr>
          <p:cNvSpPr>
            <a:spLocks noGrp="1"/>
          </p:cNvSpPr>
          <p:nvPr/>
        </p:nvSpPr>
        <p:spPr>
          <a:xfrm>
            <a:off x="3048000" y="3390900"/>
            <a:ext cx="42862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3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Maximise first sales and minimise retention</a:t>
            </a:r>
          </a:p>
        </p:txBody>
      </p:sp>
    </p:spTree>
    <p:extLst>
      <p:ext uri="{BB962C8B-B14F-4D97-AF65-F5344CB8AC3E}">
        <p14:creationId xmlns:p14="http://schemas.microsoft.com/office/powerpoint/2010/main" val="121033887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5A65A2-19F5-44A4-9651-DD3378D2EA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5CCAF3-E996-4463-AA23-F07B96337AD4}"/>
              </a:ext>
            </a:extLst>
          </p:cNvPr>
          <p:cNvSpPr>
            <a:spLocks noGrp="1"/>
          </p:cNvSpPr>
          <p:nvPr/>
        </p:nvSpPr>
        <p:spPr>
          <a:xfrm>
            <a:off x="523875" y="87630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42FB59-1651-4463-994E-2A5E669E8CA0}"/>
              </a:ext>
            </a:extLst>
          </p:cNvPr>
          <p:cNvSpPr>
            <a:spLocks noGrp="1"/>
          </p:cNvSpPr>
          <p:nvPr/>
        </p:nvSpPr>
        <p:spPr>
          <a:xfrm>
            <a:off x="523875" y="1104900"/>
            <a:ext cx="3429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P.S.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54ADF7-F6BF-46BC-8F7C-C2A6D386E840}"/>
              </a:ext>
            </a:extLst>
          </p:cNvPr>
          <p:cNvSpPr>
            <a:spLocks noGrp="1"/>
          </p:cNvSpPr>
          <p:nvPr/>
        </p:nvSpPr>
        <p:spPr>
          <a:xfrm>
            <a:off x="523875" y="1600200"/>
            <a:ext cx="5715000" cy="1095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Two additional product risks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3F882B-B1EA-4979-A28F-2094B3210B6D}"/>
              </a:ext>
            </a:extLst>
          </p:cNvPr>
          <p:cNvSpPr>
            <a:spLocks noGrp="1"/>
          </p:cNvSpPr>
          <p:nvPr/>
        </p:nvSpPr>
        <p:spPr>
          <a:xfrm>
            <a:off x="523875" y="3143250"/>
            <a:ext cx="5334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The economics problem is not only in the funnel.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4525D5-C61B-4CCD-96DB-B314A6E9CA58}"/>
              </a:ext>
            </a:extLst>
          </p:cNvPr>
          <p:cNvSpPr>
            <a:spLocks noGrp="1"/>
          </p:cNvSpPr>
          <p:nvPr/>
        </p:nvSpPr>
        <p:spPr>
          <a:xfrm>
            <a:off x="6667500" y="552450"/>
            <a:ext cx="1714500" cy="2095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wrap="none" lIns="0" tIns="0" rIns="0" bIns="0" anchor="t"/>
          <a:lstStyle/>
          <a:p>
            <a:pPr algn="ctr"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1553759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">
            <a:extLst>
              <a:ext uri="{FF2B5EF4-FFF2-40B4-BE49-F238E27FC236}">
                <a16:creationId xmlns:a16="http://schemas.microsoft.com/office/drawing/2014/main" id="{273E3F2D-7915-4BF5-BD68-E5A04EDBC1F2}"/>
              </a:ext>
            </a:extLst>
          </p:cNvPr>
          <p:cNvSpPr>
            <a:spLocks noGrp="1"/>
          </p:cNvSpPr>
          <p:nvPr/>
        </p:nvSpPr>
        <p:spPr>
          <a:xfrm>
            <a:off x="0" y="162306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>
            <a:extLst>
              <a:ext uri="{FF2B5EF4-FFF2-40B4-BE49-F238E27FC236}">
                <a16:creationId xmlns:a16="http://schemas.microsoft.com/office/drawing/2014/main" id="{92CB0D43-8BF0-470C-A4B4-C87C025FAFE8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>
            <a:extLst>
              <a:ext uri="{FF2B5EF4-FFF2-40B4-BE49-F238E27FC236}">
                <a16:creationId xmlns:a16="http://schemas.microsoft.com/office/drawing/2014/main" id="{C7578292-ADA5-4856-AE0D-429213B28BF3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MEET YOUR INSTRUCTOR</a:t>
            </a:r>
          </a:p>
        </p:txBody>
      </p:sp>
      <p:sp>
        <p:nvSpPr>
          <p:cNvPr id="37" name="Google Shape;37;p3">
            <a:extLst>
              <a:ext uri="{FF2B5EF4-FFF2-40B4-BE49-F238E27FC236}">
                <a16:creationId xmlns:a16="http://schemas.microsoft.com/office/drawing/2014/main" id="{5CE1E173-19E1-4D54-95BA-CC9E280463B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Hi — I'm Max</a:t>
            </a:r>
          </a:p>
        </p:txBody>
      </p:sp>
      <p:sp>
        <p:nvSpPr>
          <p:cNvPr id="38" name="Google Shape;38;p3">
            <a:extLst>
              <a:ext uri="{FF2B5EF4-FFF2-40B4-BE49-F238E27FC236}">
                <a16:creationId xmlns:a16="http://schemas.microsoft.com/office/drawing/2014/main" id="{2B215A32-A790-4434-8DBA-6B30F4011EB4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Introduction</a:t>
            </a:r>
          </a:p>
        </p:txBody>
      </p:sp>
      <p:sp>
        <p:nvSpPr>
          <p:cNvPr id="39" name="Google Shape;39;p3">
            <a:extLst>
              <a:ext uri="{FF2B5EF4-FFF2-40B4-BE49-F238E27FC236}">
                <a16:creationId xmlns:a16="http://schemas.microsoft.com/office/drawing/2014/main" id="{81025575-138C-4EE9-BD19-1CCCB98BBF00}"/>
              </a:ext>
            </a:extLst>
          </p:cNvPr>
          <p:cNvSpPr>
            <a:spLocks noGrp="1"/>
          </p:cNvSpPr>
          <p:nvPr/>
        </p:nvSpPr>
        <p:spPr>
          <a:xfrm>
            <a:off x="3200400" y="640080"/>
            <a:ext cx="55321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50" dirty="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I work across the whole life of a digital product — building it, funding it, and figuring out whether it actually makes money. This course is the toolkit I use every day.</a:t>
            </a:r>
          </a:p>
        </p:txBody>
      </p:sp>
      <p:sp>
        <p:nvSpPr>
          <p:cNvPr id="40" name="Google Shape;40;p3">
            <a:extLst>
              <a:ext uri="{FF2B5EF4-FFF2-40B4-BE49-F238E27FC236}">
                <a16:creationId xmlns:a16="http://schemas.microsoft.com/office/drawing/2014/main" id="{427F52A9-4766-44B9-B488-BF52CA6A08B6}"/>
              </a:ext>
            </a:extLst>
          </p:cNvPr>
          <p:cNvSpPr>
            <a:spLocks noGrp="1"/>
          </p:cNvSpPr>
          <p:nvPr/>
        </p:nvSpPr>
        <p:spPr>
          <a:xfrm>
            <a:off x="3200400" y="2057400"/>
            <a:ext cx="457200" cy="4572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" name="Google Shape;41;p3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19272" y="2176272"/>
            <a:ext cx="219456" cy="219456"/>
          </a:xfrm>
          <a:prstGeom prst="rect">
            <a:avLst/>
          </a:prstGeom>
          <a:ln>
            <a:noFill/>
          </a:ln>
        </p:spPr>
      </p:pic>
      <p:sp>
        <p:nvSpPr>
          <p:cNvPr id="42" name="Google Shape;42;p3">
            <a:extLst>
              <a:ext uri="{FF2B5EF4-FFF2-40B4-BE49-F238E27FC236}">
                <a16:creationId xmlns:a16="http://schemas.microsoft.com/office/drawing/2014/main" id="{2048A45C-B13E-4F38-BD6F-CA37300E1EF3}"/>
              </a:ext>
            </a:extLst>
          </p:cNvPr>
          <p:cNvSpPr>
            <a:spLocks noGrp="1"/>
          </p:cNvSpPr>
          <p:nvPr/>
        </p:nvSpPr>
        <p:spPr>
          <a:xfrm>
            <a:off x="3858768" y="2002536"/>
            <a:ext cx="487375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 dirty="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I build products  </a:t>
            </a:r>
            <a:r>
              <a:rPr sz="1300" dirty="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as a Product Lead in MNTX </a:t>
            </a:r>
          </a:p>
        </p:txBody>
      </p:sp>
      <p:sp>
        <p:nvSpPr>
          <p:cNvPr id="43" name="Google Shape;43;p3">
            <a:extLst>
              <a:ext uri="{FF2B5EF4-FFF2-40B4-BE49-F238E27FC236}">
                <a16:creationId xmlns:a16="http://schemas.microsoft.com/office/drawing/2014/main" id="{7C233A82-023E-45D2-8B6F-DA0C1FF36DEC}"/>
              </a:ext>
            </a:extLst>
          </p:cNvPr>
          <p:cNvSpPr>
            <a:spLocks noGrp="1"/>
          </p:cNvSpPr>
          <p:nvPr/>
        </p:nvSpPr>
        <p:spPr>
          <a:xfrm>
            <a:off x="3200400" y="2734056"/>
            <a:ext cx="457200" cy="4572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" name="Google Shape;44;p3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3319272" y="2852928"/>
            <a:ext cx="219456" cy="219456"/>
          </a:xfrm>
          <a:prstGeom prst="rect">
            <a:avLst/>
          </a:prstGeom>
          <a:ln>
            <a:noFill/>
          </a:ln>
        </p:spPr>
      </p:pic>
      <p:sp>
        <p:nvSpPr>
          <p:cNvPr id="45" name="Google Shape;45;p3">
            <a:extLst>
              <a:ext uri="{FF2B5EF4-FFF2-40B4-BE49-F238E27FC236}">
                <a16:creationId xmlns:a16="http://schemas.microsoft.com/office/drawing/2014/main" id="{C2D67700-96F8-4149-AA8D-37B88B79DB06}"/>
              </a:ext>
            </a:extLst>
          </p:cNvPr>
          <p:cNvSpPr>
            <a:spLocks noGrp="1"/>
          </p:cNvSpPr>
          <p:nvPr/>
        </p:nvSpPr>
        <p:spPr>
          <a:xfrm>
            <a:off x="3858768" y="2679192"/>
            <a:ext cx="487375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I run ventures  </a:t>
            </a:r>
            <a:r>
              <a:rPr sz="13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as an entrepreneur</a:t>
            </a:r>
          </a:p>
        </p:txBody>
      </p:sp>
      <p:sp>
        <p:nvSpPr>
          <p:cNvPr id="46" name="Google Shape;46;p3">
            <a:extLst>
              <a:ext uri="{FF2B5EF4-FFF2-40B4-BE49-F238E27FC236}">
                <a16:creationId xmlns:a16="http://schemas.microsoft.com/office/drawing/2014/main" id="{422BD783-CF2F-4DB4-B9E6-57B38B9E4A9F}"/>
              </a:ext>
            </a:extLst>
          </p:cNvPr>
          <p:cNvSpPr>
            <a:spLocks noGrp="1"/>
          </p:cNvSpPr>
          <p:nvPr/>
        </p:nvSpPr>
        <p:spPr>
          <a:xfrm>
            <a:off x="3200400" y="3410712"/>
            <a:ext cx="457200" cy="4572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oogle Shape;47;p3"/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3319272" y="3529584"/>
            <a:ext cx="219456" cy="219456"/>
          </a:xfrm>
          <a:prstGeom prst="rect">
            <a:avLst/>
          </a:prstGeom>
          <a:ln>
            <a:noFill/>
          </a:ln>
        </p:spPr>
      </p:pic>
      <p:sp>
        <p:nvSpPr>
          <p:cNvPr id="48" name="Google Shape;48;p3">
            <a:extLst>
              <a:ext uri="{FF2B5EF4-FFF2-40B4-BE49-F238E27FC236}">
                <a16:creationId xmlns:a16="http://schemas.microsoft.com/office/drawing/2014/main" id="{15C07368-8552-4260-9595-717FDB6FE2CB}"/>
              </a:ext>
            </a:extLst>
          </p:cNvPr>
          <p:cNvSpPr>
            <a:spLocks noGrp="1"/>
          </p:cNvSpPr>
          <p:nvPr/>
        </p:nvSpPr>
        <p:spPr>
          <a:xfrm>
            <a:off x="3858768" y="3355848"/>
            <a:ext cx="487375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I invest </a:t>
            </a:r>
            <a:r>
              <a:rPr sz="13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in businesses, stocks and real estate</a:t>
            </a:r>
          </a:p>
        </p:txBody>
      </p:sp>
      <p:sp>
        <p:nvSpPr>
          <p:cNvPr id="49" name="Google Shape;49;p3">
            <a:extLst>
              <a:ext uri="{FF2B5EF4-FFF2-40B4-BE49-F238E27FC236}">
                <a16:creationId xmlns:a16="http://schemas.microsoft.com/office/drawing/2014/main" id="{ADEF0A84-880E-43D9-A667-B81EF1732846}"/>
              </a:ext>
            </a:extLst>
          </p:cNvPr>
          <p:cNvSpPr>
            <a:spLocks noGrp="1"/>
          </p:cNvSpPr>
          <p:nvPr/>
        </p:nvSpPr>
        <p:spPr>
          <a:xfrm>
            <a:off x="3200400" y="4087368"/>
            <a:ext cx="457200" cy="4572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" name="Google Shape;50;p3"/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3319272" y="4206240"/>
            <a:ext cx="219456" cy="219456"/>
          </a:xfrm>
          <a:prstGeom prst="rect">
            <a:avLst/>
          </a:prstGeom>
          <a:ln>
            <a:noFill/>
          </a:ln>
        </p:spPr>
      </p:pic>
      <p:sp>
        <p:nvSpPr>
          <p:cNvPr id="51" name="Google Shape;51;p3">
            <a:extLst>
              <a:ext uri="{FF2B5EF4-FFF2-40B4-BE49-F238E27FC236}">
                <a16:creationId xmlns:a16="http://schemas.microsoft.com/office/drawing/2014/main" id="{57C37872-E446-4D73-8D6B-6B5E46AAE622}"/>
              </a:ext>
            </a:extLst>
          </p:cNvPr>
          <p:cNvSpPr>
            <a:spLocks noGrp="1"/>
          </p:cNvSpPr>
          <p:nvPr/>
        </p:nvSpPr>
        <p:spPr>
          <a:xfrm>
            <a:off x="3858768" y="4032504"/>
            <a:ext cx="487375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I teach  </a:t>
            </a:r>
            <a:r>
              <a:rPr sz="13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here, at Innopolis University</a:t>
            </a:r>
          </a:p>
        </p:txBody>
      </p:sp>
    </p:spTree>
    <p:extLst>
      <p:ext uri="{BB962C8B-B14F-4D97-AF65-F5344CB8AC3E}">
        <p14:creationId xmlns:p14="http://schemas.microsoft.com/office/powerpoint/2010/main" val="144995155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936F0D-14AE-4054-B2FE-FC66415E141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72CADA-4DD4-427C-984C-D5FC7D8381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78B67C-5C8A-43BC-AFE8-582C35CEDCC4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9CC727-F2D2-4C20-BB8D-E119AADF13C1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P.S.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C217D-8E21-4EDF-B957-18BEA01E2B4E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Users from FatSecret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AC0908-03BB-4450-B23D-E68ADC3A8F83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FB7434-FEFA-420B-B66D-AB3611E4318D}"/>
              </a:ext>
            </a:extLst>
          </p:cNvPr>
          <p:cNvSpPr>
            <a:spLocks noGrp="1"/>
          </p:cNvSpPr>
          <p:nvPr/>
        </p:nvSpPr>
        <p:spPr>
          <a:xfrm>
            <a:off x="2381250" y="1428750"/>
            <a:ext cx="4572000" cy="723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5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5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Users who used FatSecret think calorie tracking is free.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CD8682-C41D-4F05-ACA4-EA56F497A562}"/>
              </a:ext>
            </a:extLst>
          </p:cNvPr>
          <p:cNvSpPr>
            <a:spLocks noGrp="1"/>
          </p:cNvSpPr>
          <p:nvPr/>
        </p:nvSpPr>
        <p:spPr>
          <a:xfrm>
            <a:off x="2381250" y="2714625"/>
            <a:ext cx="447675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Question: how do you change willingness to pay when the reference product is free?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DA9F6E-E3D1-4ACA-9CFB-38BAFD2E6567}"/>
              </a:ext>
            </a:extLst>
          </p:cNvPr>
          <p:cNvSpPr>
            <a:spLocks noGrp="1"/>
          </p:cNvSpPr>
          <p:nvPr/>
        </p:nvSpPr>
        <p:spPr>
          <a:xfrm>
            <a:off x="7239000" y="1524000"/>
            <a:ext cx="857250" cy="857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54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54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3192537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6C0F810-9A18-47D0-907E-EB0735DBDA6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923002-B151-4CEA-9505-7393EC6DC37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927C06-7E00-4869-8A5F-72B4A47864A0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BADE73-D7BB-4998-8252-40ECD38D2F68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P.S.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890D3B-2DAF-432E-BC59-E44078A4B748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Trust and accuracy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32D1D3-00DE-499C-AAD7-EDDC13E38B8F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000375" y="637272"/>
            <a:ext cx="1619250" cy="35070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095875" y="637272"/>
            <a:ext cx="1619250" cy="350700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66DA119-8E73-42CC-BEF5-DFB5372D5DB8}"/>
              </a:ext>
            </a:extLst>
          </p:cNvPr>
          <p:cNvSpPr>
            <a:spLocks noGrp="1"/>
          </p:cNvSpPr>
          <p:nvPr/>
        </p:nvSpPr>
        <p:spPr>
          <a:xfrm>
            <a:off x="6881812" y="2390774"/>
            <a:ext cx="2095500" cy="952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 dirty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rPr>
              <a:t>When tracking is automated, trust becomes part of the product.</a:t>
            </a:r>
          </a:p>
        </p:txBody>
      </p:sp>
    </p:spTree>
    <p:extLst>
      <p:ext uri="{BB962C8B-B14F-4D97-AF65-F5344CB8AC3E}">
        <p14:creationId xmlns:p14="http://schemas.microsoft.com/office/powerpoint/2010/main" val="90381835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A94379-8B93-4E46-849A-0C5EA920ED9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2C3655-2D68-4C10-ABD8-4051430AEAB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D36749-1B9F-40D2-868B-23D8BCCE3F06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08C818-E796-4820-869C-8B3845ACB730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TAKEAWAY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C5DFB8-4BCE-4127-91E2-C1B679D1A48E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CalZen case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D08174-6C85-4876-949C-68ACCD8F7E4A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BCC95C-EDEA-480C-8F37-40310CF6398B}"/>
              </a:ext>
            </a:extLst>
          </p:cNvPr>
          <p:cNvSpPr>
            <a:spLocks noGrp="1"/>
          </p:cNvSpPr>
          <p:nvPr/>
        </p:nvSpPr>
        <p:spPr>
          <a:xfrm>
            <a:off x="2381250" y="1000125"/>
            <a:ext cx="95250" cy="95250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94923A-4D4D-4C1C-A9ED-3BE32088FDC6}"/>
              </a:ext>
            </a:extLst>
          </p:cNvPr>
          <p:cNvSpPr>
            <a:spLocks noGrp="1"/>
          </p:cNvSpPr>
          <p:nvPr/>
        </p:nvSpPr>
        <p:spPr>
          <a:xfrm>
            <a:off x="2647950" y="914400"/>
            <a:ext cx="5334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16-step tiring onboarding with very high conversion (around 99%).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FDD112-4795-4C47-AF90-46EB6C2F0041}"/>
              </a:ext>
            </a:extLst>
          </p:cNvPr>
          <p:cNvSpPr>
            <a:spLocks noGrp="1"/>
          </p:cNvSpPr>
          <p:nvPr/>
        </p:nvSpPr>
        <p:spPr>
          <a:xfrm>
            <a:off x="2381250" y="1590675"/>
            <a:ext cx="95250" cy="95250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DD6906-8303-45C5-B934-214D147507C4}"/>
              </a:ext>
            </a:extLst>
          </p:cNvPr>
          <p:cNvSpPr>
            <a:spLocks noGrp="1"/>
          </p:cNvSpPr>
          <p:nvPr/>
        </p:nvSpPr>
        <p:spPr>
          <a:xfrm>
            <a:off x="2647950" y="1504950"/>
            <a:ext cx="5334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Custdev feedback contradicts the real sales funnel.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FF1E8A5-FCEE-4E5A-A4CC-07CECFDA5C3C}"/>
              </a:ext>
            </a:extLst>
          </p:cNvPr>
          <p:cNvSpPr>
            <a:spLocks noGrp="1"/>
          </p:cNvSpPr>
          <p:nvPr/>
        </p:nvSpPr>
        <p:spPr>
          <a:xfrm>
            <a:off x="2381250" y="2181225"/>
            <a:ext cx="95250" cy="95250"/>
          </a:xfrm>
          <a:prstGeom prst="ellipse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C152DA-5EC4-45FB-8E7F-F960BD83C587}"/>
              </a:ext>
            </a:extLst>
          </p:cNvPr>
          <p:cNvSpPr>
            <a:spLocks noGrp="1"/>
          </p:cNvSpPr>
          <p:nvPr/>
        </p:nvSpPr>
        <p:spPr>
          <a:xfrm>
            <a:off x="2647950" y="2095500"/>
            <a:ext cx="5334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17212B"/>
                </a:solidFill>
                <a:latin typeface="Montserrat"/>
                <a:ea typeface="Montserrat"/>
                <a:cs typeface="Montserrat"/>
              </a:rPr>
              <a:t>Repeat-sales paradox: it may be better if the customer leaves.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6A532-0B4C-417D-8D14-CBA4C15A5441}"/>
              </a:ext>
            </a:extLst>
          </p:cNvPr>
          <p:cNvSpPr>
            <a:spLocks noGrp="1"/>
          </p:cNvSpPr>
          <p:nvPr/>
        </p:nvSpPr>
        <p:spPr>
          <a:xfrm>
            <a:off x="2381250" y="3190875"/>
            <a:ext cx="5715000" cy="1195008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5560EA-3899-4360-9ADE-B86DF8A25FEE}"/>
              </a:ext>
            </a:extLst>
          </p:cNvPr>
          <p:cNvSpPr>
            <a:spLocks noGrp="1"/>
          </p:cNvSpPr>
          <p:nvPr/>
        </p:nvSpPr>
        <p:spPr>
          <a:xfrm>
            <a:off x="2724150" y="3390900"/>
            <a:ext cx="5029200" cy="590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87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75" b="0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During </a:t>
            </a:r>
            <a:r>
              <a:rPr lang="en-US" sz="1875" b="0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development</a:t>
            </a:r>
            <a:r>
              <a:rPr sz="1875" b="0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, remember where your main </a:t>
            </a:r>
            <a:r>
              <a:rPr lang="en-US" sz="1875" b="0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unit economics </a:t>
            </a:r>
            <a:r>
              <a:rPr sz="1875" b="0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problems actually are.</a:t>
            </a:r>
          </a:p>
        </p:txBody>
      </p:sp>
    </p:spTree>
    <p:extLst>
      <p:ext uri="{BB962C8B-B14F-4D97-AF65-F5344CB8AC3E}">
        <p14:creationId xmlns:p14="http://schemas.microsoft.com/office/powerpoint/2010/main" val="87855376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218485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SUMMARY</a:t>
            </a:r>
            <a:endParaRPr kumimoji="0" sz="95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Lecture 2: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Done so far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John Peel: The UE in the 19</a:t>
            </a:r>
            <a:r>
              <a:rPr kumimoji="0" lang="en-US" sz="1350" b="0" i="0" u="none" strike="noStrike" kern="1200" cap="none" spc="0" normalizeH="0" baseline="3000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th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century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John Peel: The goal UE answers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Sales Funnel Quiz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51031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CustDev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Result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17354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Repeat-Sale Paradox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77704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Key Insights</a:t>
            </a: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238953" y="41430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238953" y="6400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73993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238953" y="128016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138001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238953" y="192024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02009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238953" y="256032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66017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238953" y="320040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30025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238953" y="38404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940332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94320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6002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BEFORE WE WRAP UP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Questions?</a:t>
            </a:r>
            <a:endParaRPr kumimoji="0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74904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On the topics discussed and not only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4282956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44">
            <a:extLst>
              <a:ext uri="{FF2B5EF4-FFF2-40B4-BE49-F238E27FC236}">
                <a16:creationId xmlns:a16="http://schemas.microsoft.com/office/drawing/2014/main" id="{E21A795C-573A-4CAF-8BDA-B1B1DB4A480B}"/>
              </a:ext>
            </a:extLst>
          </p:cNvPr>
          <p:cNvSpPr>
            <a:spLocks noGrp="1"/>
          </p:cNvSpPr>
          <p:nvPr/>
        </p:nvSpPr>
        <p:spPr>
          <a:xfrm>
            <a:off x="5669280" y="-822960"/>
            <a:ext cx="384048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  <p:sp>
        <p:nvSpPr>
          <p:cNvPr id="838" name="Google Shape;838;p44">
            <a:extLst>
              <a:ext uri="{FF2B5EF4-FFF2-40B4-BE49-F238E27FC236}">
                <a16:creationId xmlns:a16="http://schemas.microsoft.com/office/drawing/2014/main" id="{B8740CCF-D85C-4E12-A9B0-73A984B5C9C8}"/>
              </a:ext>
            </a:extLst>
          </p:cNvPr>
          <p:cNvSpPr>
            <a:spLocks noGrp="1"/>
          </p:cNvSpPr>
          <p:nvPr/>
        </p:nvSpPr>
        <p:spPr>
          <a:xfrm>
            <a:off x="640080" y="18745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9" name="Google Shape;839;p44">
            <a:extLst>
              <a:ext uri="{FF2B5EF4-FFF2-40B4-BE49-F238E27FC236}">
                <a16:creationId xmlns:a16="http://schemas.microsoft.com/office/drawing/2014/main" id="{3330CB65-9BDB-45E2-A45B-C2A3BEB6651C}"/>
              </a:ext>
            </a:extLst>
          </p:cNvPr>
          <p:cNvSpPr>
            <a:spLocks noGrp="1"/>
          </p:cNvSpPr>
          <p:nvPr/>
        </p:nvSpPr>
        <p:spPr>
          <a:xfrm>
            <a:off x="621792" y="2084832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Thank you</a:t>
            </a:r>
          </a:p>
        </p:txBody>
      </p:sp>
      <p:sp>
        <p:nvSpPr>
          <p:cNvPr id="840" name="Google Shape;840;p44">
            <a:extLst>
              <a:ext uri="{FF2B5EF4-FFF2-40B4-BE49-F238E27FC236}">
                <a16:creationId xmlns:a16="http://schemas.microsoft.com/office/drawing/2014/main" id="{4A2C0310-A526-45C5-803E-74CD8D611CA2}"/>
              </a:ext>
            </a:extLst>
          </p:cNvPr>
          <p:cNvSpPr>
            <a:spLocks noGrp="1"/>
          </p:cNvSpPr>
          <p:nvPr/>
        </p:nvSpPr>
        <p:spPr>
          <a:xfrm>
            <a:off x="658368" y="315468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Telegram: @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max_popov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sp>
        <p:nvSpPr>
          <p:cNvPr id="841" name="Google Shape;841;p44">
            <a:extLst>
              <a:ext uri="{FF2B5EF4-FFF2-40B4-BE49-F238E27FC236}">
                <a16:creationId xmlns:a16="http://schemas.microsoft.com/office/drawing/2014/main" id="{AB3EE79D-BF1A-4AEE-835C-6F3DD0333961}"/>
              </a:ext>
            </a:extLst>
          </p:cNvPr>
          <p:cNvSpPr>
            <a:spLocks noGrp="1"/>
          </p:cNvSpPr>
          <p:nvPr/>
        </p:nvSpPr>
        <p:spPr>
          <a:xfrm>
            <a:off x="658368" y="44348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Max Popov  ·  Financial Management in Digital Products  ·  Innopolis University</a:t>
            </a:r>
          </a:p>
        </p:txBody>
      </p:sp>
    </p:spTree>
    <p:extLst>
      <p:ext uri="{BB962C8B-B14F-4D97-AF65-F5344CB8AC3E}">
        <p14:creationId xmlns:p14="http://schemas.microsoft.com/office/powerpoint/2010/main" val="892646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6002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PRODUCT MANAGER LENS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>
              <a:buNone/>
              <a:defRPr sz="27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lang="en-GB" sz="3200" b="1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I am a product manager – </a:t>
            </a:r>
          </a:p>
          <a:p>
            <a:pPr algn="ctr">
              <a:buNone/>
              <a:defRPr sz="27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lang="en-GB" sz="3200" b="1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Who is a product manager?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74904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>
              <a:buNone/>
              <a:defRPr sz="975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lang="en-GB" sz="1400" b="0" dirty="0">
                <a:solidFill>
                  <a:srgbClr val="D2DAE2"/>
                </a:solidFill>
                <a:latin typeface="Montserrat" pitchFamily="2" charset="77"/>
                <a:ea typeface="Montserrat"/>
                <a:cs typeface="Montserrat"/>
              </a:rPr>
              <a:t>Before we calculate unit economics, let's align on the product manager’s lens.</a:t>
            </a:r>
          </a:p>
        </p:txBody>
      </p:sp>
    </p:spTree>
    <p:extLst>
      <p:ext uri="{BB962C8B-B14F-4D97-AF65-F5344CB8AC3E}">
        <p14:creationId xmlns:p14="http://schemas.microsoft.com/office/powerpoint/2010/main" val="1580818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38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9" name="r39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0" name="t40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РАСХОЖЕЕ МНЕНИЕ</a:t>
            </a:r>
            <a:endParaRPr/>
          </a:p>
        </p:txBody>
      </p:sp>
      <p:sp>
        <p:nvSpPr>
          <p:cNvPr id="41" name="t41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Как обычно отвечают</a:t>
            </a:r>
            <a:endParaRPr/>
          </a:p>
        </p:txBody>
      </p:sp>
      <p:sp>
        <p:nvSpPr>
          <p:cNvPr id="42" name="t42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Lecture 1  ·  Unit Economics</a:t>
            </a:r>
            <a:endParaRPr/>
          </a:p>
        </p:txBody>
      </p:sp>
      <p:sp>
        <p:nvSpPr>
          <p:cNvPr id="60" name="r60"/>
          <p:cNvSpPr/>
          <p:nvPr/>
        </p:nvSpPr>
        <p:spPr>
          <a:xfrm>
            <a:off x="3200400" y="1010000"/>
            <a:ext cx="5240000" cy="154979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E7EAEE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pic>
        <p:nvPicPr>
          <p:cNvPr id="61" name="pic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0400" y="1040000"/>
            <a:ext cx="5180000" cy="148979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t63"/>
          <p:cNvSpPr/>
          <p:nvPr/>
        </p:nvSpPr>
        <p:spPr>
          <a:xfrm>
            <a:off x="3200400" y="2740000"/>
            <a:ext cx="5400000" cy="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Источник: блог Практикума</a:t>
            </a:r>
            <a:endParaRPr/>
          </a:p>
        </p:txBody>
      </p:sp>
      <p:sp>
        <p:nvSpPr>
          <p:cNvPr id="64" name="t64"/>
          <p:cNvSpPr/>
          <p:nvPr/>
        </p:nvSpPr>
        <p:spPr>
          <a:xfrm>
            <a:off x="3200400" y="3070000"/>
            <a:ext cx="55000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Продакт-менеджер — это стратег, который руководит планированием, разработкой и запуском продукта. А ещё креативщик, который придумывает новые функции и работает над продуктом после запуска.</a:t>
            </a:r>
            <a:endParaRPr/>
          </a:p>
        </p:txBody>
      </p:sp>
      <p:sp>
        <p:nvSpPr>
          <p:cNvPr id="2" name="t42"/>
          <p:cNvSpPr/>
          <p:nvPr/>
        </p:nvSpPr>
        <p:spPr>
          <a:xfrm>
            <a:off x="3200400" y="4736592"/>
            <a:ext cx="5400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Lecture 1  ·  Unit Economics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38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9" name="r39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0" name="t40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 dirty="0">
                <a:solidFill>
                  <a:srgbClr val="D6402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НО ЭТО НЕ ТАК</a:t>
            </a:r>
            <a:endParaRPr/>
          </a:p>
        </p:txBody>
      </p:sp>
      <p:sp>
        <p:nvSpPr>
          <p:cNvPr id="41" name="t41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Чего здесь не хватает</a:t>
            </a:r>
            <a:endParaRPr/>
          </a:p>
        </p:txBody>
      </p:sp>
      <p:sp>
        <p:nvSpPr>
          <p:cNvPr id="42" name="t42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Lecture 1  ·  Unit Economics</a:t>
            </a:r>
            <a:endParaRPr/>
          </a:p>
        </p:txBody>
      </p:sp>
      <p:sp>
        <p:nvSpPr>
          <p:cNvPr id="60" name="r60"/>
          <p:cNvSpPr/>
          <p:nvPr/>
        </p:nvSpPr>
        <p:spPr>
          <a:xfrm>
            <a:off x="3200400" y="1010000"/>
            <a:ext cx="5240000" cy="154979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E7EAEE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pic>
        <p:nvPicPr>
          <p:cNvPr id="61" name="pic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0400" y="1040000"/>
            <a:ext cx="5180000" cy="148979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r62"/>
          <p:cNvSpPr/>
          <p:nvPr/>
        </p:nvSpPr>
        <p:spPr>
          <a:xfrm>
            <a:off x="3230400" y="1040000"/>
            <a:ext cx="5180000" cy="1489790"/>
          </a:xfrm>
          <a:prstGeom prst="rect">
            <a:avLst/>
          </a:prstGeom>
          <a:solidFill>
            <a:srgbClr val="0B1622">
              <a:alpha val="46000"/>
            </a:srgbClr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63" name="r63"/>
          <p:cNvSpPr/>
          <p:nvPr/>
        </p:nvSpPr>
        <p:spPr>
          <a:xfrm>
            <a:off x="3230400" y="1579895"/>
            <a:ext cx="5180000" cy="410000"/>
          </a:xfrm>
          <a:prstGeom prst="rect">
            <a:avLst/>
          </a:prstGeom>
          <a:solidFill>
            <a:srgbClr val="D6402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64" name="t64"/>
          <p:cNvSpPr/>
          <p:nvPr/>
        </p:nvSpPr>
        <p:spPr>
          <a:xfrm>
            <a:off x="3230400" y="1579895"/>
            <a:ext cx="5180000" cy="4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НЕ ПОЛНО</a:t>
            </a:r>
            <a:endParaRPr/>
          </a:p>
        </p:txBody>
      </p:sp>
      <p:sp>
        <p:nvSpPr>
          <p:cNvPr id="65" name="t65"/>
          <p:cNvSpPr/>
          <p:nvPr/>
        </p:nvSpPr>
        <p:spPr>
          <a:xfrm>
            <a:off x="3200400" y="2760000"/>
            <a:ext cx="550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dirty="0">
                <a:solidFill>
                  <a:srgbClr val="D6402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Ни слова про деньги, прибыль и юнит-экономику.</a:t>
            </a:r>
            <a:endParaRPr/>
          </a:p>
        </p:txBody>
      </p:sp>
      <p:sp>
        <p:nvSpPr>
          <p:cNvPr id="66" name="t66"/>
          <p:cNvSpPr/>
          <p:nvPr/>
        </p:nvSpPr>
        <p:spPr>
          <a:xfrm>
            <a:off x="3200400" y="3240000"/>
            <a:ext cx="5500000" cy="11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А ведь именно ради них цифровой продукт и создаётся — поэтому определение стоит переписать.</a:t>
            </a:r>
            <a:endParaRPr/>
          </a:p>
        </p:txBody>
      </p:sp>
      <p:sp>
        <p:nvSpPr>
          <p:cNvPr id="2" name="t42"/>
          <p:cNvSpPr/>
          <p:nvPr/>
        </p:nvSpPr>
        <p:spPr>
          <a:xfrm>
            <a:off x="3200400" y="4736592"/>
            <a:ext cx="5400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Lecture 1  ·  Unit Economics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540F3A-E658-47FD-8F64-31BE0E47CE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6E26B5-2D16-4F62-B203-6748771352DF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8D9590-A4CA-4EB8-BE47-ECEE78D65039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 pitchFamily="2" charset="77"/>
                <a:ea typeface="Montserrat"/>
                <a:cs typeface="Montserrat"/>
              </a:rPr>
              <a:t>DEFINITION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6DA58C-24E5-4532-9BC0-D72839683CE4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1619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87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75" b="1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Product manager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BD8259-A181-44F8-8AC7-6E0EC7475345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 pitchFamily="2" charset="77"/>
                <a:ea typeface="Montserrat"/>
                <a:cs typeface="Montserrat"/>
              </a:rPr>
              <a:t>Lecture 1  ·  Introduction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6C13CE-2411-4BE8-BC84-15709014759D}"/>
              </a:ext>
            </a:extLst>
          </p:cNvPr>
          <p:cNvSpPr>
            <a:spLocks noGrp="1"/>
          </p:cNvSpPr>
          <p:nvPr/>
        </p:nvSpPr>
        <p:spPr>
          <a:xfrm>
            <a:off x="2381250" y="904875"/>
            <a:ext cx="5619750" cy="161925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8EEB40-5924-4DF3-8434-385B4F776882}"/>
              </a:ext>
            </a:extLst>
          </p:cNvPr>
          <p:cNvSpPr>
            <a:spLocks noGrp="1"/>
          </p:cNvSpPr>
          <p:nvPr/>
        </p:nvSpPr>
        <p:spPr>
          <a:xfrm>
            <a:off x="2714625" y="1095375"/>
            <a:ext cx="4953000" cy="857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187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75" b="0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A product manager is a specialist who creates and develops an IT product to generate profit for shareholders by satisfying customer needs.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E90030-69A1-4B04-83F0-F9B27ED0DD9B}"/>
              </a:ext>
            </a:extLst>
          </p:cNvPr>
          <p:cNvSpPr>
            <a:spLocks noGrp="1"/>
          </p:cNvSpPr>
          <p:nvPr/>
        </p:nvSpPr>
        <p:spPr>
          <a:xfrm>
            <a:off x="2381250" y="3143250"/>
            <a:ext cx="1714500" cy="8763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2E5F5F-98BF-43E2-8D92-01DA82364E3D}"/>
              </a:ext>
            </a:extLst>
          </p:cNvPr>
          <p:cNvSpPr>
            <a:spLocks noGrp="1"/>
          </p:cNvSpPr>
          <p:nvPr/>
        </p:nvSpPr>
        <p:spPr>
          <a:xfrm>
            <a:off x="2381250" y="3143250"/>
            <a:ext cx="1714500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D4642F-F877-420D-9C64-CEF774BC6CC9}"/>
              </a:ext>
            </a:extLst>
          </p:cNvPr>
          <p:cNvSpPr>
            <a:spLocks noGrp="1"/>
          </p:cNvSpPr>
          <p:nvPr/>
        </p:nvSpPr>
        <p:spPr>
          <a:xfrm>
            <a:off x="2552700" y="3371850"/>
            <a:ext cx="13716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12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00" b="0">
                <a:solidFill>
                  <a:srgbClr val="17212B"/>
                </a:solidFill>
                <a:latin typeface="Montserrat" pitchFamily="2" charset="77"/>
                <a:ea typeface="Montserrat ExtraBold"/>
                <a:cs typeface="Montserrat ExtraBold"/>
              </a:rPr>
              <a:t>Creates value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434BA2-0FE0-42D9-92FC-FDE74A31D816}"/>
              </a:ext>
            </a:extLst>
          </p:cNvPr>
          <p:cNvSpPr>
            <a:spLocks noGrp="1"/>
          </p:cNvSpPr>
          <p:nvPr/>
        </p:nvSpPr>
        <p:spPr>
          <a:xfrm>
            <a:off x="2552700" y="3667125"/>
            <a:ext cx="13716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863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863" b="0">
                <a:solidFill>
                  <a:srgbClr val="64717D"/>
                </a:solidFill>
                <a:latin typeface="Montserrat" pitchFamily="2" charset="77"/>
                <a:ea typeface="Montserrat"/>
                <a:cs typeface="Montserrat"/>
              </a:rPr>
              <a:t>Not just features.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FC9911-AAA4-40ED-8A8E-9DA56128519E}"/>
              </a:ext>
            </a:extLst>
          </p:cNvPr>
          <p:cNvSpPr>
            <a:spLocks noGrp="1"/>
          </p:cNvSpPr>
          <p:nvPr/>
        </p:nvSpPr>
        <p:spPr>
          <a:xfrm>
            <a:off x="4333875" y="3143250"/>
            <a:ext cx="1714500" cy="8763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E33FC4-5FBA-4CFF-9ED8-1EB9EB677C5B}"/>
              </a:ext>
            </a:extLst>
          </p:cNvPr>
          <p:cNvSpPr>
            <a:spLocks noGrp="1"/>
          </p:cNvSpPr>
          <p:nvPr/>
        </p:nvSpPr>
        <p:spPr>
          <a:xfrm>
            <a:off x="4333875" y="3143250"/>
            <a:ext cx="1714500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D3283F-A984-4910-9FA3-EC64105787B3}"/>
              </a:ext>
            </a:extLst>
          </p:cNvPr>
          <p:cNvSpPr>
            <a:spLocks noGrp="1"/>
          </p:cNvSpPr>
          <p:nvPr/>
        </p:nvSpPr>
        <p:spPr>
          <a:xfrm>
            <a:off x="4505325" y="3371850"/>
            <a:ext cx="13716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12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00" b="0">
                <a:solidFill>
                  <a:srgbClr val="17212B"/>
                </a:solidFill>
                <a:latin typeface="Montserrat" pitchFamily="2" charset="77"/>
                <a:ea typeface="Montserrat ExtraBold"/>
                <a:cs typeface="Montserrat ExtraBold"/>
              </a:rPr>
              <a:t>Satisfies needs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5A1F18-D037-40F1-AF5A-3939429263D8}"/>
              </a:ext>
            </a:extLst>
          </p:cNvPr>
          <p:cNvSpPr>
            <a:spLocks noGrp="1"/>
          </p:cNvSpPr>
          <p:nvPr/>
        </p:nvSpPr>
        <p:spPr>
          <a:xfrm>
            <a:off x="4505325" y="3667125"/>
            <a:ext cx="13716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863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863" b="0">
                <a:solidFill>
                  <a:srgbClr val="64717D"/>
                </a:solidFill>
                <a:latin typeface="Montserrat" pitchFamily="2" charset="77"/>
                <a:ea typeface="Montserrat"/>
                <a:cs typeface="Montserrat"/>
              </a:rPr>
              <a:t>The user problem is the starting point.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5C2D8E-3671-4E14-8A3B-CF04504FEFD5}"/>
              </a:ext>
            </a:extLst>
          </p:cNvPr>
          <p:cNvSpPr>
            <a:spLocks noGrp="1"/>
          </p:cNvSpPr>
          <p:nvPr/>
        </p:nvSpPr>
        <p:spPr>
          <a:xfrm>
            <a:off x="6286500" y="3143250"/>
            <a:ext cx="1714500" cy="8763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6EB3EF-F641-4740-B28B-6F22D30EE486}"/>
              </a:ext>
            </a:extLst>
          </p:cNvPr>
          <p:cNvSpPr>
            <a:spLocks noGrp="1"/>
          </p:cNvSpPr>
          <p:nvPr/>
        </p:nvSpPr>
        <p:spPr>
          <a:xfrm>
            <a:off x="6286500" y="3143250"/>
            <a:ext cx="17145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89F09D-11A0-4A95-AB25-B4D03FE511A9}"/>
              </a:ext>
            </a:extLst>
          </p:cNvPr>
          <p:cNvSpPr>
            <a:spLocks noGrp="1"/>
          </p:cNvSpPr>
          <p:nvPr/>
        </p:nvSpPr>
        <p:spPr>
          <a:xfrm>
            <a:off x="6457950" y="3371850"/>
            <a:ext cx="13716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12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00" b="0">
                <a:solidFill>
                  <a:srgbClr val="17212B"/>
                </a:solidFill>
                <a:latin typeface="Montserrat" pitchFamily="2" charset="77"/>
                <a:ea typeface="Montserrat ExtraBold"/>
                <a:cs typeface="Montserrat ExtraBold"/>
              </a:rPr>
              <a:t>Generates profit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C884CD-02E6-4868-950D-389074738424}"/>
              </a:ext>
            </a:extLst>
          </p:cNvPr>
          <p:cNvSpPr>
            <a:spLocks noGrp="1"/>
          </p:cNvSpPr>
          <p:nvPr/>
        </p:nvSpPr>
        <p:spPr>
          <a:xfrm>
            <a:off x="6457950" y="3667125"/>
            <a:ext cx="13716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863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863" b="0">
                <a:solidFill>
                  <a:srgbClr val="64717D"/>
                </a:solidFill>
                <a:latin typeface="Montserrat" pitchFamily="2" charset="77"/>
                <a:ea typeface="Montserrat"/>
                <a:cs typeface="Montserrat"/>
              </a:rPr>
              <a:t>The product must work as a business.</a:t>
            </a:r>
          </a:p>
        </p:txBody>
      </p:sp>
    </p:spTree>
    <p:extLst>
      <p:ext uri="{BB962C8B-B14F-4D97-AF65-F5344CB8AC3E}">
        <p14:creationId xmlns:p14="http://schemas.microsoft.com/office/powerpoint/2010/main" val="799762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5003AEB-36F3-454C-AFBA-13407774D5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14D9A0-A437-4BB4-B76E-C0BDE5DFE3B7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D50153-E1C1-40AA-9D5D-8B1C23408F57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 dirty="0">
                <a:solidFill>
                  <a:srgbClr val="F47C66"/>
                </a:solidFill>
                <a:latin typeface="Montserrat" pitchFamily="2" charset="77"/>
                <a:ea typeface="Montserrat"/>
                <a:cs typeface="Montserrat"/>
              </a:rPr>
              <a:t>SEQUENCE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C270E-ECBC-4E10-83F4-647D7B8A5AE2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1619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87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75" b="1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What I do first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CBB934-0ABD-456C-8E47-F466AC1D6501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 pitchFamily="2" charset="77"/>
                <a:ea typeface="Montserrat"/>
                <a:cs typeface="Montserrat"/>
              </a:rPr>
              <a:t>Lecture 1  ·  Introduction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7F40E1-C519-4096-94FD-C4F51D3CE0C3}"/>
              </a:ext>
            </a:extLst>
          </p:cNvPr>
          <p:cNvSpPr>
            <a:spLocks noGrp="1"/>
          </p:cNvSpPr>
          <p:nvPr/>
        </p:nvSpPr>
        <p:spPr>
          <a:xfrm>
            <a:off x="2381250" y="666750"/>
            <a:ext cx="5810250" cy="514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22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250" b="1" dirty="0">
                <a:solidFill>
                  <a:srgbClr val="17212B"/>
                </a:solidFill>
                <a:latin typeface="Montserrat" pitchFamily="2" charset="77"/>
                <a:ea typeface="Montserrat ExtraBold"/>
                <a:cs typeface="Montserrat ExtraBold"/>
              </a:rPr>
              <a:t>First I check whether the product can make money.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AB43AE-D72F-4047-9529-526750F5C476}"/>
              </a:ext>
            </a:extLst>
          </p:cNvPr>
          <p:cNvSpPr>
            <a:spLocks noGrp="1"/>
          </p:cNvSpPr>
          <p:nvPr/>
        </p:nvSpPr>
        <p:spPr>
          <a:xfrm>
            <a:off x="2381250" y="1485900"/>
            <a:ext cx="3667125" cy="2266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BDFF17-C72C-4C8B-96BD-5C5DC2807867}"/>
              </a:ext>
            </a:extLst>
          </p:cNvPr>
          <p:cNvSpPr>
            <a:spLocks noGrp="1"/>
          </p:cNvSpPr>
          <p:nvPr/>
        </p:nvSpPr>
        <p:spPr>
          <a:xfrm>
            <a:off x="2381250" y="1485900"/>
            <a:ext cx="3667125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7DE045-4159-4BE0-B6B1-792E94D1408F}"/>
              </a:ext>
            </a:extLst>
          </p:cNvPr>
          <p:cNvSpPr>
            <a:spLocks noGrp="1"/>
          </p:cNvSpPr>
          <p:nvPr/>
        </p:nvSpPr>
        <p:spPr>
          <a:xfrm>
            <a:off x="2609850" y="1790700"/>
            <a:ext cx="952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7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725" b="0">
                <a:solidFill>
                  <a:srgbClr val="17212B"/>
                </a:solidFill>
                <a:latin typeface="Montserrat" pitchFamily="2" charset="77"/>
                <a:ea typeface="Montserrat ExtraBold"/>
                <a:cs typeface="Montserrat ExtraBold"/>
              </a:rPr>
              <a:t>First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E0BF462-5765-4EB4-830B-6AC6A0C1EC1D}"/>
              </a:ext>
            </a:extLst>
          </p:cNvPr>
          <p:cNvSpPr>
            <a:spLocks noGrp="1"/>
          </p:cNvSpPr>
          <p:nvPr/>
        </p:nvSpPr>
        <p:spPr>
          <a:xfrm>
            <a:off x="2628900" y="2238375"/>
            <a:ext cx="285750" cy="285750"/>
          </a:xfrm>
          <a:prstGeom prst="ellipse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3116A2-8506-43E2-86B6-D5503EFA8EFC}"/>
              </a:ext>
            </a:extLst>
          </p:cNvPr>
          <p:cNvSpPr>
            <a:spLocks noGrp="1"/>
          </p:cNvSpPr>
          <p:nvPr/>
        </p:nvSpPr>
        <p:spPr>
          <a:xfrm>
            <a:off x="2628900" y="2286000"/>
            <a:ext cx="28575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9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FFFFF"/>
                </a:solidFill>
                <a:latin typeface="Montserrat" pitchFamily="2" charset="77"/>
                <a:ea typeface="Montserrat"/>
                <a:cs typeface="Montserrat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777712-CA56-4DF7-AFF7-899BDDD6C5BD}"/>
              </a:ext>
            </a:extLst>
          </p:cNvPr>
          <p:cNvSpPr>
            <a:spLocks noGrp="1"/>
          </p:cNvSpPr>
          <p:nvPr/>
        </p:nvSpPr>
        <p:spPr>
          <a:xfrm>
            <a:off x="3067050" y="2295525"/>
            <a:ext cx="23812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20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17212B"/>
                </a:solidFill>
                <a:latin typeface="Montserrat" pitchFamily="2" charset="77"/>
                <a:ea typeface="Montserrat"/>
                <a:cs typeface="Montserrat"/>
              </a:rPr>
              <a:t>Build unit economics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B15BB3A-2222-43F1-BAE0-49A31FC2CC15}"/>
              </a:ext>
            </a:extLst>
          </p:cNvPr>
          <p:cNvSpPr>
            <a:spLocks noGrp="1"/>
          </p:cNvSpPr>
          <p:nvPr/>
        </p:nvSpPr>
        <p:spPr>
          <a:xfrm>
            <a:off x="2628900" y="2686050"/>
            <a:ext cx="285750" cy="285750"/>
          </a:xfrm>
          <a:prstGeom prst="ellipse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7BE3DD-CCAD-4A8A-B26A-6E8C9E5E1A49}"/>
              </a:ext>
            </a:extLst>
          </p:cNvPr>
          <p:cNvSpPr>
            <a:spLocks noGrp="1"/>
          </p:cNvSpPr>
          <p:nvPr/>
        </p:nvSpPr>
        <p:spPr>
          <a:xfrm>
            <a:off x="2628900" y="2733675"/>
            <a:ext cx="28575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9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FFFFF"/>
                </a:solidFill>
                <a:latin typeface="Montserrat" pitchFamily="2" charset="77"/>
                <a:ea typeface="Montserrat"/>
                <a:cs typeface="Montserrat"/>
              </a:rPr>
              <a:t>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5B52B3-F97E-4A22-BD7C-36324FAE465B}"/>
              </a:ext>
            </a:extLst>
          </p:cNvPr>
          <p:cNvSpPr>
            <a:spLocks noGrp="1"/>
          </p:cNvSpPr>
          <p:nvPr/>
        </p:nvSpPr>
        <p:spPr>
          <a:xfrm>
            <a:off x="3067050" y="2743200"/>
            <a:ext cx="23812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20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17212B"/>
                </a:solidFill>
                <a:latin typeface="Montserrat" pitchFamily="2" charset="77"/>
                <a:ea typeface="Montserrat"/>
                <a:cs typeface="Montserrat"/>
              </a:rPr>
              <a:t>Build a financial model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D71869E-FDD7-4301-B46A-A72A6872D677}"/>
              </a:ext>
            </a:extLst>
          </p:cNvPr>
          <p:cNvSpPr>
            <a:spLocks noGrp="1"/>
          </p:cNvSpPr>
          <p:nvPr/>
        </p:nvSpPr>
        <p:spPr>
          <a:xfrm>
            <a:off x="2628900" y="3133725"/>
            <a:ext cx="285750" cy="285750"/>
          </a:xfrm>
          <a:prstGeom prst="ellipse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9C67574-2BA6-4E8D-AE48-89FAE569E683}"/>
              </a:ext>
            </a:extLst>
          </p:cNvPr>
          <p:cNvSpPr>
            <a:spLocks noGrp="1"/>
          </p:cNvSpPr>
          <p:nvPr/>
        </p:nvSpPr>
        <p:spPr>
          <a:xfrm>
            <a:off x="2628900" y="3181350"/>
            <a:ext cx="28575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9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FFFFF"/>
                </a:solidFill>
                <a:latin typeface="Montserrat" pitchFamily="2" charset="77"/>
                <a:ea typeface="Montserrat"/>
                <a:cs typeface="Montserrat"/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8D487A-EA10-432E-83B4-8E938C9BEEC6}"/>
              </a:ext>
            </a:extLst>
          </p:cNvPr>
          <p:cNvSpPr>
            <a:spLocks noGrp="1"/>
          </p:cNvSpPr>
          <p:nvPr/>
        </p:nvSpPr>
        <p:spPr>
          <a:xfrm>
            <a:off x="3067050" y="3190875"/>
            <a:ext cx="23812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20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17212B"/>
                </a:solidFill>
                <a:latin typeface="Montserrat" pitchFamily="2" charset="77"/>
                <a:ea typeface="Montserrat"/>
                <a:cs typeface="Montserrat"/>
              </a:rPr>
              <a:t>Estimate product valuation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C70BC0-C9A5-4618-8EDC-011D9F57CD60}"/>
              </a:ext>
            </a:extLst>
          </p:cNvPr>
          <p:cNvSpPr>
            <a:spLocks noGrp="1"/>
          </p:cNvSpPr>
          <p:nvPr/>
        </p:nvSpPr>
        <p:spPr>
          <a:xfrm>
            <a:off x="6477000" y="1485900"/>
            <a:ext cx="2381250" cy="2266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1D4FFA-66C8-4A6F-A711-A705F6184199}"/>
              </a:ext>
            </a:extLst>
          </p:cNvPr>
          <p:cNvSpPr>
            <a:spLocks noGrp="1"/>
          </p:cNvSpPr>
          <p:nvPr/>
        </p:nvSpPr>
        <p:spPr>
          <a:xfrm>
            <a:off x="6477000" y="1485900"/>
            <a:ext cx="2381250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C5C496-E5A5-494C-A3F7-76D4477937D9}"/>
              </a:ext>
            </a:extLst>
          </p:cNvPr>
          <p:cNvSpPr>
            <a:spLocks noGrp="1"/>
          </p:cNvSpPr>
          <p:nvPr/>
        </p:nvSpPr>
        <p:spPr>
          <a:xfrm>
            <a:off x="6705600" y="1790700"/>
            <a:ext cx="952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7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725" b="0">
                <a:solidFill>
                  <a:srgbClr val="17212B"/>
                </a:solidFill>
                <a:latin typeface="Montserrat" pitchFamily="2" charset="77"/>
                <a:ea typeface="Montserrat ExtraBold"/>
                <a:cs typeface="Montserrat ExtraBold"/>
              </a:rPr>
              <a:t>Then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B968294-2BE7-4D34-84AE-E46681EE426B}"/>
              </a:ext>
            </a:extLst>
          </p:cNvPr>
          <p:cNvSpPr>
            <a:spLocks noGrp="1"/>
          </p:cNvSpPr>
          <p:nvPr/>
        </p:nvSpPr>
        <p:spPr>
          <a:xfrm>
            <a:off x="6724650" y="2295525"/>
            <a:ext cx="85725" cy="85725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B1C9C4-C6F4-48DC-9D79-3E2805D8A7FB}"/>
              </a:ext>
            </a:extLst>
          </p:cNvPr>
          <p:cNvSpPr>
            <a:spLocks noGrp="1"/>
          </p:cNvSpPr>
          <p:nvPr/>
        </p:nvSpPr>
        <p:spPr>
          <a:xfrm>
            <a:off x="6972300" y="2228850"/>
            <a:ext cx="1524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125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17212B"/>
                </a:solidFill>
                <a:latin typeface="Montserrat" pitchFamily="2" charset="77"/>
                <a:ea typeface="Montserrat"/>
                <a:cs typeface="Montserrat"/>
              </a:rPr>
              <a:t>Customer development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D6CBA50-A29D-4B8A-92D9-8AD33F74BC6C}"/>
              </a:ext>
            </a:extLst>
          </p:cNvPr>
          <p:cNvSpPr>
            <a:spLocks noGrp="1"/>
          </p:cNvSpPr>
          <p:nvPr/>
        </p:nvSpPr>
        <p:spPr>
          <a:xfrm>
            <a:off x="6724650" y="2743200"/>
            <a:ext cx="85725" cy="85725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BA6B4B2-2F0B-4E85-8A4D-3F585D3A467D}"/>
              </a:ext>
            </a:extLst>
          </p:cNvPr>
          <p:cNvSpPr>
            <a:spLocks noGrp="1"/>
          </p:cNvSpPr>
          <p:nvPr/>
        </p:nvSpPr>
        <p:spPr>
          <a:xfrm>
            <a:off x="6972300" y="2676525"/>
            <a:ext cx="1524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125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17212B"/>
                </a:solidFill>
                <a:latin typeface="Montserrat" pitchFamily="2" charset="77"/>
                <a:ea typeface="Montserrat"/>
                <a:cs typeface="Montserrat"/>
              </a:rPr>
              <a:t>Backlog prioritisation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C67305E-4BD5-491E-866D-6B12CC68504A}"/>
              </a:ext>
            </a:extLst>
          </p:cNvPr>
          <p:cNvSpPr>
            <a:spLocks noGrp="1"/>
          </p:cNvSpPr>
          <p:nvPr/>
        </p:nvSpPr>
        <p:spPr>
          <a:xfrm>
            <a:off x="6724650" y="3190875"/>
            <a:ext cx="85725" cy="85725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>
              <a:latin typeface="Montserrat" pitchFamily="2" charset="77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D1923CD-B512-4A3E-A14E-93449096E245}"/>
              </a:ext>
            </a:extLst>
          </p:cNvPr>
          <p:cNvSpPr>
            <a:spLocks noGrp="1"/>
          </p:cNvSpPr>
          <p:nvPr/>
        </p:nvSpPr>
        <p:spPr>
          <a:xfrm>
            <a:off x="6972300" y="3124200"/>
            <a:ext cx="1524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125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17212B"/>
                </a:solidFill>
                <a:latin typeface="Montserrat" pitchFamily="2" charset="77"/>
                <a:ea typeface="Montserrat"/>
                <a:cs typeface="Montserrat"/>
              </a:rPr>
              <a:t>Development roadmap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B64ABA-6D03-4FD0-888D-844B93B0AEF4}"/>
              </a:ext>
            </a:extLst>
          </p:cNvPr>
          <p:cNvSpPr>
            <a:spLocks noGrp="1"/>
          </p:cNvSpPr>
          <p:nvPr/>
        </p:nvSpPr>
        <p:spPr>
          <a:xfrm>
            <a:off x="2381250" y="4305300"/>
            <a:ext cx="59055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65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63047"/>
                </a:solidFill>
                <a:latin typeface="Montserrat" pitchFamily="2" charset="77"/>
                <a:ea typeface="Montserrat ExtraBold"/>
                <a:cs typeface="Montserrat ExtraBold"/>
              </a:rPr>
              <a:t>A beautiful roadmap cannot save a broken unit.</a:t>
            </a:r>
          </a:p>
        </p:txBody>
      </p:sp>
    </p:spTree>
    <p:extLst>
      <p:ext uri="{BB962C8B-B14F-4D97-AF65-F5344CB8AC3E}">
        <p14:creationId xmlns:p14="http://schemas.microsoft.com/office/powerpoint/2010/main" val="1955358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28;p16"/>
          <p:cNvPicPr>
            <a:picLocks noChangeAspect="1"/>
          </p:cNvPicPr>
          <p:nvPr/>
        </p:nvPicPr>
        <p:blipFill rotWithShape="1">
          <a:blip r:embed="rId3">
            <a:alphaModFix amt="12000"/>
          </a:blip>
          <a:srcRect/>
          <a:stretch/>
        </p:blipFill>
        <p:spPr>
          <a:xfrm>
            <a:off x="6355080" y="1051560"/>
            <a:ext cx="2468880" cy="2468880"/>
          </a:xfrm>
          <a:prstGeom prst="rect">
            <a:avLst/>
          </a:prstGeom>
          <a:ln>
            <a:noFill/>
          </a:ln>
        </p:spPr>
      </p:pic>
      <p:sp>
        <p:nvSpPr>
          <p:cNvPr id="329" name="Google Shape;329;p16">
            <a:extLst>
              <a:ext uri="{FF2B5EF4-FFF2-40B4-BE49-F238E27FC236}">
                <a16:creationId xmlns:a16="http://schemas.microsoft.com/office/drawing/2014/main" id="{4D223BEC-70B4-42E8-B932-5FCD9DBCFA3D}"/>
              </a:ext>
            </a:extLst>
          </p:cNvPr>
          <p:cNvSpPr>
            <a:spLocks noGrp="1"/>
          </p:cNvSpPr>
          <p:nvPr/>
        </p:nvSpPr>
        <p:spPr>
          <a:xfrm>
            <a:off x="640080" y="178308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6">
            <a:extLst>
              <a:ext uri="{FF2B5EF4-FFF2-40B4-BE49-F238E27FC236}">
                <a16:creationId xmlns:a16="http://schemas.microsoft.com/office/drawing/2014/main" id="{41FF34DC-0CC1-4FA5-B7F5-45348A8028A2}"/>
              </a:ext>
            </a:extLst>
          </p:cNvPr>
          <p:cNvSpPr>
            <a:spLocks noGrp="1"/>
          </p:cNvSpPr>
          <p:nvPr/>
        </p:nvSpPr>
        <p:spPr>
          <a:xfrm>
            <a:off x="658368" y="194767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WHERE WE START</a:t>
            </a:r>
          </a:p>
        </p:txBody>
      </p:sp>
      <p:sp>
        <p:nvSpPr>
          <p:cNvPr id="331" name="Google Shape;331;p16">
            <a:extLst>
              <a:ext uri="{FF2B5EF4-FFF2-40B4-BE49-F238E27FC236}">
                <a16:creationId xmlns:a16="http://schemas.microsoft.com/office/drawing/2014/main" id="{FB27E5FC-D9F9-4A64-9B37-729B0F6FFB9F}"/>
              </a:ext>
            </a:extLst>
          </p:cNvPr>
          <p:cNvSpPr>
            <a:spLocks noGrp="1"/>
          </p:cNvSpPr>
          <p:nvPr/>
        </p:nvSpPr>
        <p:spPr>
          <a:xfrm>
            <a:off x="621792" y="2331720"/>
            <a:ext cx="557784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Unit Economics</a:t>
            </a:r>
          </a:p>
        </p:txBody>
      </p:sp>
      <p:sp>
        <p:nvSpPr>
          <p:cNvPr id="332" name="Google Shape;332;p16">
            <a:extLst>
              <a:ext uri="{FF2B5EF4-FFF2-40B4-BE49-F238E27FC236}">
                <a16:creationId xmlns:a16="http://schemas.microsoft.com/office/drawing/2014/main" id="{D74EFFDA-5635-405F-B466-30669954926B}"/>
              </a:ext>
            </a:extLst>
          </p:cNvPr>
          <p:cNvSpPr>
            <a:spLocks noGrp="1"/>
          </p:cNvSpPr>
          <p:nvPr/>
        </p:nvSpPr>
        <p:spPr>
          <a:xfrm>
            <a:off x="658368" y="3703320"/>
            <a:ext cx="5486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The first — and most concrete — lens.</a:t>
            </a:r>
          </a:p>
        </p:txBody>
      </p:sp>
    </p:spTree>
    <p:extLst>
      <p:ext uri="{BB962C8B-B14F-4D97-AF65-F5344CB8AC3E}">
        <p14:creationId xmlns:p14="http://schemas.microsoft.com/office/powerpoint/2010/main" val="573590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7">
            <a:extLst>
              <a:ext uri="{FF2B5EF4-FFF2-40B4-BE49-F238E27FC236}">
                <a16:creationId xmlns:a16="http://schemas.microsoft.com/office/drawing/2014/main" id="{53B76291-EBD2-4165-BAA5-1B2B2C10854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7">
            <a:extLst>
              <a:ext uri="{FF2B5EF4-FFF2-40B4-BE49-F238E27FC236}">
                <a16:creationId xmlns:a16="http://schemas.microsoft.com/office/drawing/2014/main" id="{6A7AA812-4BA3-47AC-9CE6-FD6C132682C8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7">
            <a:extLst>
              <a:ext uri="{FF2B5EF4-FFF2-40B4-BE49-F238E27FC236}">
                <a16:creationId xmlns:a16="http://schemas.microsoft.com/office/drawing/2014/main" id="{BEC376CA-9B6A-45EC-AF12-835BBDED632B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THE GOAL</a:t>
            </a:r>
          </a:p>
        </p:txBody>
      </p:sp>
      <p:sp>
        <p:nvSpPr>
          <p:cNvPr id="341" name="Google Shape;341;p17">
            <a:extLst>
              <a:ext uri="{FF2B5EF4-FFF2-40B4-BE49-F238E27FC236}">
                <a16:creationId xmlns:a16="http://schemas.microsoft.com/office/drawing/2014/main" id="{BA1C242C-89DB-4CFE-BA90-5FB7BFCD936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Goal of this lecture</a:t>
            </a:r>
          </a:p>
        </p:txBody>
      </p:sp>
      <p:sp>
        <p:nvSpPr>
          <p:cNvPr id="342" name="Google Shape;342;p17">
            <a:extLst>
              <a:ext uri="{FF2B5EF4-FFF2-40B4-BE49-F238E27FC236}">
                <a16:creationId xmlns:a16="http://schemas.microsoft.com/office/drawing/2014/main" id="{5C676DF1-3F28-4C1D-8C0F-B2E8F07EEF9A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343" name="Google Shape;343;p17">
            <a:extLst>
              <a:ext uri="{FF2B5EF4-FFF2-40B4-BE49-F238E27FC236}">
                <a16:creationId xmlns:a16="http://schemas.microsoft.com/office/drawing/2014/main" id="{C95A288D-5882-43CD-9EDC-6F2E1837C1C6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5532120" cy="141732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7">
            <a:extLst>
              <a:ext uri="{FF2B5EF4-FFF2-40B4-BE49-F238E27FC236}">
                <a16:creationId xmlns:a16="http://schemas.microsoft.com/office/drawing/2014/main" id="{E3C045F7-D55A-4ABF-863C-1741C5353823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64008" cy="141732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7">
            <a:extLst>
              <a:ext uri="{FF2B5EF4-FFF2-40B4-BE49-F238E27FC236}">
                <a16:creationId xmlns:a16="http://schemas.microsoft.com/office/drawing/2014/main" id="{2D49B29A-73B7-4B59-A92B-FF74BB9C7B53}"/>
              </a:ext>
            </a:extLst>
          </p:cNvPr>
          <p:cNvSpPr>
            <a:spLocks noGrp="1"/>
          </p:cNvSpPr>
          <p:nvPr/>
        </p:nvSpPr>
        <p:spPr>
          <a:xfrm>
            <a:off x="3520440" y="777240"/>
            <a:ext cx="4983480" cy="1417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7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Understand what unit economics is — and learn how to calculate it.</a:t>
            </a:r>
          </a:p>
        </p:txBody>
      </p:sp>
      <p:sp>
        <p:nvSpPr>
          <p:cNvPr id="346" name="Google Shape;346;p17">
            <a:extLst>
              <a:ext uri="{FF2B5EF4-FFF2-40B4-BE49-F238E27FC236}">
                <a16:creationId xmlns:a16="http://schemas.microsoft.com/office/drawing/2014/main" id="{1F14916D-0A3B-4D57-A1D4-EAC9D680CE34}"/>
              </a:ext>
            </a:extLst>
          </p:cNvPr>
          <p:cNvSpPr>
            <a:spLocks noGrp="1"/>
          </p:cNvSpPr>
          <p:nvPr/>
        </p:nvSpPr>
        <p:spPr>
          <a:xfrm>
            <a:off x="3200400" y="2468880"/>
            <a:ext cx="55321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Why start here?</a:t>
            </a:r>
          </a:p>
        </p:txBody>
      </p:sp>
      <p:sp>
        <p:nvSpPr>
          <p:cNvPr id="347" name="Google Shape;347;p17">
            <a:extLst>
              <a:ext uri="{FF2B5EF4-FFF2-40B4-BE49-F238E27FC236}">
                <a16:creationId xmlns:a16="http://schemas.microsoft.com/office/drawing/2014/main" id="{5B6A4652-E3C0-48A3-8659-64C618060060}"/>
              </a:ext>
            </a:extLst>
          </p:cNvPr>
          <p:cNvSpPr>
            <a:spLocks noGrp="1"/>
          </p:cNvSpPr>
          <p:nvPr/>
        </p:nvSpPr>
        <p:spPr>
          <a:xfrm>
            <a:off x="3200400" y="2816352"/>
            <a:ext cx="553212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Before custom development, backlog prioritisation, or a roadmap — you first check whether the economics work. </a:t>
            </a:r>
            <a:r>
              <a:rPr sz="13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Code that ships a money-losing unit just loses money faster.</a:t>
            </a:r>
          </a:p>
        </p:txBody>
      </p:sp>
    </p:spTree>
    <p:extLst>
      <p:ext uri="{BB962C8B-B14F-4D97-AF65-F5344CB8AC3E}">
        <p14:creationId xmlns:p14="http://schemas.microsoft.com/office/powerpoint/2010/main" val="1095095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9">
            <a:extLst>
              <a:ext uri="{FF2B5EF4-FFF2-40B4-BE49-F238E27FC236}">
                <a16:creationId xmlns:a16="http://schemas.microsoft.com/office/drawing/2014/main" id="{248AE548-772C-4532-95EC-C3C9F3A2769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9">
            <a:extLst>
              <a:ext uri="{FF2B5EF4-FFF2-40B4-BE49-F238E27FC236}">
                <a16:creationId xmlns:a16="http://schemas.microsoft.com/office/drawing/2014/main" id="{523CFAE9-8B1D-4C06-862A-DBC4BC1B7FD1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9">
            <a:extLst>
              <a:ext uri="{FF2B5EF4-FFF2-40B4-BE49-F238E27FC236}">
                <a16:creationId xmlns:a16="http://schemas.microsoft.com/office/drawing/2014/main" id="{AEF920FE-5821-498B-AE3B-D88B7051056E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FRAMING</a:t>
            </a:r>
          </a:p>
        </p:txBody>
      </p:sp>
      <p:sp>
        <p:nvSpPr>
          <p:cNvPr id="387" name="Google Shape;387;p19">
            <a:extLst>
              <a:ext uri="{FF2B5EF4-FFF2-40B4-BE49-F238E27FC236}">
                <a16:creationId xmlns:a16="http://schemas.microsoft.com/office/drawing/2014/main" id="{683BA0FF-C2E0-4E75-8588-92E83F471397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Unit economics vs. economics</a:t>
            </a:r>
          </a:p>
        </p:txBody>
      </p:sp>
      <p:sp>
        <p:nvSpPr>
          <p:cNvPr id="388" name="Google Shape;388;p19">
            <a:extLst>
              <a:ext uri="{FF2B5EF4-FFF2-40B4-BE49-F238E27FC236}">
                <a16:creationId xmlns:a16="http://schemas.microsoft.com/office/drawing/2014/main" id="{554127C2-0F8F-43E7-8CE1-E3F064DAB382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389" name="Google Shape;389;p19">
            <a:extLst>
              <a:ext uri="{FF2B5EF4-FFF2-40B4-BE49-F238E27FC236}">
                <a16:creationId xmlns:a16="http://schemas.microsoft.com/office/drawing/2014/main" id="{CB6836B7-85C8-4501-A45E-8C5DF0AF9315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3383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9">
            <a:extLst>
              <a:ext uri="{FF2B5EF4-FFF2-40B4-BE49-F238E27FC236}">
                <a16:creationId xmlns:a16="http://schemas.microsoft.com/office/drawing/2014/main" id="{D26CC243-819F-40A2-998A-090537A03EE7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77724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1" name="Google Shape;391;p19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74720" y="960120"/>
            <a:ext cx="411480" cy="411480"/>
          </a:xfrm>
          <a:prstGeom prst="rect">
            <a:avLst/>
          </a:prstGeom>
          <a:ln>
            <a:noFill/>
          </a:ln>
        </p:spPr>
      </p:pic>
      <p:sp>
        <p:nvSpPr>
          <p:cNvPr id="392" name="Google Shape;392;p19">
            <a:extLst>
              <a:ext uri="{FF2B5EF4-FFF2-40B4-BE49-F238E27FC236}">
                <a16:creationId xmlns:a16="http://schemas.microsoft.com/office/drawing/2014/main" id="{CF3F8775-D488-4CCF-A4AA-9E1B7D07B147}"/>
              </a:ext>
            </a:extLst>
          </p:cNvPr>
          <p:cNvSpPr>
            <a:spLocks noGrp="1"/>
          </p:cNvSpPr>
          <p:nvPr/>
        </p:nvSpPr>
        <p:spPr>
          <a:xfrm>
            <a:off x="4023360" y="777240"/>
            <a:ext cx="17145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Economics</a:t>
            </a:r>
          </a:p>
        </p:txBody>
      </p:sp>
      <p:sp>
        <p:nvSpPr>
          <p:cNvPr id="393" name="Google Shape;393;p19">
            <a:extLst>
              <a:ext uri="{FF2B5EF4-FFF2-40B4-BE49-F238E27FC236}">
                <a16:creationId xmlns:a16="http://schemas.microsoft.com/office/drawing/2014/main" id="{572A22FC-E48A-4D71-8A27-69CE8DA985B1}"/>
              </a:ext>
            </a:extLst>
          </p:cNvPr>
          <p:cNvSpPr>
            <a:spLocks noGrp="1"/>
          </p:cNvSpPr>
          <p:nvPr/>
        </p:nvSpPr>
        <p:spPr>
          <a:xfrm>
            <a:off x="3493008" y="1901952"/>
            <a:ext cx="109728" cy="109728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9">
            <a:extLst>
              <a:ext uri="{FF2B5EF4-FFF2-40B4-BE49-F238E27FC236}">
                <a16:creationId xmlns:a16="http://schemas.microsoft.com/office/drawing/2014/main" id="{2B10647F-9DD1-4D29-8C54-7998F6F17427}"/>
              </a:ext>
            </a:extLst>
          </p:cNvPr>
          <p:cNvSpPr>
            <a:spLocks noGrp="1"/>
          </p:cNvSpPr>
          <p:nvPr/>
        </p:nvSpPr>
        <p:spPr>
          <a:xfrm>
            <a:off x="3730752" y="1783080"/>
            <a:ext cx="18973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A science</a:t>
            </a:r>
          </a:p>
        </p:txBody>
      </p:sp>
      <p:sp>
        <p:nvSpPr>
          <p:cNvPr id="395" name="Google Shape;395;p19">
            <a:extLst>
              <a:ext uri="{FF2B5EF4-FFF2-40B4-BE49-F238E27FC236}">
                <a16:creationId xmlns:a16="http://schemas.microsoft.com/office/drawing/2014/main" id="{FCE88BB5-EC00-41EE-A22D-8368AD1DEC15}"/>
              </a:ext>
            </a:extLst>
          </p:cNvPr>
          <p:cNvSpPr>
            <a:spLocks noGrp="1"/>
          </p:cNvSpPr>
          <p:nvPr/>
        </p:nvSpPr>
        <p:spPr>
          <a:xfrm>
            <a:off x="3493008" y="2560320"/>
            <a:ext cx="109728" cy="109728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9">
            <a:extLst>
              <a:ext uri="{FF2B5EF4-FFF2-40B4-BE49-F238E27FC236}">
                <a16:creationId xmlns:a16="http://schemas.microsoft.com/office/drawing/2014/main" id="{ADA520FA-3DFA-48C4-887A-5030CA652A45}"/>
              </a:ext>
            </a:extLst>
          </p:cNvPr>
          <p:cNvSpPr>
            <a:spLocks noGrp="1"/>
          </p:cNvSpPr>
          <p:nvPr/>
        </p:nvSpPr>
        <p:spPr>
          <a:xfrm>
            <a:off x="3730752" y="2441448"/>
            <a:ext cx="18973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Macro level</a:t>
            </a:r>
          </a:p>
        </p:txBody>
      </p:sp>
      <p:sp>
        <p:nvSpPr>
          <p:cNvPr id="397" name="Google Shape;397;p19">
            <a:extLst>
              <a:ext uri="{FF2B5EF4-FFF2-40B4-BE49-F238E27FC236}">
                <a16:creationId xmlns:a16="http://schemas.microsoft.com/office/drawing/2014/main" id="{7F10CDAC-1F9A-4A08-AC94-A6B0A6EF7EC6}"/>
              </a:ext>
            </a:extLst>
          </p:cNvPr>
          <p:cNvSpPr>
            <a:spLocks noGrp="1"/>
          </p:cNvSpPr>
          <p:nvPr/>
        </p:nvSpPr>
        <p:spPr>
          <a:xfrm>
            <a:off x="3493008" y="3218688"/>
            <a:ext cx="109728" cy="109728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9">
            <a:extLst>
              <a:ext uri="{FF2B5EF4-FFF2-40B4-BE49-F238E27FC236}">
                <a16:creationId xmlns:a16="http://schemas.microsoft.com/office/drawing/2014/main" id="{AA285FCA-4AD6-4F0F-A064-8DEF49E6F19D}"/>
              </a:ext>
            </a:extLst>
          </p:cNvPr>
          <p:cNvSpPr>
            <a:spLocks noGrp="1"/>
          </p:cNvSpPr>
          <p:nvPr/>
        </p:nvSpPr>
        <p:spPr>
          <a:xfrm>
            <a:off x="3730752" y="3099816"/>
            <a:ext cx="18973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Studies the laws of the system</a:t>
            </a:r>
          </a:p>
        </p:txBody>
      </p:sp>
      <p:sp>
        <p:nvSpPr>
          <p:cNvPr id="399" name="Google Shape;399;p19">
            <a:extLst>
              <a:ext uri="{FF2B5EF4-FFF2-40B4-BE49-F238E27FC236}">
                <a16:creationId xmlns:a16="http://schemas.microsoft.com/office/drawing/2014/main" id="{1C34B5EC-8D07-4B7C-91F3-2F8A8BA5470F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3383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9">
            <a:extLst>
              <a:ext uri="{FF2B5EF4-FFF2-40B4-BE49-F238E27FC236}">
                <a16:creationId xmlns:a16="http://schemas.microsoft.com/office/drawing/2014/main" id="{581702F1-D0AC-4768-BC9F-E1EC1FBC8262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7772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1" name="Google Shape;401;p19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377940" y="960120"/>
            <a:ext cx="411480" cy="411480"/>
          </a:xfrm>
          <a:prstGeom prst="rect">
            <a:avLst/>
          </a:prstGeom>
          <a:ln>
            <a:noFill/>
          </a:ln>
        </p:spPr>
      </p:pic>
      <p:sp>
        <p:nvSpPr>
          <p:cNvPr id="402" name="Google Shape;402;p19">
            <a:extLst>
              <a:ext uri="{FF2B5EF4-FFF2-40B4-BE49-F238E27FC236}">
                <a16:creationId xmlns:a16="http://schemas.microsoft.com/office/drawing/2014/main" id="{6671CC9D-E2BA-4F50-9FCF-F900CAB42F1D}"/>
              </a:ext>
            </a:extLst>
          </p:cNvPr>
          <p:cNvSpPr>
            <a:spLocks noGrp="1"/>
          </p:cNvSpPr>
          <p:nvPr/>
        </p:nvSpPr>
        <p:spPr>
          <a:xfrm>
            <a:off x="6926580" y="777240"/>
            <a:ext cx="17145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Unit economics</a:t>
            </a:r>
          </a:p>
        </p:txBody>
      </p:sp>
      <p:sp>
        <p:nvSpPr>
          <p:cNvPr id="403" name="Google Shape;403;p19">
            <a:extLst>
              <a:ext uri="{FF2B5EF4-FFF2-40B4-BE49-F238E27FC236}">
                <a16:creationId xmlns:a16="http://schemas.microsoft.com/office/drawing/2014/main" id="{BB83500E-DA50-46D9-8085-E9B76424F4D4}"/>
              </a:ext>
            </a:extLst>
          </p:cNvPr>
          <p:cNvSpPr>
            <a:spLocks noGrp="1"/>
          </p:cNvSpPr>
          <p:nvPr/>
        </p:nvSpPr>
        <p:spPr>
          <a:xfrm>
            <a:off x="6396228" y="1901952"/>
            <a:ext cx="109728" cy="109728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19">
            <a:extLst>
              <a:ext uri="{FF2B5EF4-FFF2-40B4-BE49-F238E27FC236}">
                <a16:creationId xmlns:a16="http://schemas.microsoft.com/office/drawing/2014/main" id="{A676FDFF-C59A-4AC3-8202-9587B9F768F2}"/>
              </a:ext>
            </a:extLst>
          </p:cNvPr>
          <p:cNvSpPr>
            <a:spLocks noGrp="1"/>
          </p:cNvSpPr>
          <p:nvPr/>
        </p:nvSpPr>
        <p:spPr>
          <a:xfrm>
            <a:off x="6633972" y="1783080"/>
            <a:ext cx="18973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An applied method</a:t>
            </a:r>
          </a:p>
        </p:txBody>
      </p:sp>
      <p:sp>
        <p:nvSpPr>
          <p:cNvPr id="405" name="Google Shape;405;p19">
            <a:extLst>
              <a:ext uri="{FF2B5EF4-FFF2-40B4-BE49-F238E27FC236}">
                <a16:creationId xmlns:a16="http://schemas.microsoft.com/office/drawing/2014/main" id="{ED64B5E1-4BB2-4799-8D8E-9EAD61FCE863}"/>
              </a:ext>
            </a:extLst>
          </p:cNvPr>
          <p:cNvSpPr>
            <a:spLocks noGrp="1"/>
          </p:cNvSpPr>
          <p:nvPr/>
        </p:nvSpPr>
        <p:spPr>
          <a:xfrm>
            <a:off x="6396228" y="2560320"/>
            <a:ext cx="109728" cy="109728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9">
            <a:extLst>
              <a:ext uri="{FF2B5EF4-FFF2-40B4-BE49-F238E27FC236}">
                <a16:creationId xmlns:a16="http://schemas.microsoft.com/office/drawing/2014/main" id="{B7D8AF17-ADF7-42EB-9622-4E2A22EB7C36}"/>
              </a:ext>
            </a:extLst>
          </p:cNvPr>
          <p:cNvSpPr>
            <a:spLocks noGrp="1"/>
          </p:cNvSpPr>
          <p:nvPr/>
        </p:nvSpPr>
        <p:spPr>
          <a:xfrm>
            <a:off x="6633972" y="2441448"/>
            <a:ext cx="18973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Micro level</a:t>
            </a:r>
          </a:p>
        </p:txBody>
      </p:sp>
      <p:sp>
        <p:nvSpPr>
          <p:cNvPr id="407" name="Google Shape;407;p19">
            <a:extLst>
              <a:ext uri="{FF2B5EF4-FFF2-40B4-BE49-F238E27FC236}">
                <a16:creationId xmlns:a16="http://schemas.microsoft.com/office/drawing/2014/main" id="{85D783F7-0FC9-4CF5-A2E8-C044ED059A81}"/>
              </a:ext>
            </a:extLst>
          </p:cNvPr>
          <p:cNvSpPr>
            <a:spLocks noGrp="1"/>
          </p:cNvSpPr>
          <p:nvPr/>
        </p:nvSpPr>
        <p:spPr>
          <a:xfrm>
            <a:off x="6396228" y="3218688"/>
            <a:ext cx="109728" cy="109728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19">
            <a:extLst>
              <a:ext uri="{FF2B5EF4-FFF2-40B4-BE49-F238E27FC236}">
                <a16:creationId xmlns:a16="http://schemas.microsoft.com/office/drawing/2014/main" id="{3F5AAD99-31BD-4E17-AF38-A60202AB4216}"/>
              </a:ext>
            </a:extLst>
          </p:cNvPr>
          <p:cNvSpPr>
            <a:spLocks noGrp="1"/>
          </p:cNvSpPr>
          <p:nvPr/>
        </p:nvSpPr>
        <p:spPr>
          <a:xfrm>
            <a:off x="6633972" y="3099816"/>
            <a:ext cx="18973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Helps you make money</a:t>
            </a:r>
          </a:p>
        </p:txBody>
      </p:sp>
    </p:spTree>
    <p:extLst>
      <p:ext uri="{BB962C8B-B14F-4D97-AF65-F5344CB8AC3E}">
        <p14:creationId xmlns:p14="http://schemas.microsoft.com/office/powerpoint/2010/main" val="868920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>
            <a:extLst>
              <a:ext uri="{FF2B5EF4-FFF2-40B4-BE49-F238E27FC236}">
                <a16:creationId xmlns:a16="http://schemas.microsoft.com/office/drawing/2014/main" id="{58A628AC-C359-46ED-A086-11DE148D17B0}"/>
              </a:ext>
            </a:extLst>
          </p:cNvPr>
          <p:cNvSpPr>
            <a:spLocks noGrp="1"/>
          </p:cNvSpPr>
          <p:nvPr/>
        </p:nvSpPr>
        <p:spPr>
          <a:xfrm>
            <a:off x="5852160" y="-457200"/>
            <a:ext cx="3657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27000" b="0" i="0" u="none" cap="none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0</a:t>
            </a:r>
          </a:p>
        </p:txBody>
      </p:sp>
      <p:sp>
        <p:nvSpPr>
          <p:cNvPr id="13" name="Google Shape;13;p1">
            <a:extLst>
              <a:ext uri="{FF2B5EF4-FFF2-40B4-BE49-F238E27FC236}">
                <a16:creationId xmlns:a16="http://schemas.microsoft.com/office/drawing/2014/main" id="{7DA3AC1A-D6BB-4555-8F8B-5A49D39DB145}"/>
              </a:ext>
            </a:extLst>
          </p:cNvPr>
          <p:cNvSpPr>
            <a:spLocks noGrp="1"/>
          </p:cNvSpPr>
          <p:nvPr/>
        </p:nvSpPr>
        <p:spPr>
          <a:xfrm>
            <a:off x="640080" y="9601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">
            <a:extLst>
              <a:ext uri="{FF2B5EF4-FFF2-40B4-BE49-F238E27FC236}">
                <a16:creationId xmlns:a16="http://schemas.microsoft.com/office/drawing/2014/main" id="{A9C7CF81-7E88-4227-9188-6B9CE4D5445F}"/>
              </a:ext>
            </a:extLst>
          </p:cNvPr>
          <p:cNvSpPr>
            <a:spLocks noGrp="1"/>
          </p:cNvSpPr>
          <p:nvPr/>
        </p:nvSpPr>
        <p:spPr>
          <a:xfrm>
            <a:off x="658368" y="1170432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INNOPOLIS UNIVERSITY  ·  SUMMER 2026</a:t>
            </a:r>
          </a:p>
        </p:txBody>
      </p:sp>
      <p:sp>
        <p:nvSpPr>
          <p:cNvPr id="15" name="Google Shape;15;p1">
            <a:extLst>
              <a:ext uri="{FF2B5EF4-FFF2-40B4-BE49-F238E27FC236}">
                <a16:creationId xmlns:a16="http://schemas.microsoft.com/office/drawing/2014/main" id="{50227A1F-BB16-4D53-B530-4D4A68A442FE}"/>
              </a:ext>
            </a:extLst>
          </p:cNvPr>
          <p:cNvSpPr>
            <a:spLocks noGrp="1"/>
          </p:cNvSpPr>
          <p:nvPr/>
        </p:nvSpPr>
        <p:spPr>
          <a:xfrm>
            <a:off x="621792" y="1600200"/>
            <a:ext cx="786384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Financial Management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in Digital Products</a:t>
            </a:r>
          </a:p>
        </p:txBody>
      </p:sp>
      <p:sp>
        <p:nvSpPr>
          <p:cNvPr id="16" name="Google Shape;16;p1">
            <a:extLst>
              <a:ext uri="{FF2B5EF4-FFF2-40B4-BE49-F238E27FC236}">
                <a16:creationId xmlns:a16="http://schemas.microsoft.com/office/drawing/2014/main" id="{367687B9-95F8-419B-A28F-949EE955E752}"/>
              </a:ext>
            </a:extLst>
          </p:cNvPr>
          <p:cNvSpPr>
            <a:spLocks noGrp="1"/>
          </p:cNvSpPr>
          <p:nvPr/>
        </p:nvSpPr>
        <p:spPr>
          <a:xfrm>
            <a:off x="658368" y="3310128"/>
            <a:ext cx="804672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C7D2DC"/>
                </a:solidFill>
                <a:latin typeface="Montserrat Medium"/>
                <a:ea typeface="Montserrat Medium"/>
                <a:cs typeface="Montserrat Medium"/>
              </a:rPr>
              <a:t>Unit Economics  ·  Financial Modelling  ·  Business Valuation</a:t>
            </a:r>
          </a:p>
        </p:txBody>
      </p:sp>
      <p:cxnSp>
        <p:nvCxnSpPr>
          <p:cNvPr id="17" name="Google Shape;17;p1"/>
          <p:cNvCxnSpPr/>
          <p:nvPr/>
        </p:nvCxnSpPr>
        <p:spPr>
          <a:xfrm>
            <a:off x="658368" y="4160520"/>
            <a:ext cx="3657600" cy="0"/>
          </a:xfrm>
          <a:prstGeom prst="straightConnector1">
            <a:avLst/>
          </a:prstGeom>
          <a:ln w="12700" cap="flat">
            <a:solidFill>
              <a:srgbClr val="2C425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496FBFB2-1066-4C76-895B-E0969F011EE3}"/>
              </a:ext>
            </a:extLst>
          </p:cNvPr>
          <p:cNvSpPr>
            <a:spLocks noGrp="1"/>
          </p:cNvSpPr>
          <p:nvPr/>
        </p:nvSpPr>
        <p:spPr>
          <a:xfrm>
            <a:off x="658368" y="4297680"/>
            <a:ext cx="73152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Lecture 1 — Introduction</a:t>
            </a:r>
          </a:p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9FB0BF"/>
                </a:solidFill>
                <a:latin typeface="Montserrat"/>
                <a:ea typeface="Montserrat"/>
                <a:cs typeface="Montserrat"/>
              </a:rPr>
              <a:t>Max Popov  ·  Course Instructor</a:t>
            </a:r>
          </a:p>
        </p:txBody>
      </p:sp>
    </p:spTree>
    <p:extLst>
      <p:ext uri="{BB962C8B-B14F-4D97-AF65-F5344CB8AC3E}">
        <p14:creationId xmlns:p14="http://schemas.microsoft.com/office/powerpoint/2010/main" val="1104971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0">
            <a:extLst>
              <a:ext uri="{FF2B5EF4-FFF2-40B4-BE49-F238E27FC236}">
                <a16:creationId xmlns:a16="http://schemas.microsoft.com/office/drawing/2014/main" id="{5A83401E-8467-4B52-A0E5-2DC21700759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0">
            <a:extLst>
              <a:ext uri="{FF2B5EF4-FFF2-40B4-BE49-F238E27FC236}">
                <a16:creationId xmlns:a16="http://schemas.microsoft.com/office/drawing/2014/main" id="{93B4840B-368D-4110-931F-B0B217190506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0">
            <a:extLst>
              <a:ext uri="{FF2B5EF4-FFF2-40B4-BE49-F238E27FC236}">
                <a16:creationId xmlns:a16="http://schemas.microsoft.com/office/drawing/2014/main" id="{EA18B74B-5AAA-46C2-99DA-C8BC083A5E52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DEFINITION</a:t>
            </a:r>
          </a:p>
        </p:txBody>
      </p:sp>
      <p:sp>
        <p:nvSpPr>
          <p:cNvPr id="417" name="Google Shape;417;p20">
            <a:extLst>
              <a:ext uri="{FF2B5EF4-FFF2-40B4-BE49-F238E27FC236}">
                <a16:creationId xmlns:a16="http://schemas.microsoft.com/office/drawing/2014/main" id="{99005278-9F71-4896-8B16-985DB2062D41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What unit economics is</a:t>
            </a:r>
          </a:p>
        </p:txBody>
      </p:sp>
      <p:sp>
        <p:nvSpPr>
          <p:cNvPr id="418" name="Google Shape;418;p20">
            <a:extLst>
              <a:ext uri="{FF2B5EF4-FFF2-40B4-BE49-F238E27FC236}">
                <a16:creationId xmlns:a16="http://schemas.microsoft.com/office/drawing/2014/main" id="{D9502A9D-2BC0-4A5A-A2BF-8C63FEBDCB03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419" name="Google Shape;419;p20">
            <a:extLst>
              <a:ext uri="{FF2B5EF4-FFF2-40B4-BE49-F238E27FC236}">
                <a16:creationId xmlns:a16="http://schemas.microsoft.com/office/drawing/2014/main" id="{5C0D87C8-31B9-4C2B-B2AF-2BADA6A63AF3}"/>
              </a:ext>
            </a:extLst>
          </p:cNvPr>
          <p:cNvSpPr>
            <a:spLocks noGrp="1"/>
          </p:cNvSpPr>
          <p:nvPr/>
        </p:nvSpPr>
        <p:spPr>
          <a:xfrm>
            <a:off x="3200400" y="1005840"/>
            <a:ext cx="5532120" cy="228600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0">
            <a:extLst>
              <a:ext uri="{FF2B5EF4-FFF2-40B4-BE49-F238E27FC236}">
                <a16:creationId xmlns:a16="http://schemas.microsoft.com/office/drawing/2014/main" id="{F3E24D6F-CCF5-429D-A49D-2EB3B353E803}"/>
              </a:ext>
            </a:extLst>
          </p:cNvPr>
          <p:cNvSpPr>
            <a:spLocks noGrp="1"/>
          </p:cNvSpPr>
          <p:nvPr/>
        </p:nvSpPr>
        <p:spPr>
          <a:xfrm>
            <a:off x="3200400" y="1005840"/>
            <a:ext cx="64008" cy="2286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1" name="Google Shape;421;p20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520440" y="1280160"/>
            <a:ext cx="457200" cy="457200"/>
          </a:xfrm>
          <a:prstGeom prst="rect">
            <a:avLst/>
          </a:prstGeom>
          <a:ln>
            <a:noFill/>
          </a:ln>
        </p:spPr>
      </p:pic>
      <p:sp>
        <p:nvSpPr>
          <p:cNvPr id="422" name="Google Shape;422;p20">
            <a:extLst>
              <a:ext uri="{FF2B5EF4-FFF2-40B4-BE49-F238E27FC236}">
                <a16:creationId xmlns:a16="http://schemas.microsoft.com/office/drawing/2014/main" id="{DBBA7CCF-10F4-4207-B25E-72325D49852B}"/>
              </a:ext>
            </a:extLst>
          </p:cNvPr>
          <p:cNvSpPr>
            <a:spLocks noGrp="1"/>
          </p:cNvSpPr>
          <p:nvPr/>
        </p:nvSpPr>
        <p:spPr>
          <a:xfrm>
            <a:off x="3520440" y="1874520"/>
            <a:ext cx="4892040" cy="128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6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A method for analysing a business's financial efficiency </a:t>
            </a:r>
            <a:r>
              <a:rPr sz="16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by focusing on the revenue and costs tied to </a:t>
            </a:r>
            <a:r>
              <a:rPr sz="16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a single unit</a:t>
            </a:r>
            <a:r>
              <a:rPr sz="16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 — a product, a service, or a customer.</a:t>
            </a:r>
          </a:p>
        </p:txBody>
      </p:sp>
    </p:spTree>
    <p:extLst>
      <p:ext uri="{BB962C8B-B14F-4D97-AF65-F5344CB8AC3E}">
        <p14:creationId xmlns:p14="http://schemas.microsoft.com/office/powerpoint/2010/main" val="413882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1">
            <a:extLst>
              <a:ext uri="{FF2B5EF4-FFF2-40B4-BE49-F238E27FC236}">
                <a16:creationId xmlns:a16="http://schemas.microsoft.com/office/drawing/2014/main" id="{AA07A502-3356-4A12-A786-F700CDBCC17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1">
            <a:extLst>
              <a:ext uri="{FF2B5EF4-FFF2-40B4-BE49-F238E27FC236}">
                <a16:creationId xmlns:a16="http://schemas.microsoft.com/office/drawing/2014/main" id="{46783A0B-84F1-405C-BFC6-3C14369D8346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1">
            <a:extLst>
              <a:ext uri="{FF2B5EF4-FFF2-40B4-BE49-F238E27FC236}">
                <a16:creationId xmlns:a16="http://schemas.microsoft.com/office/drawing/2014/main" id="{97974937-9776-41ED-86EE-8B18857FA5DE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THE BASICS</a:t>
            </a:r>
          </a:p>
        </p:txBody>
      </p:sp>
      <p:sp>
        <p:nvSpPr>
          <p:cNvPr id="431" name="Google Shape;431;p21">
            <a:extLst>
              <a:ext uri="{FF2B5EF4-FFF2-40B4-BE49-F238E27FC236}">
                <a16:creationId xmlns:a16="http://schemas.microsoft.com/office/drawing/2014/main" id="{FBFEA94C-1C46-4DC1-BB6B-502084998957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Two metrics run the show</a:t>
            </a:r>
          </a:p>
        </p:txBody>
      </p:sp>
      <p:sp>
        <p:nvSpPr>
          <p:cNvPr id="432" name="Google Shape;432;p21">
            <a:extLst>
              <a:ext uri="{FF2B5EF4-FFF2-40B4-BE49-F238E27FC236}">
                <a16:creationId xmlns:a16="http://schemas.microsoft.com/office/drawing/2014/main" id="{7E6FE8F0-F140-4CE5-9A2E-6F400A7418F1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433" name="Google Shape;433;p21">
            <a:extLst>
              <a:ext uri="{FF2B5EF4-FFF2-40B4-BE49-F238E27FC236}">
                <a16:creationId xmlns:a16="http://schemas.microsoft.com/office/drawing/2014/main" id="{E5D81493-973B-44C1-B7AB-43C7C4A7ABE6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329184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1">
            <a:extLst>
              <a:ext uri="{FF2B5EF4-FFF2-40B4-BE49-F238E27FC236}">
                <a16:creationId xmlns:a16="http://schemas.microsoft.com/office/drawing/2014/main" id="{8AF87C95-3895-41E1-A795-14DF024DD863}"/>
              </a:ext>
            </a:extLst>
          </p:cNvPr>
          <p:cNvSpPr>
            <a:spLocks noGrp="1"/>
          </p:cNvSpPr>
          <p:nvPr/>
        </p:nvSpPr>
        <p:spPr>
          <a:xfrm>
            <a:off x="3474720" y="1051560"/>
            <a:ext cx="548640" cy="54864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5" name="Google Shape;435;p21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617366" y="1194206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436" name="Google Shape;436;p21">
            <a:extLst>
              <a:ext uri="{FF2B5EF4-FFF2-40B4-BE49-F238E27FC236}">
                <a16:creationId xmlns:a16="http://schemas.microsoft.com/office/drawing/2014/main" id="{0484CC13-DF7C-4DF7-94B9-57958189CD97}"/>
              </a:ext>
            </a:extLst>
          </p:cNvPr>
          <p:cNvSpPr>
            <a:spLocks noGrp="1"/>
          </p:cNvSpPr>
          <p:nvPr/>
        </p:nvSpPr>
        <p:spPr>
          <a:xfrm>
            <a:off x="3474720" y="1783080"/>
            <a:ext cx="20802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CAC</a:t>
            </a:r>
          </a:p>
        </p:txBody>
      </p:sp>
      <p:sp>
        <p:nvSpPr>
          <p:cNvPr id="437" name="Google Shape;437;p21">
            <a:extLst>
              <a:ext uri="{FF2B5EF4-FFF2-40B4-BE49-F238E27FC236}">
                <a16:creationId xmlns:a16="http://schemas.microsoft.com/office/drawing/2014/main" id="{08ACF956-3318-4538-942E-2339D31C4E89}"/>
              </a:ext>
            </a:extLst>
          </p:cNvPr>
          <p:cNvSpPr>
            <a:spLocks noGrp="1"/>
          </p:cNvSpPr>
          <p:nvPr/>
        </p:nvSpPr>
        <p:spPr>
          <a:xfrm>
            <a:off x="3474720" y="2377440"/>
            <a:ext cx="20802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Customer Acquisition Cost</a:t>
            </a:r>
          </a:p>
        </p:txBody>
      </p:sp>
      <p:sp>
        <p:nvSpPr>
          <p:cNvPr id="438" name="Google Shape;438;p21">
            <a:extLst>
              <a:ext uri="{FF2B5EF4-FFF2-40B4-BE49-F238E27FC236}">
                <a16:creationId xmlns:a16="http://schemas.microsoft.com/office/drawing/2014/main" id="{77A2413F-1B4B-4BBE-A5F4-D3395578047A}"/>
              </a:ext>
            </a:extLst>
          </p:cNvPr>
          <p:cNvSpPr>
            <a:spLocks noGrp="1"/>
          </p:cNvSpPr>
          <p:nvPr/>
        </p:nvSpPr>
        <p:spPr>
          <a:xfrm>
            <a:off x="3474720" y="2788920"/>
            <a:ext cx="212598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What you spend to win one paying customer.</a:t>
            </a:r>
          </a:p>
        </p:txBody>
      </p:sp>
      <p:sp>
        <p:nvSpPr>
          <p:cNvPr id="439" name="Google Shape;439;p21">
            <a:extLst>
              <a:ext uri="{FF2B5EF4-FFF2-40B4-BE49-F238E27FC236}">
                <a16:creationId xmlns:a16="http://schemas.microsoft.com/office/drawing/2014/main" id="{29C937D0-D497-45D9-A98B-52C288004335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329184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1">
            <a:extLst>
              <a:ext uri="{FF2B5EF4-FFF2-40B4-BE49-F238E27FC236}">
                <a16:creationId xmlns:a16="http://schemas.microsoft.com/office/drawing/2014/main" id="{13E0565D-AF65-4084-934E-8EDBD66D4C7D}"/>
              </a:ext>
            </a:extLst>
          </p:cNvPr>
          <p:cNvSpPr>
            <a:spLocks noGrp="1"/>
          </p:cNvSpPr>
          <p:nvPr/>
        </p:nvSpPr>
        <p:spPr>
          <a:xfrm>
            <a:off x="6377940" y="1051560"/>
            <a:ext cx="548640" cy="54864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1" name="Google Shape;441;p21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520586" y="1194206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442" name="Google Shape;442;p21">
            <a:extLst>
              <a:ext uri="{FF2B5EF4-FFF2-40B4-BE49-F238E27FC236}">
                <a16:creationId xmlns:a16="http://schemas.microsoft.com/office/drawing/2014/main" id="{5FEB4A34-5007-472C-8334-0E910E864130}"/>
              </a:ext>
            </a:extLst>
          </p:cNvPr>
          <p:cNvSpPr>
            <a:spLocks noGrp="1"/>
          </p:cNvSpPr>
          <p:nvPr/>
        </p:nvSpPr>
        <p:spPr>
          <a:xfrm>
            <a:off x="6377940" y="1783080"/>
            <a:ext cx="20802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LTV</a:t>
            </a:r>
          </a:p>
        </p:txBody>
      </p:sp>
      <p:sp>
        <p:nvSpPr>
          <p:cNvPr id="443" name="Google Shape;443;p21">
            <a:extLst>
              <a:ext uri="{FF2B5EF4-FFF2-40B4-BE49-F238E27FC236}">
                <a16:creationId xmlns:a16="http://schemas.microsoft.com/office/drawing/2014/main" id="{0429FE20-44C6-40E3-BD12-4016A6497785}"/>
              </a:ext>
            </a:extLst>
          </p:cNvPr>
          <p:cNvSpPr>
            <a:spLocks noGrp="1"/>
          </p:cNvSpPr>
          <p:nvPr/>
        </p:nvSpPr>
        <p:spPr>
          <a:xfrm>
            <a:off x="6377940" y="2377440"/>
            <a:ext cx="20802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Lifetime Value</a:t>
            </a:r>
          </a:p>
        </p:txBody>
      </p:sp>
      <p:sp>
        <p:nvSpPr>
          <p:cNvPr id="444" name="Google Shape;444;p21">
            <a:extLst>
              <a:ext uri="{FF2B5EF4-FFF2-40B4-BE49-F238E27FC236}">
                <a16:creationId xmlns:a16="http://schemas.microsoft.com/office/drawing/2014/main" id="{2A9C8F27-75D4-4496-B334-86B12A60B475}"/>
              </a:ext>
            </a:extLst>
          </p:cNvPr>
          <p:cNvSpPr>
            <a:spLocks noGrp="1"/>
          </p:cNvSpPr>
          <p:nvPr/>
        </p:nvSpPr>
        <p:spPr>
          <a:xfrm>
            <a:off x="6377940" y="2788920"/>
            <a:ext cx="212598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What one customer brings you over their whole life.</a:t>
            </a:r>
          </a:p>
        </p:txBody>
      </p:sp>
    </p:spTree>
    <p:extLst>
      <p:ext uri="{BB962C8B-B14F-4D97-AF65-F5344CB8AC3E}">
        <p14:creationId xmlns:p14="http://schemas.microsoft.com/office/powerpoint/2010/main" val="1590247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2">
            <a:extLst>
              <a:ext uri="{FF2B5EF4-FFF2-40B4-BE49-F238E27FC236}">
                <a16:creationId xmlns:a16="http://schemas.microsoft.com/office/drawing/2014/main" id="{B0D7789D-6A1E-41D2-907C-8B46CA6F515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2">
            <a:extLst>
              <a:ext uri="{FF2B5EF4-FFF2-40B4-BE49-F238E27FC236}">
                <a16:creationId xmlns:a16="http://schemas.microsoft.com/office/drawing/2014/main" id="{34FF2A18-525F-452B-934E-C9A884167DD0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22">
            <a:extLst>
              <a:ext uri="{FF2B5EF4-FFF2-40B4-BE49-F238E27FC236}">
                <a16:creationId xmlns:a16="http://schemas.microsoft.com/office/drawing/2014/main" id="{28B2D963-0C25-4543-97CE-BCC3D9F33714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THE BASICS</a:t>
            </a:r>
          </a:p>
        </p:txBody>
      </p:sp>
      <p:sp>
        <p:nvSpPr>
          <p:cNvPr id="453" name="Google Shape;453;p22">
            <a:extLst>
              <a:ext uri="{FF2B5EF4-FFF2-40B4-BE49-F238E27FC236}">
                <a16:creationId xmlns:a16="http://schemas.microsoft.com/office/drawing/2014/main" id="{07930FEE-B3AB-4B71-B749-745F5C0E1A74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When does a unit work?</a:t>
            </a:r>
          </a:p>
        </p:txBody>
      </p:sp>
      <p:sp>
        <p:nvSpPr>
          <p:cNvPr id="454" name="Google Shape;454;p22">
            <a:extLst>
              <a:ext uri="{FF2B5EF4-FFF2-40B4-BE49-F238E27FC236}">
                <a16:creationId xmlns:a16="http://schemas.microsoft.com/office/drawing/2014/main" id="{249B4B9A-9DA2-4C8C-8189-EE506A902147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455" name="Google Shape;455;p22">
            <a:extLst>
              <a:ext uri="{FF2B5EF4-FFF2-40B4-BE49-F238E27FC236}">
                <a16:creationId xmlns:a16="http://schemas.microsoft.com/office/drawing/2014/main" id="{843EB20C-3286-4A18-8EB8-2368E06E7E45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3383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2">
            <a:extLst>
              <a:ext uri="{FF2B5EF4-FFF2-40B4-BE49-F238E27FC236}">
                <a16:creationId xmlns:a16="http://schemas.microsoft.com/office/drawing/2014/main" id="{DB3C0B83-A037-4121-ACD2-55CA95652C41}"/>
              </a:ext>
            </a:extLst>
          </p:cNvPr>
          <p:cNvSpPr>
            <a:spLocks noGrp="1"/>
          </p:cNvSpPr>
          <p:nvPr/>
        </p:nvSpPr>
        <p:spPr>
          <a:xfrm>
            <a:off x="3429000" y="960120"/>
            <a:ext cx="420624" cy="420624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7" name="Google Shape;457;p22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538362" y="1069482"/>
            <a:ext cx="201900" cy="201900"/>
          </a:xfrm>
          <a:prstGeom prst="rect">
            <a:avLst/>
          </a:prstGeom>
          <a:ln>
            <a:noFill/>
          </a:ln>
        </p:spPr>
      </p:pic>
      <p:sp>
        <p:nvSpPr>
          <p:cNvPr id="458" name="Google Shape;458;p22">
            <a:extLst>
              <a:ext uri="{FF2B5EF4-FFF2-40B4-BE49-F238E27FC236}">
                <a16:creationId xmlns:a16="http://schemas.microsoft.com/office/drawing/2014/main" id="{D6642CC5-FE14-4C83-8D2C-02602117BC0B}"/>
              </a:ext>
            </a:extLst>
          </p:cNvPr>
          <p:cNvSpPr>
            <a:spLocks noGrp="1"/>
          </p:cNvSpPr>
          <p:nvPr/>
        </p:nvSpPr>
        <p:spPr>
          <a:xfrm>
            <a:off x="3977640" y="960120"/>
            <a:ext cx="17145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2E8B57"/>
                </a:solidFill>
                <a:latin typeface="Montserrat SemiBold"/>
                <a:ea typeface="Montserrat SemiBold"/>
                <a:cs typeface="Montserrat SemiBold"/>
              </a:rPr>
              <a:t>Healthy</a:t>
            </a:r>
          </a:p>
        </p:txBody>
      </p:sp>
      <p:sp>
        <p:nvSpPr>
          <p:cNvPr id="459" name="Google Shape;459;p22">
            <a:extLst>
              <a:ext uri="{FF2B5EF4-FFF2-40B4-BE49-F238E27FC236}">
                <a16:creationId xmlns:a16="http://schemas.microsoft.com/office/drawing/2014/main" id="{ACCDFFAB-9C74-4970-9353-AEC39EA4D7F5}"/>
              </a:ext>
            </a:extLst>
          </p:cNvPr>
          <p:cNvSpPr>
            <a:spLocks noGrp="1"/>
          </p:cNvSpPr>
          <p:nvPr/>
        </p:nvSpPr>
        <p:spPr>
          <a:xfrm>
            <a:off x="3520440" y="1691640"/>
            <a:ext cx="10972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LTV</a:t>
            </a:r>
          </a:p>
        </p:txBody>
      </p:sp>
      <p:sp>
        <p:nvSpPr>
          <p:cNvPr id="460" name="Google Shape;460;p22">
            <a:extLst>
              <a:ext uri="{FF2B5EF4-FFF2-40B4-BE49-F238E27FC236}">
                <a16:creationId xmlns:a16="http://schemas.microsoft.com/office/drawing/2014/main" id="{8AB64EAF-FA08-49D7-9A36-204562828118}"/>
              </a:ext>
            </a:extLst>
          </p:cNvPr>
          <p:cNvSpPr>
            <a:spLocks noGrp="1"/>
          </p:cNvSpPr>
          <p:nvPr/>
        </p:nvSpPr>
        <p:spPr>
          <a:xfrm>
            <a:off x="3520440" y="1984248"/>
            <a:ext cx="1988820" cy="310896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2">
            <a:extLst>
              <a:ext uri="{FF2B5EF4-FFF2-40B4-BE49-F238E27FC236}">
                <a16:creationId xmlns:a16="http://schemas.microsoft.com/office/drawing/2014/main" id="{630FB529-9D94-4379-9AE6-15CDCF2506EC}"/>
              </a:ext>
            </a:extLst>
          </p:cNvPr>
          <p:cNvSpPr>
            <a:spLocks noGrp="1"/>
          </p:cNvSpPr>
          <p:nvPr/>
        </p:nvSpPr>
        <p:spPr>
          <a:xfrm>
            <a:off x="3520440" y="1984248"/>
            <a:ext cx="187909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$2000</a:t>
            </a:r>
          </a:p>
        </p:txBody>
      </p:sp>
      <p:sp>
        <p:nvSpPr>
          <p:cNvPr id="462" name="Google Shape;462;p22">
            <a:extLst>
              <a:ext uri="{FF2B5EF4-FFF2-40B4-BE49-F238E27FC236}">
                <a16:creationId xmlns:a16="http://schemas.microsoft.com/office/drawing/2014/main" id="{06856A3C-715F-4FE9-9723-C7D9C1716B20}"/>
              </a:ext>
            </a:extLst>
          </p:cNvPr>
          <p:cNvSpPr>
            <a:spLocks noGrp="1"/>
          </p:cNvSpPr>
          <p:nvPr/>
        </p:nvSpPr>
        <p:spPr>
          <a:xfrm>
            <a:off x="3520440" y="2514600"/>
            <a:ext cx="10972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CAC</a:t>
            </a:r>
          </a:p>
        </p:txBody>
      </p:sp>
      <p:sp>
        <p:nvSpPr>
          <p:cNvPr id="463" name="Google Shape;463;p22">
            <a:extLst>
              <a:ext uri="{FF2B5EF4-FFF2-40B4-BE49-F238E27FC236}">
                <a16:creationId xmlns:a16="http://schemas.microsoft.com/office/drawing/2014/main" id="{9ED7DEB7-3B00-4DA8-92AE-D28BBAA29E66}"/>
              </a:ext>
            </a:extLst>
          </p:cNvPr>
          <p:cNvSpPr>
            <a:spLocks noGrp="1"/>
          </p:cNvSpPr>
          <p:nvPr/>
        </p:nvSpPr>
        <p:spPr>
          <a:xfrm>
            <a:off x="3520440" y="2807208"/>
            <a:ext cx="1491615" cy="310896"/>
          </a:xfrm>
          <a:prstGeom prst="rect">
            <a:avLst/>
          </a:prstGeom>
          <a:solidFill>
            <a:srgbClr val="8FA0AE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2">
            <a:extLst>
              <a:ext uri="{FF2B5EF4-FFF2-40B4-BE49-F238E27FC236}">
                <a16:creationId xmlns:a16="http://schemas.microsoft.com/office/drawing/2014/main" id="{48DFDEC6-7E58-4C82-8DBA-6B864D8B5969}"/>
              </a:ext>
            </a:extLst>
          </p:cNvPr>
          <p:cNvSpPr>
            <a:spLocks noGrp="1"/>
          </p:cNvSpPr>
          <p:nvPr/>
        </p:nvSpPr>
        <p:spPr>
          <a:xfrm>
            <a:off x="3520440" y="2807208"/>
            <a:ext cx="1381887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$1500</a:t>
            </a:r>
          </a:p>
        </p:txBody>
      </p:sp>
      <p:sp>
        <p:nvSpPr>
          <p:cNvPr id="465" name="Google Shape;465;p22">
            <a:extLst>
              <a:ext uri="{FF2B5EF4-FFF2-40B4-BE49-F238E27FC236}">
                <a16:creationId xmlns:a16="http://schemas.microsoft.com/office/drawing/2014/main" id="{5D7DC148-A264-4168-A60E-A78A1FD6FC1D}"/>
              </a:ext>
            </a:extLst>
          </p:cNvPr>
          <p:cNvSpPr>
            <a:spLocks noGrp="1"/>
          </p:cNvSpPr>
          <p:nvPr/>
        </p:nvSpPr>
        <p:spPr>
          <a:xfrm>
            <a:off x="3520440" y="3429000"/>
            <a:ext cx="198882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 i="1">
                <a:solidFill>
                  <a:srgbClr val="2E8B57"/>
                </a:solidFill>
                <a:latin typeface="Montserrat Medium"/>
                <a:ea typeface="Montserrat Medium"/>
                <a:cs typeface="Montserrat Medium"/>
              </a:rPr>
              <a:t>LTV &gt; CAC — you profit on each customer</a:t>
            </a:r>
          </a:p>
        </p:txBody>
      </p:sp>
      <p:sp>
        <p:nvSpPr>
          <p:cNvPr id="466" name="Google Shape;466;p22">
            <a:extLst>
              <a:ext uri="{FF2B5EF4-FFF2-40B4-BE49-F238E27FC236}">
                <a16:creationId xmlns:a16="http://schemas.microsoft.com/office/drawing/2014/main" id="{E3AB13C9-D5D1-4839-8953-467879B790C7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3383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2">
            <a:extLst>
              <a:ext uri="{FF2B5EF4-FFF2-40B4-BE49-F238E27FC236}">
                <a16:creationId xmlns:a16="http://schemas.microsoft.com/office/drawing/2014/main" id="{B839E28B-F243-4CF1-9629-73254D89FC84}"/>
              </a:ext>
            </a:extLst>
          </p:cNvPr>
          <p:cNvSpPr>
            <a:spLocks noGrp="1"/>
          </p:cNvSpPr>
          <p:nvPr/>
        </p:nvSpPr>
        <p:spPr>
          <a:xfrm>
            <a:off x="6332220" y="960120"/>
            <a:ext cx="420624" cy="42062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8" name="Google Shape;468;p22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441582" y="1069482"/>
            <a:ext cx="201900" cy="201900"/>
          </a:xfrm>
          <a:prstGeom prst="rect">
            <a:avLst/>
          </a:prstGeom>
          <a:ln>
            <a:noFill/>
          </a:ln>
        </p:spPr>
      </p:pic>
      <p:sp>
        <p:nvSpPr>
          <p:cNvPr id="469" name="Google Shape;469;p22">
            <a:extLst>
              <a:ext uri="{FF2B5EF4-FFF2-40B4-BE49-F238E27FC236}">
                <a16:creationId xmlns:a16="http://schemas.microsoft.com/office/drawing/2014/main" id="{3E056B2F-95C3-41DA-91A0-1D01F6BD96D7}"/>
              </a:ext>
            </a:extLst>
          </p:cNvPr>
          <p:cNvSpPr>
            <a:spLocks noGrp="1"/>
          </p:cNvSpPr>
          <p:nvPr/>
        </p:nvSpPr>
        <p:spPr>
          <a:xfrm>
            <a:off x="6880860" y="960120"/>
            <a:ext cx="17145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Broken</a:t>
            </a:r>
          </a:p>
        </p:txBody>
      </p:sp>
      <p:sp>
        <p:nvSpPr>
          <p:cNvPr id="470" name="Google Shape;470;p22">
            <a:extLst>
              <a:ext uri="{FF2B5EF4-FFF2-40B4-BE49-F238E27FC236}">
                <a16:creationId xmlns:a16="http://schemas.microsoft.com/office/drawing/2014/main" id="{0E72C75E-DF97-467F-9246-155CC529624B}"/>
              </a:ext>
            </a:extLst>
          </p:cNvPr>
          <p:cNvSpPr>
            <a:spLocks noGrp="1"/>
          </p:cNvSpPr>
          <p:nvPr/>
        </p:nvSpPr>
        <p:spPr>
          <a:xfrm>
            <a:off x="6423660" y="1691640"/>
            <a:ext cx="10972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LTV</a:t>
            </a:r>
          </a:p>
        </p:txBody>
      </p:sp>
      <p:sp>
        <p:nvSpPr>
          <p:cNvPr id="471" name="Google Shape;471;p22">
            <a:extLst>
              <a:ext uri="{FF2B5EF4-FFF2-40B4-BE49-F238E27FC236}">
                <a16:creationId xmlns:a16="http://schemas.microsoft.com/office/drawing/2014/main" id="{89A23D74-EBBD-43F6-A963-BD9762E8A838}"/>
              </a:ext>
            </a:extLst>
          </p:cNvPr>
          <p:cNvSpPr>
            <a:spLocks noGrp="1"/>
          </p:cNvSpPr>
          <p:nvPr/>
        </p:nvSpPr>
        <p:spPr>
          <a:xfrm>
            <a:off x="6423660" y="1984248"/>
            <a:ext cx="1491615" cy="310896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2">
            <a:extLst>
              <a:ext uri="{FF2B5EF4-FFF2-40B4-BE49-F238E27FC236}">
                <a16:creationId xmlns:a16="http://schemas.microsoft.com/office/drawing/2014/main" id="{FEEE1EDE-B871-4E5B-BDFD-86B6A692F91A}"/>
              </a:ext>
            </a:extLst>
          </p:cNvPr>
          <p:cNvSpPr>
            <a:spLocks noGrp="1"/>
          </p:cNvSpPr>
          <p:nvPr/>
        </p:nvSpPr>
        <p:spPr>
          <a:xfrm>
            <a:off x="6423660" y="1984248"/>
            <a:ext cx="1381887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$1500</a:t>
            </a:r>
          </a:p>
        </p:txBody>
      </p:sp>
      <p:sp>
        <p:nvSpPr>
          <p:cNvPr id="473" name="Google Shape;473;p22">
            <a:extLst>
              <a:ext uri="{FF2B5EF4-FFF2-40B4-BE49-F238E27FC236}">
                <a16:creationId xmlns:a16="http://schemas.microsoft.com/office/drawing/2014/main" id="{8789A87C-1EBB-4816-820D-06E5B8D87D55}"/>
              </a:ext>
            </a:extLst>
          </p:cNvPr>
          <p:cNvSpPr>
            <a:spLocks noGrp="1"/>
          </p:cNvSpPr>
          <p:nvPr/>
        </p:nvSpPr>
        <p:spPr>
          <a:xfrm>
            <a:off x="6423660" y="2514600"/>
            <a:ext cx="10972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CAC</a:t>
            </a:r>
          </a:p>
        </p:txBody>
      </p:sp>
      <p:sp>
        <p:nvSpPr>
          <p:cNvPr id="474" name="Google Shape;474;p22">
            <a:extLst>
              <a:ext uri="{FF2B5EF4-FFF2-40B4-BE49-F238E27FC236}">
                <a16:creationId xmlns:a16="http://schemas.microsoft.com/office/drawing/2014/main" id="{F6A32F32-CAC2-4016-9B60-BA353C814CD1}"/>
              </a:ext>
            </a:extLst>
          </p:cNvPr>
          <p:cNvSpPr>
            <a:spLocks noGrp="1"/>
          </p:cNvSpPr>
          <p:nvPr/>
        </p:nvSpPr>
        <p:spPr>
          <a:xfrm>
            <a:off x="6423660" y="2807208"/>
            <a:ext cx="1988820" cy="310896"/>
          </a:xfrm>
          <a:prstGeom prst="rect">
            <a:avLst/>
          </a:prstGeom>
          <a:solidFill>
            <a:srgbClr val="8FA0AE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22">
            <a:extLst>
              <a:ext uri="{FF2B5EF4-FFF2-40B4-BE49-F238E27FC236}">
                <a16:creationId xmlns:a16="http://schemas.microsoft.com/office/drawing/2014/main" id="{DBE0AFC3-054E-4AAE-B11C-5101F800A526}"/>
              </a:ext>
            </a:extLst>
          </p:cNvPr>
          <p:cNvSpPr>
            <a:spLocks noGrp="1"/>
          </p:cNvSpPr>
          <p:nvPr/>
        </p:nvSpPr>
        <p:spPr>
          <a:xfrm>
            <a:off x="6423660" y="2807208"/>
            <a:ext cx="187909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$2000</a:t>
            </a:r>
          </a:p>
        </p:txBody>
      </p:sp>
      <p:sp>
        <p:nvSpPr>
          <p:cNvPr id="476" name="Google Shape;476;p22">
            <a:extLst>
              <a:ext uri="{FF2B5EF4-FFF2-40B4-BE49-F238E27FC236}">
                <a16:creationId xmlns:a16="http://schemas.microsoft.com/office/drawing/2014/main" id="{79421477-DE0A-4399-A9C3-F264ACC35AFE}"/>
              </a:ext>
            </a:extLst>
          </p:cNvPr>
          <p:cNvSpPr>
            <a:spLocks noGrp="1"/>
          </p:cNvSpPr>
          <p:nvPr/>
        </p:nvSpPr>
        <p:spPr>
          <a:xfrm>
            <a:off x="6423660" y="3429000"/>
            <a:ext cx="198882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 i="1">
                <a:solidFill>
                  <a:srgbClr val="ED561B"/>
                </a:solidFill>
                <a:latin typeface="Montserrat Medium"/>
                <a:ea typeface="Montserrat Medium"/>
                <a:cs typeface="Montserrat Medium"/>
              </a:rPr>
              <a:t>CAC &gt; LTV — you lose money on each one</a:t>
            </a:r>
          </a:p>
        </p:txBody>
      </p:sp>
    </p:spTree>
    <p:extLst>
      <p:ext uri="{BB962C8B-B14F-4D97-AF65-F5344CB8AC3E}">
        <p14:creationId xmlns:p14="http://schemas.microsoft.com/office/powerpoint/2010/main" val="112010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3">
            <a:extLst>
              <a:ext uri="{FF2B5EF4-FFF2-40B4-BE49-F238E27FC236}">
                <a16:creationId xmlns:a16="http://schemas.microsoft.com/office/drawing/2014/main" id="{F10B61B8-F89C-4EE4-BC27-445E1D25CDA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3">
            <a:extLst>
              <a:ext uri="{FF2B5EF4-FFF2-40B4-BE49-F238E27FC236}">
                <a16:creationId xmlns:a16="http://schemas.microsoft.com/office/drawing/2014/main" id="{F782935B-72C4-4D5E-BA07-746B84B9535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3">
            <a:extLst>
              <a:ext uri="{FF2B5EF4-FFF2-40B4-BE49-F238E27FC236}">
                <a16:creationId xmlns:a16="http://schemas.microsoft.com/office/drawing/2014/main" id="{5B054D80-6DDE-4D70-9A06-39E080A5F0A6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FURTHER READING</a:t>
            </a:r>
          </a:p>
        </p:txBody>
      </p:sp>
      <p:sp>
        <p:nvSpPr>
          <p:cNvPr id="485" name="Google Shape;485;p23">
            <a:extLst>
              <a:ext uri="{FF2B5EF4-FFF2-40B4-BE49-F238E27FC236}">
                <a16:creationId xmlns:a16="http://schemas.microsoft.com/office/drawing/2014/main" id="{0FA5F12B-803F-4796-8E09-66BB5D71CD7A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Who to follow</a:t>
            </a:r>
          </a:p>
        </p:txBody>
      </p:sp>
      <p:sp>
        <p:nvSpPr>
          <p:cNvPr id="486" name="Google Shape;486;p23">
            <a:extLst>
              <a:ext uri="{FF2B5EF4-FFF2-40B4-BE49-F238E27FC236}">
                <a16:creationId xmlns:a16="http://schemas.microsoft.com/office/drawing/2014/main" id="{94F66366-A6B9-440D-9BBE-1D8AC44CCFC4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487" name="Google Shape;487;p23">
            <a:extLst>
              <a:ext uri="{FF2B5EF4-FFF2-40B4-BE49-F238E27FC236}">
                <a16:creationId xmlns:a16="http://schemas.microsoft.com/office/drawing/2014/main" id="{DE044110-5AC1-4D26-8A0A-C951E7154B76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320040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3">
            <a:extLst>
              <a:ext uri="{FF2B5EF4-FFF2-40B4-BE49-F238E27FC236}">
                <a16:creationId xmlns:a16="http://schemas.microsoft.com/office/drawing/2014/main" id="{71C82EBB-2C50-4592-9C46-313B9AA2A110}"/>
              </a:ext>
            </a:extLst>
          </p:cNvPr>
          <p:cNvSpPr>
            <a:spLocks noGrp="1"/>
          </p:cNvSpPr>
          <p:nvPr/>
        </p:nvSpPr>
        <p:spPr>
          <a:xfrm>
            <a:off x="3474720" y="1005840"/>
            <a:ext cx="548640" cy="54864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9" name="Google Shape;489;p23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617366" y="1148486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490" name="Google Shape;490;p23">
            <a:extLst>
              <a:ext uri="{FF2B5EF4-FFF2-40B4-BE49-F238E27FC236}">
                <a16:creationId xmlns:a16="http://schemas.microsoft.com/office/drawing/2014/main" id="{FA487BF1-756F-4228-80FE-3C2AA56D8C0A}"/>
              </a:ext>
            </a:extLst>
          </p:cNvPr>
          <p:cNvSpPr>
            <a:spLocks noGrp="1"/>
          </p:cNvSpPr>
          <p:nvPr/>
        </p:nvSpPr>
        <p:spPr>
          <a:xfrm>
            <a:off x="3474720" y="1691640"/>
            <a:ext cx="20802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Ilya Krasinsky</a:t>
            </a:r>
          </a:p>
        </p:txBody>
      </p:sp>
      <p:sp>
        <p:nvSpPr>
          <p:cNvPr id="491" name="Google Shape;491;p23">
            <a:extLst>
              <a:ext uri="{FF2B5EF4-FFF2-40B4-BE49-F238E27FC236}">
                <a16:creationId xmlns:a16="http://schemas.microsoft.com/office/drawing/2014/main" id="{0BAEC2CE-4646-4D1C-9FE8-E75A06070CB2}"/>
              </a:ext>
            </a:extLst>
          </p:cNvPr>
          <p:cNvSpPr>
            <a:spLocks noGrp="1"/>
          </p:cNvSpPr>
          <p:nvPr/>
        </p:nvSpPr>
        <p:spPr>
          <a:xfrm>
            <a:off x="3493008" y="2304288"/>
            <a:ext cx="100584" cy="1005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3">
            <a:extLst>
              <a:ext uri="{FF2B5EF4-FFF2-40B4-BE49-F238E27FC236}">
                <a16:creationId xmlns:a16="http://schemas.microsoft.com/office/drawing/2014/main" id="{D3236167-5910-4916-8630-A8EDC35BF616}"/>
              </a:ext>
            </a:extLst>
          </p:cNvPr>
          <p:cNvSpPr>
            <a:spLocks noGrp="1"/>
          </p:cNvSpPr>
          <p:nvPr/>
        </p:nvSpPr>
        <p:spPr>
          <a:xfrm>
            <a:off x="3712464" y="2194560"/>
            <a:ext cx="1879092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CEO &amp; product</a:t>
            </a:r>
          </a:p>
        </p:txBody>
      </p:sp>
      <p:sp>
        <p:nvSpPr>
          <p:cNvPr id="493" name="Google Shape;493;p23">
            <a:extLst>
              <a:ext uri="{FF2B5EF4-FFF2-40B4-BE49-F238E27FC236}">
                <a16:creationId xmlns:a16="http://schemas.microsoft.com/office/drawing/2014/main" id="{D96CF243-7262-47BF-961F-4A891804B584}"/>
              </a:ext>
            </a:extLst>
          </p:cNvPr>
          <p:cNvSpPr>
            <a:spLocks noGrp="1"/>
          </p:cNvSpPr>
          <p:nvPr/>
        </p:nvSpPr>
        <p:spPr>
          <a:xfrm>
            <a:off x="3493008" y="2852928"/>
            <a:ext cx="100584" cy="1005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23">
            <a:extLst>
              <a:ext uri="{FF2B5EF4-FFF2-40B4-BE49-F238E27FC236}">
                <a16:creationId xmlns:a16="http://schemas.microsoft.com/office/drawing/2014/main" id="{27DC300A-A6D9-4075-906F-5BAADFFDD6E7}"/>
              </a:ext>
            </a:extLst>
          </p:cNvPr>
          <p:cNvSpPr>
            <a:spLocks noGrp="1"/>
          </p:cNvSpPr>
          <p:nvPr/>
        </p:nvSpPr>
        <p:spPr>
          <a:xfrm>
            <a:off x="3712464" y="2743200"/>
            <a:ext cx="1879092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Author on Telegram &amp; YouTube</a:t>
            </a:r>
          </a:p>
        </p:txBody>
      </p:sp>
      <p:sp>
        <p:nvSpPr>
          <p:cNvPr id="495" name="Google Shape;495;p23">
            <a:extLst>
              <a:ext uri="{FF2B5EF4-FFF2-40B4-BE49-F238E27FC236}">
                <a16:creationId xmlns:a16="http://schemas.microsoft.com/office/drawing/2014/main" id="{5B1955F1-2D47-4D08-89F1-3B8C6FE83981}"/>
              </a:ext>
            </a:extLst>
          </p:cNvPr>
          <p:cNvSpPr>
            <a:spLocks noGrp="1"/>
          </p:cNvSpPr>
          <p:nvPr/>
        </p:nvSpPr>
        <p:spPr>
          <a:xfrm>
            <a:off x="3493008" y="3401568"/>
            <a:ext cx="100584" cy="1005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23">
            <a:extLst>
              <a:ext uri="{FF2B5EF4-FFF2-40B4-BE49-F238E27FC236}">
                <a16:creationId xmlns:a16="http://schemas.microsoft.com/office/drawing/2014/main" id="{73284B54-04C8-4EC0-91AE-1257C5568102}"/>
              </a:ext>
            </a:extLst>
          </p:cNvPr>
          <p:cNvSpPr>
            <a:spLocks noGrp="1"/>
          </p:cNvSpPr>
          <p:nvPr/>
        </p:nvSpPr>
        <p:spPr>
          <a:xfrm>
            <a:off x="3712464" y="3291840"/>
            <a:ext cx="1879092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Creator of the well-known UE template</a:t>
            </a:r>
          </a:p>
        </p:txBody>
      </p:sp>
      <p:sp>
        <p:nvSpPr>
          <p:cNvPr id="497" name="Google Shape;497;p23">
            <a:extLst>
              <a:ext uri="{FF2B5EF4-FFF2-40B4-BE49-F238E27FC236}">
                <a16:creationId xmlns:a16="http://schemas.microsoft.com/office/drawing/2014/main" id="{46E46F28-FB54-4BDC-A46B-4B4FE1912B91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320040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3">
            <a:extLst>
              <a:ext uri="{FF2B5EF4-FFF2-40B4-BE49-F238E27FC236}">
                <a16:creationId xmlns:a16="http://schemas.microsoft.com/office/drawing/2014/main" id="{06A46AE4-DCA8-450E-AAC9-FDBE87D79176}"/>
              </a:ext>
            </a:extLst>
          </p:cNvPr>
          <p:cNvSpPr>
            <a:spLocks noGrp="1"/>
          </p:cNvSpPr>
          <p:nvPr/>
        </p:nvSpPr>
        <p:spPr>
          <a:xfrm>
            <a:off x="6377940" y="1005840"/>
            <a:ext cx="548640" cy="54864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9" name="Google Shape;499;p23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520586" y="1148486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500" name="Google Shape;500;p23">
            <a:extLst>
              <a:ext uri="{FF2B5EF4-FFF2-40B4-BE49-F238E27FC236}">
                <a16:creationId xmlns:a16="http://schemas.microsoft.com/office/drawing/2014/main" id="{A97D5153-7152-4A3D-B1C8-1CAB3890E7C5}"/>
              </a:ext>
            </a:extLst>
          </p:cNvPr>
          <p:cNvSpPr>
            <a:spLocks noGrp="1"/>
          </p:cNvSpPr>
          <p:nvPr/>
        </p:nvSpPr>
        <p:spPr>
          <a:xfrm>
            <a:off x="6377940" y="1691640"/>
            <a:ext cx="20802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Daniil Khanin</a:t>
            </a:r>
          </a:p>
        </p:txBody>
      </p:sp>
      <p:sp>
        <p:nvSpPr>
          <p:cNvPr id="501" name="Google Shape;501;p23">
            <a:extLst>
              <a:ext uri="{FF2B5EF4-FFF2-40B4-BE49-F238E27FC236}">
                <a16:creationId xmlns:a16="http://schemas.microsoft.com/office/drawing/2014/main" id="{F4EFDEFF-7EFF-4A03-8830-7A524147431C}"/>
              </a:ext>
            </a:extLst>
          </p:cNvPr>
          <p:cNvSpPr>
            <a:spLocks noGrp="1"/>
          </p:cNvSpPr>
          <p:nvPr/>
        </p:nvSpPr>
        <p:spPr>
          <a:xfrm>
            <a:off x="6396228" y="2304288"/>
            <a:ext cx="100584" cy="1005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23">
            <a:extLst>
              <a:ext uri="{FF2B5EF4-FFF2-40B4-BE49-F238E27FC236}">
                <a16:creationId xmlns:a16="http://schemas.microsoft.com/office/drawing/2014/main" id="{BF3875D6-B9F3-4651-88E0-A72C7028EAA2}"/>
              </a:ext>
            </a:extLst>
          </p:cNvPr>
          <p:cNvSpPr>
            <a:spLocks noGrp="1"/>
          </p:cNvSpPr>
          <p:nvPr/>
        </p:nvSpPr>
        <p:spPr>
          <a:xfrm>
            <a:off x="6615684" y="2194560"/>
            <a:ext cx="1879092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Entrepreneur</a:t>
            </a:r>
          </a:p>
        </p:txBody>
      </p:sp>
      <p:sp>
        <p:nvSpPr>
          <p:cNvPr id="503" name="Google Shape;503;p23">
            <a:extLst>
              <a:ext uri="{FF2B5EF4-FFF2-40B4-BE49-F238E27FC236}">
                <a16:creationId xmlns:a16="http://schemas.microsoft.com/office/drawing/2014/main" id="{1B9B9403-994A-40C8-A08B-2218DD42D38C}"/>
              </a:ext>
            </a:extLst>
          </p:cNvPr>
          <p:cNvSpPr>
            <a:spLocks noGrp="1"/>
          </p:cNvSpPr>
          <p:nvPr/>
        </p:nvSpPr>
        <p:spPr>
          <a:xfrm>
            <a:off x="6396228" y="2852928"/>
            <a:ext cx="100584" cy="1005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3">
            <a:extLst>
              <a:ext uri="{FF2B5EF4-FFF2-40B4-BE49-F238E27FC236}">
                <a16:creationId xmlns:a16="http://schemas.microsoft.com/office/drawing/2014/main" id="{0195B110-E78C-4CD9-9649-39C1094D5D72}"/>
              </a:ext>
            </a:extLst>
          </p:cNvPr>
          <p:cNvSpPr>
            <a:spLocks noGrp="1"/>
          </p:cNvSpPr>
          <p:nvPr/>
        </p:nvSpPr>
        <p:spPr>
          <a:xfrm>
            <a:off x="6615684" y="2743200"/>
            <a:ext cx="1879092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Popularised unit economics in Russia</a:t>
            </a:r>
          </a:p>
        </p:txBody>
      </p:sp>
      <p:sp>
        <p:nvSpPr>
          <p:cNvPr id="505" name="Google Shape;505;p23">
            <a:extLst>
              <a:ext uri="{FF2B5EF4-FFF2-40B4-BE49-F238E27FC236}">
                <a16:creationId xmlns:a16="http://schemas.microsoft.com/office/drawing/2014/main" id="{1D5C9B8D-4ACB-4E9E-82C2-824CED3E95BC}"/>
              </a:ext>
            </a:extLst>
          </p:cNvPr>
          <p:cNvSpPr>
            <a:spLocks noGrp="1"/>
          </p:cNvSpPr>
          <p:nvPr/>
        </p:nvSpPr>
        <p:spPr>
          <a:xfrm>
            <a:off x="6396228" y="3401568"/>
            <a:ext cx="100584" cy="1005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23">
            <a:extLst>
              <a:ext uri="{FF2B5EF4-FFF2-40B4-BE49-F238E27FC236}">
                <a16:creationId xmlns:a16="http://schemas.microsoft.com/office/drawing/2014/main" id="{25EB025C-9DCD-43E4-B64B-CD2930399440}"/>
              </a:ext>
            </a:extLst>
          </p:cNvPr>
          <p:cNvSpPr>
            <a:spLocks noGrp="1"/>
          </p:cNvSpPr>
          <p:nvPr/>
        </p:nvSpPr>
        <p:spPr>
          <a:xfrm>
            <a:off x="6615684" y="3291840"/>
            <a:ext cx="1879092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khanin.info · author of the book</a:t>
            </a:r>
          </a:p>
        </p:txBody>
      </p:sp>
    </p:spTree>
    <p:extLst>
      <p:ext uri="{BB962C8B-B14F-4D97-AF65-F5344CB8AC3E}">
        <p14:creationId xmlns:p14="http://schemas.microsoft.com/office/powerpoint/2010/main" val="869112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27;p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257" y="152399"/>
            <a:ext cx="3413743" cy="4838699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C3F14E-59EE-FD54-F8D4-E615F17C7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205" y="84375"/>
            <a:ext cx="5466052" cy="483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58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12;p24"/>
          <p:cNvPicPr>
            <a:picLocks noChangeAspect="1"/>
          </p:cNvPicPr>
          <p:nvPr/>
        </p:nvPicPr>
        <p:blipFill rotWithShape="1">
          <a:blip r:embed="rId3">
            <a:alphaModFix amt="12000"/>
          </a:blip>
          <a:srcRect/>
          <a:stretch/>
        </p:blipFill>
        <p:spPr>
          <a:xfrm>
            <a:off x="6355080" y="1051560"/>
            <a:ext cx="2468880" cy="2468880"/>
          </a:xfrm>
          <a:prstGeom prst="rect">
            <a:avLst/>
          </a:prstGeom>
          <a:ln>
            <a:noFill/>
          </a:ln>
        </p:spPr>
      </p:pic>
      <p:sp>
        <p:nvSpPr>
          <p:cNvPr id="513" name="Google Shape;513;p24">
            <a:extLst>
              <a:ext uri="{FF2B5EF4-FFF2-40B4-BE49-F238E27FC236}">
                <a16:creationId xmlns:a16="http://schemas.microsoft.com/office/drawing/2014/main" id="{44F223DC-0B0E-4796-B294-B033488A8A2D}"/>
              </a:ext>
            </a:extLst>
          </p:cNvPr>
          <p:cNvSpPr>
            <a:spLocks noGrp="1"/>
          </p:cNvSpPr>
          <p:nvPr/>
        </p:nvSpPr>
        <p:spPr>
          <a:xfrm>
            <a:off x="640080" y="178308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4">
            <a:extLst>
              <a:ext uri="{FF2B5EF4-FFF2-40B4-BE49-F238E27FC236}">
                <a16:creationId xmlns:a16="http://schemas.microsoft.com/office/drawing/2014/main" id="{5E03D120-5BC0-4725-8996-629A820C9194}"/>
              </a:ext>
            </a:extLst>
          </p:cNvPr>
          <p:cNvSpPr>
            <a:spLocks noGrp="1"/>
          </p:cNvSpPr>
          <p:nvPr/>
        </p:nvSpPr>
        <p:spPr>
          <a:xfrm>
            <a:off x="658368" y="194767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HOW IT CAME TO BE</a:t>
            </a:r>
          </a:p>
        </p:txBody>
      </p:sp>
      <p:sp>
        <p:nvSpPr>
          <p:cNvPr id="515" name="Google Shape;515;p24">
            <a:extLst>
              <a:ext uri="{FF2B5EF4-FFF2-40B4-BE49-F238E27FC236}">
                <a16:creationId xmlns:a16="http://schemas.microsoft.com/office/drawing/2014/main" id="{0A9D2199-B8FE-49A2-B0FE-AAEE35832AD4}"/>
              </a:ext>
            </a:extLst>
          </p:cNvPr>
          <p:cNvSpPr>
            <a:spLocks noGrp="1"/>
          </p:cNvSpPr>
          <p:nvPr/>
        </p:nvSpPr>
        <p:spPr>
          <a:xfrm>
            <a:off x="621792" y="2331720"/>
            <a:ext cx="557784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Where unit economics came from</a:t>
            </a:r>
          </a:p>
        </p:txBody>
      </p:sp>
      <p:sp>
        <p:nvSpPr>
          <p:cNvPr id="516" name="Google Shape;516;p24">
            <a:extLst>
              <a:ext uri="{FF2B5EF4-FFF2-40B4-BE49-F238E27FC236}">
                <a16:creationId xmlns:a16="http://schemas.microsoft.com/office/drawing/2014/main" id="{D51CE136-5441-49F1-B91F-329E5FF64623}"/>
              </a:ext>
            </a:extLst>
          </p:cNvPr>
          <p:cNvSpPr>
            <a:spLocks noGrp="1"/>
          </p:cNvSpPr>
          <p:nvPr/>
        </p:nvSpPr>
        <p:spPr>
          <a:xfrm>
            <a:off x="658368" y="3703320"/>
            <a:ext cx="5486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From the dot-com crash</a:t>
            </a:r>
          </a:p>
        </p:txBody>
      </p:sp>
    </p:spTree>
    <p:extLst>
      <p:ext uri="{BB962C8B-B14F-4D97-AF65-F5344CB8AC3E}">
        <p14:creationId xmlns:p14="http://schemas.microsoft.com/office/powerpoint/2010/main" val="1942267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538;p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24" y="804861"/>
            <a:ext cx="8820751" cy="3691099"/>
          </a:xfrm>
          <a:prstGeom prst="rect">
            <a:avLst/>
          </a:prstGeom>
          <a:ln>
            <a:noFill/>
          </a:ln>
        </p:spPr>
      </p:pic>
      <p:pic>
        <p:nvPicPr>
          <p:cNvPr id="2" name="Google Shape;539;p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049" y="538911"/>
            <a:ext cx="3213599" cy="655901"/>
          </a:xfrm>
          <a:prstGeom prst="rect">
            <a:avLst/>
          </a:prstGeom>
          <a:ln>
            <a:noFill/>
          </a:ln>
        </p:spPr>
      </p:pic>
      <p:pic>
        <p:nvPicPr>
          <p:cNvPr id="3" name="Google Shape;540;p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124" y="1657486"/>
            <a:ext cx="2541674" cy="92672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043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5">
            <a:extLst>
              <a:ext uri="{FF2B5EF4-FFF2-40B4-BE49-F238E27FC236}">
                <a16:creationId xmlns:a16="http://schemas.microsoft.com/office/drawing/2014/main" id="{4E83BA2F-AE59-4536-AADA-616AA2F7828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25">
            <a:extLst>
              <a:ext uri="{FF2B5EF4-FFF2-40B4-BE49-F238E27FC236}">
                <a16:creationId xmlns:a16="http://schemas.microsoft.com/office/drawing/2014/main" id="{59562214-E325-4F1D-867B-0A1C37CD528D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25">
            <a:extLst>
              <a:ext uri="{FF2B5EF4-FFF2-40B4-BE49-F238E27FC236}">
                <a16:creationId xmlns:a16="http://schemas.microsoft.com/office/drawing/2014/main" id="{E5A92882-2409-4963-B653-6F9EA3DEAA9F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HOW IT CAME TO BE</a:t>
            </a:r>
          </a:p>
        </p:txBody>
      </p:sp>
      <p:sp>
        <p:nvSpPr>
          <p:cNvPr id="525" name="Google Shape;525;p25">
            <a:extLst>
              <a:ext uri="{FF2B5EF4-FFF2-40B4-BE49-F238E27FC236}">
                <a16:creationId xmlns:a16="http://schemas.microsoft.com/office/drawing/2014/main" id="{8C4FFE27-C5AD-427F-BD3F-8CFC0B5631C4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The dot-com crash was the trigger</a:t>
            </a:r>
          </a:p>
        </p:txBody>
      </p:sp>
      <p:sp>
        <p:nvSpPr>
          <p:cNvPr id="526" name="Google Shape;526;p25">
            <a:extLst>
              <a:ext uri="{FF2B5EF4-FFF2-40B4-BE49-F238E27FC236}">
                <a16:creationId xmlns:a16="http://schemas.microsoft.com/office/drawing/2014/main" id="{4ACB189B-CC48-4D87-A4EB-C2EE510D7DAE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527" name="Google Shape;527;p25">
            <a:extLst>
              <a:ext uri="{FF2B5EF4-FFF2-40B4-BE49-F238E27FC236}">
                <a16:creationId xmlns:a16="http://schemas.microsoft.com/office/drawing/2014/main" id="{57C255DD-6118-4CBB-B14D-B529FDC29F14}"/>
              </a:ext>
            </a:extLst>
          </p:cNvPr>
          <p:cNvSpPr>
            <a:spLocks noGrp="1"/>
          </p:cNvSpPr>
          <p:nvPr/>
        </p:nvSpPr>
        <p:spPr>
          <a:xfrm>
            <a:off x="3200400" y="731520"/>
            <a:ext cx="5532120" cy="13258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5">
            <a:extLst>
              <a:ext uri="{FF2B5EF4-FFF2-40B4-BE49-F238E27FC236}">
                <a16:creationId xmlns:a16="http://schemas.microsoft.com/office/drawing/2014/main" id="{45E12DFB-C308-40D1-A39A-6D4299282A4E}"/>
              </a:ext>
            </a:extLst>
          </p:cNvPr>
          <p:cNvSpPr>
            <a:spLocks noGrp="1"/>
          </p:cNvSpPr>
          <p:nvPr/>
        </p:nvSpPr>
        <p:spPr>
          <a:xfrm>
            <a:off x="3200400" y="731520"/>
            <a:ext cx="64008" cy="132588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25">
            <a:extLst>
              <a:ext uri="{FF2B5EF4-FFF2-40B4-BE49-F238E27FC236}">
                <a16:creationId xmlns:a16="http://schemas.microsoft.com/office/drawing/2014/main" id="{79A5D510-35BB-4B11-B0F7-8287CB333858}"/>
              </a:ext>
            </a:extLst>
          </p:cNvPr>
          <p:cNvSpPr>
            <a:spLocks noGrp="1"/>
          </p:cNvSpPr>
          <p:nvPr/>
        </p:nvSpPr>
        <p:spPr>
          <a:xfrm>
            <a:off x="3520440" y="731520"/>
            <a:ext cx="498348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Around 2000, internet companies scaled users at any cost — while losing money on every single one. When cheap capital vanished, many collapsed.</a:t>
            </a:r>
          </a:p>
        </p:txBody>
      </p:sp>
      <p:sp>
        <p:nvSpPr>
          <p:cNvPr id="530" name="Google Shape;530;p25">
            <a:extLst>
              <a:ext uri="{FF2B5EF4-FFF2-40B4-BE49-F238E27FC236}">
                <a16:creationId xmlns:a16="http://schemas.microsoft.com/office/drawing/2014/main" id="{AA9FDD25-17D1-4C3D-A26D-A682234785B9}"/>
              </a:ext>
            </a:extLst>
          </p:cNvPr>
          <p:cNvSpPr>
            <a:spLocks noGrp="1"/>
          </p:cNvSpPr>
          <p:nvPr/>
        </p:nvSpPr>
        <p:spPr>
          <a:xfrm>
            <a:off x="3200400" y="2286000"/>
            <a:ext cx="55321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So investors started asking a new question:</a:t>
            </a:r>
          </a:p>
        </p:txBody>
      </p:sp>
      <p:sp>
        <p:nvSpPr>
          <p:cNvPr id="531" name="Google Shape;531;p25">
            <a:extLst>
              <a:ext uri="{FF2B5EF4-FFF2-40B4-BE49-F238E27FC236}">
                <a16:creationId xmlns:a16="http://schemas.microsoft.com/office/drawing/2014/main" id="{2FFA2970-A624-46EC-8973-DFE8629E7B08}"/>
              </a:ext>
            </a:extLst>
          </p:cNvPr>
          <p:cNvSpPr>
            <a:spLocks noGrp="1"/>
          </p:cNvSpPr>
          <p:nvPr/>
        </p:nvSpPr>
        <p:spPr>
          <a:xfrm>
            <a:off x="3200400" y="2697480"/>
            <a:ext cx="5532120" cy="146304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2" name="Google Shape;532;p25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520440" y="3154680"/>
            <a:ext cx="548640" cy="548640"/>
          </a:xfrm>
          <a:prstGeom prst="rect">
            <a:avLst/>
          </a:prstGeom>
          <a:ln>
            <a:noFill/>
          </a:ln>
        </p:spPr>
      </p:pic>
      <p:sp>
        <p:nvSpPr>
          <p:cNvPr id="533" name="Google Shape;533;p25">
            <a:extLst>
              <a:ext uri="{FF2B5EF4-FFF2-40B4-BE49-F238E27FC236}">
                <a16:creationId xmlns:a16="http://schemas.microsoft.com/office/drawing/2014/main" id="{7379CD06-1D92-4737-8D64-A3E1977BDA45}"/>
              </a:ext>
            </a:extLst>
          </p:cNvPr>
          <p:cNvSpPr>
            <a:spLocks noGrp="1"/>
          </p:cNvSpPr>
          <p:nvPr/>
        </p:nvSpPr>
        <p:spPr>
          <a:xfrm>
            <a:off x="4297680" y="2697480"/>
            <a:ext cx="416052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Does ONE unit actually make money — before you scale it to millions?</a:t>
            </a:r>
          </a:p>
        </p:txBody>
      </p:sp>
    </p:spTree>
    <p:extLst>
      <p:ext uri="{BB962C8B-B14F-4D97-AF65-F5344CB8AC3E}">
        <p14:creationId xmlns:p14="http://schemas.microsoft.com/office/powerpoint/2010/main" val="1167059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45;p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75" y="1046575"/>
            <a:ext cx="4071822" cy="3150424"/>
          </a:xfrm>
          <a:prstGeom prst="rect">
            <a:avLst/>
          </a:prstGeom>
          <a:ln>
            <a:noFill/>
          </a:ln>
        </p:spPr>
      </p:pic>
      <p:pic>
        <p:nvPicPr>
          <p:cNvPr id="2" name="Google Shape;546;p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225" y="1595458"/>
            <a:ext cx="4220500" cy="240024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5855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6">
            <a:extLst>
              <a:ext uri="{FF2B5EF4-FFF2-40B4-BE49-F238E27FC236}">
                <a16:creationId xmlns:a16="http://schemas.microsoft.com/office/drawing/2014/main" id="{57934695-DE19-42DE-893A-80FE15708EB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26">
            <a:extLst>
              <a:ext uri="{FF2B5EF4-FFF2-40B4-BE49-F238E27FC236}">
                <a16:creationId xmlns:a16="http://schemas.microsoft.com/office/drawing/2014/main" id="{94323D7B-29DF-4555-AB54-12ABC1988F7B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26">
            <a:extLst>
              <a:ext uri="{FF2B5EF4-FFF2-40B4-BE49-F238E27FC236}">
                <a16:creationId xmlns:a16="http://schemas.microsoft.com/office/drawing/2014/main" id="{7A22861C-8D4B-408B-949D-5B170637839C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FRAMING</a:t>
            </a:r>
          </a:p>
        </p:txBody>
      </p:sp>
      <p:sp>
        <p:nvSpPr>
          <p:cNvPr id="542" name="Google Shape;542;p26">
            <a:extLst>
              <a:ext uri="{FF2B5EF4-FFF2-40B4-BE49-F238E27FC236}">
                <a16:creationId xmlns:a16="http://schemas.microsoft.com/office/drawing/2014/main" id="{372DCECD-C7F9-4057-9FF4-16C14BFC1BBC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Why not just read the financials?</a:t>
            </a:r>
          </a:p>
        </p:txBody>
      </p:sp>
      <p:sp>
        <p:nvSpPr>
          <p:cNvPr id="543" name="Google Shape;543;p26">
            <a:extLst>
              <a:ext uri="{FF2B5EF4-FFF2-40B4-BE49-F238E27FC236}">
                <a16:creationId xmlns:a16="http://schemas.microsoft.com/office/drawing/2014/main" id="{63957368-E893-4D16-A6AE-9C25315DEDA7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544" name="Google Shape;544;p26">
            <a:extLst>
              <a:ext uri="{FF2B5EF4-FFF2-40B4-BE49-F238E27FC236}">
                <a16:creationId xmlns:a16="http://schemas.microsoft.com/office/drawing/2014/main" id="{1C83BE17-A343-4FF1-8E48-0112DD6E88BB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3383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26">
            <a:extLst>
              <a:ext uri="{FF2B5EF4-FFF2-40B4-BE49-F238E27FC236}">
                <a16:creationId xmlns:a16="http://schemas.microsoft.com/office/drawing/2014/main" id="{A5BB6635-D8F7-4DB8-919E-F19B82334D7C}"/>
              </a:ext>
            </a:extLst>
          </p:cNvPr>
          <p:cNvSpPr>
            <a:spLocks noGrp="1"/>
          </p:cNvSpPr>
          <p:nvPr/>
        </p:nvSpPr>
        <p:spPr>
          <a:xfrm>
            <a:off x="3456432" y="1005840"/>
            <a:ext cx="457200" cy="457200"/>
          </a:xfrm>
          <a:prstGeom prst="ellipse">
            <a:avLst/>
          </a:prstGeom>
          <a:solidFill>
            <a:srgbClr val="8FA0AE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46" name="Google Shape;546;p26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575304" y="1124712"/>
            <a:ext cx="219456" cy="219456"/>
          </a:xfrm>
          <a:prstGeom prst="rect">
            <a:avLst/>
          </a:prstGeom>
          <a:ln>
            <a:noFill/>
          </a:ln>
        </p:spPr>
      </p:pic>
      <p:sp>
        <p:nvSpPr>
          <p:cNvPr id="547" name="Google Shape;547;p26">
            <a:extLst>
              <a:ext uri="{FF2B5EF4-FFF2-40B4-BE49-F238E27FC236}">
                <a16:creationId xmlns:a16="http://schemas.microsoft.com/office/drawing/2014/main" id="{3E81B80A-D3B7-4802-8984-71DABDAC2AD0}"/>
              </a:ext>
            </a:extLst>
          </p:cNvPr>
          <p:cNvSpPr>
            <a:spLocks noGrp="1"/>
          </p:cNvSpPr>
          <p:nvPr/>
        </p:nvSpPr>
        <p:spPr>
          <a:xfrm>
            <a:off x="4023360" y="1005840"/>
            <a:ext cx="1714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A whole company</a:t>
            </a:r>
          </a:p>
        </p:txBody>
      </p:sp>
      <p:sp>
        <p:nvSpPr>
          <p:cNvPr id="548" name="Google Shape;548;p26">
            <a:extLst>
              <a:ext uri="{FF2B5EF4-FFF2-40B4-BE49-F238E27FC236}">
                <a16:creationId xmlns:a16="http://schemas.microsoft.com/office/drawing/2014/main" id="{F7210F34-FD98-45F7-B2D7-C013823F30D2}"/>
              </a:ext>
            </a:extLst>
          </p:cNvPr>
          <p:cNvSpPr>
            <a:spLocks noGrp="1"/>
          </p:cNvSpPr>
          <p:nvPr/>
        </p:nvSpPr>
        <p:spPr>
          <a:xfrm>
            <a:off x="3493008" y="1847088"/>
            <a:ext cx="100584" cy="100584"/>
          </a:xfrm>
          <a:prstGeom prst="ellipse">
            <a:avLst/>
          </a:prstGeom>
          <a:solidFill>
            <a:srgbClr val="8FA0AE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26">
            <a:extLst>
              <a:ext uri="{FF2B5EF4-FFF2-40B4-BE49-F238E27FC236}">
                <a16:creationId xmlns:a16="http://schemas.microsoft.com/office/drawing/2014/main" id="{3AA07CBB-2F69-47E1-98F9-0EEC4383B8AF}"/>
              </a:ext>
            </a:extLst>
          </p:cNvPr>
          <p:cNvSpPr>
            <a:spLocks noGrp="1"/>
          </p:cNvSpPr>
          <p:nvPr/>
        </p:nvSpPr>
        <p:spPr>
          <a:xfrm>
            <a:off x="3712464" y="1737360"/>
            <a:ext cx="187909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Cash-flow, balance sheet, P&amp;L</a:t>
            </a:r>
          </a:p>
        </p:txBody>
      </p:sp>
      <p:sp>
        <p:nvSpPr>
          <p:cNvPr id="550" name="Google Shape;550;p26">
            <a:extLst>
              <a:ext uri="{FF2B5EF4-FFF2-40B4-BE49-F238E27FC236}">
                <a16:creationId xmlns:a16="http://schemas.microsoft.com/office/drawing/2014/main" id="{88148342-0E88-4118-869E-AF03546FC9C4}"/>
              </a:ext>
            </a:extLst>
          </p:cNvPr>
          <p:cNvSpPr>
            <a:spLocks noGrp="1"/>
          </p:cNvSpPr>
          <p:nvPr/>
        </p:nvSpPr>
        <p:spPr>
          <a:xfrm>
            <a:off x="3493008" y="2414016"/>
            <a:ext cx="100584" cy="100584"/>
          </a:xfrm>
          <a:prstGeom prst="ellipse">
            <a:avLst/>
          </a:prstGeom>
          <a:solidFill>
            <a:srgbClr val="8FA0AE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26">
            <a:extLst>
              <a:ext uri="{FF2B5EF4-FFF2-40B4-BE49-F238E27FC236}">
                <a16:creationId xmlns:a16="http://schemas.microsoft.com/office/drawing/2014/main" id="{7B830762-1E8C-4E5B-9619-585E442ADA3F}"/>
              </a:ext>
            </a:extLst>
          </p:cNvPr>
          <p:cNvSpPr>
            <a:spLocks noGrp="1"/>
          </p:cNvSpPr>
          <p:nvPr/>
        </p:nvSpPr>
        <p:spPr>
          <a:xfrm>
            <a:off x="3712464" y="2304288"/>
            <a:ext cx="187909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Dozens of line items, IFRS rules</a:t>
            </a:r>
          </a:p>
        </p:txBody>
      </p:sp>
      <p:sp>
        <p:nvSpPr>
          <p:cNvPr id="552" name="Google Shape;552;p26">
            <a:extLst>
              <a:ext uri="{FF2B5EF4-FFF2-40B4-BE49-F238E27FC236}">
                <a16:creationId xmlns:a16="http://schemas.microsoft.com/office/drawing/2014/main" id="{FEE8807E-5BB5-4B66-9641-A834F588F41C}"/>
              </a:ext>
            </a:extLst>
          </p:cNvPr>
          <p:cNvSpPr>
            <a:spLocks noGrp="1"/>
          </p:cNvSpPr>
          <p:nvPr/>
        </p:nvSpPr>
        <p:spPr>
          <a:xfrm>
            <a:off x="3493008" y="2980944"/>
            <a:ext cx="100584" cy="100584"/>
          </a:xfrm>
          <a:prstGeom prst="ellipse">
            <a:avLst/>
          </a:prstGeom>
          <a:solidFill>
            <a:srgbClr val="8FA0AE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6">
            <a:extLst>
              <a:ext uri="{FF2B5EF4-FFF2-40B4-BE49-F238E27FC236}">
                <a16:creationId xmlns:a16="http://schemas.microsoft.com/office/drawing/2014/main" id="{242535CD-2FDC-4F43-AE79-7A9A0CA1CFA7}"/>
              </a:ext>
            </a:extLst>
          </p:cNvPr>
          <p:cNvSpPr>
            <a:spLocks noGrp="1"/>
          </p:cNvSpPr>
          <p:nvPr/>
        </p:nvSpPr>
        <p:spPr>
          <a:xfrm>
            <a:off x="3712464" y="2871216"/>
            <a:ext cx="187909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Powerful — but overwhelming</a:t>
            </a:r>
          </a:p>
        </p:txBody>
      </p:sp>
      <p:sp>
        <p:nvSpPr>
          <p:cNvPr id="554" name="Google Shape;554;p26">
            <a:extLst>
              <a:ext uri="{FF2B5EF4-FFF2-40B4-BE49-F238E27FC236}">
                <a16:creationId xmlns:a16="http://schemas.microsoft.com/office/drawing/2014/main" id="{F118B2EC-38CE-4A95-83FF-D18821A819F4}"/>
              </a:ext>
            </a:extLst>
          </p:cNvPr>
          <p:cNvSpPr>
            <a:spLocks noGrp="1"/>
          </p:cNvSpPr>
          <p:nvPr/>
        </p:nvSpPr>
        <p:spPr>
          <a:xfrm>
            <a:off x="3474720" y="3703320"/>
            <a:ext cx="20802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8FA0AE"/>
                </a:solidFill>
                <a:latin typeface="Montserrat SemiBold"/>
                <a:ea typeface="Montserrat SemiBold"/>
                <a:cs typeface="Montserrat SemiBold"/>
              </a:rPr>
              <a:t>Complicated</a:t>
            </a:r>
          </a:p>
        </p:txBody>
      </p:sp>
      <p:sp>
        <p:nvSpPr>
          <p:cNvPr id="555" name="Google Shape;555;p26">
            <a:extLst>
              <a:ext uri="{FF2B5EF4-FFF2-40B4-BE49-F238E27FC236}">
                <a16:creationId xmlns:a16="http://schemas.microsoft.com/office/drawing/2014/main" id="{524932C9-5A5C-4EC7-80BC-41CFE4F7FE7C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3383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6">
            <a:extLst>
              <a:ext uri="{FF2B5EF4-FFF2-40B4-BE49-F238E27FC236}">
                <a16:creationId xmlns:a16="http://schemas.microsoft.com/office/drawing/2014/main" id="{48FB1898-BB24-4CEA-ABEA-3938966CCBB3}"/>
              </a:ext>
            </a:extLst>
          </p:cNvPr>
          <p:cNvSpPr>
            <a:spLocks noGrp="1"/>
          </p:cNvSpPr>
          <p:nvPr/>
        </p:nvSpPr>
        <p:spPr>
          <a:xfrm>
            <a:off x="6359652" y="1005840"/>
            <a:ext cx="457200" cy="4572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7" name="Google Shape;557;p26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478524" y="1124712"/>
            <a:ext cx="219456" cy="219456"/>
          </a:xfrm>
          <a:prstGeom prst="rect">
            <a:avLst/>
          </a:prstGeom>
          <a:ln>
            <a:noFill/>
          </a:ln>
        </p:spPr>
      </p:pic>
      <p:sp>
        <p:nvSpPr>
          <p:cNvPr id="558" name="Google Shape;558;p26">
            <a:extLst>
              <a:ext uri="{FF2B5EF4-FFF2-40B4-BE49-F238E27FC236}">
                <a16:creationId xmlns:a16="http://schemas.microsoft.com/office/drawing/2014/main" id="{8AA1C876-009F-4640-BF3D-14ED62E91705}"/>
              </a:ext>
            </a:extLst>
          </p:cNvPr>
          <p:cNvSpPr>
            <a:spLocks noGrp="1"/>
          </p:cNvSpPr>
          <p:nvPr/>
        </p:nvSpPr>
        <p:spPr>
          <a:xfrm>
            <a:off x="6926580" y="1005840"/>
            <a:ext cx="1714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A single unit</a:t>
            </a:r>
          </a:p>
        </p:txBody>
      </p:sp>
      <p:sp>
        <p:nvSpPr>
          <p:cNvPr id="559" name="Google Shape;559;p26">
            <a:extLst>
              <a:ext uri="{FF2B5EF4-FFF2-40B4-BE49-F238E27FC236}">
                <a16:creationId xmlns:a16="http://schemas.microsoft.com/office/drawing/2014/main" id="{CBBA7C00-35C2-4439-A183-199005CB0042}"/>
              </a:ext>
            </a:extLst>
          </p:cNvPr>
          <p:cNvSpPr>
            <a:spLocks noGrp="1"/>
          </p:cNvSpPr>
          <p:nvPr/>
        </p:nvSpPr>
        <p:spPr>
          <a:xfrm>
            <a:off x="6396228" y="1847088"/>
            <a:ext cx="100584" cy="1005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6">
            <a:extLst>
              <a:ext uri="{FF2B5EF4-FFF2-40B4-BE49-F238E27FC236}">
                <a16:creationId xmlns:a16="http://schemas.microsoft.com/office/drawing/2014/main" id="{10BCE679-E835-43A7-B507-209935A8DF4F}"/>
              </a:ext>
            </a:extLst>
          </p:cNvPr>
          <p:cNvSpPr>
            <a:spLocks noGrp="1"/>
          </p:cNvSpPr>
          <p:nvPr/>
        </p:nvSpPr>
        <p:spPr>
          <a:xfrm>
            <a:off x="6615684" y="1737360"/>
            <a:ext cx="187909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One customer: money in, money out</a:t>
            </a:r>
          </a:p>
        </p:txBody>
      </p:sp>
      <p:sp>
        <p:nvSpPr>
          <p:cNvPr id="561" name="Google Shape;561;p26">
            <a:extLst>
              <a:ext uri="{FF2B5EF4-FFF2-40B4-BE49-F238E27FC236}">
                <a16:creationId xmlns:a16="http://schemas.microsoft.com/office/drawing/2014/main" id="{16B1C210-3C08-4CB0-BB42-8AD30970CA2A}"/>
              </a:ext>
            </a:extLst>
          </p:cNvPr>
          <p:cNvSpPr>
            <a:spLocks noGrp="1"/>
          </p:cNvSpPr>
          <p:nvPr/>
        </p:nvSpPr>
        <p:spPr>
          <a:xfrm>
            <a:off x="6396228" y="2414016"/>
            <a:ext cx="100584" cy="1005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26">
            <a:extLst>
              <a:ext uri="{FF2B5EF4-FFF2-40B4-BE49-F238E27FC236}">
                <a16:creationId xmlns:a16="http://schemas.microsoft.com/office/drawing/2014/main" id="{31EE2211-7AA8-4EC5-83C7-E22FF42EB384}"/>
              </a:ext>
            </a:extLst>
          </p:cNvPr>
          <p:cNvSpPr>
            <a:spLocks noGrp="1"/>
          </p:cNvSpPr>
          <p:nvPr/>
        </p:nvSpPr>
        <p:spPr>
          <a:xfrm>
            <a:off x="6615684" y="2304288"/>
            <a:ext cx="187909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A handful of numbers</a:t>
            </a:r>
          </a:p>
        </p:txBody>
      </p:sp>
      <p:sp>
        <p:nvSpPr>
          <p:cNvPr id="563" name="Google Shape;563;p26">
            <a:extLst>
              <a:ext uri="{FF2B5EF4-FFF2-40B4-BE49-F238E27FC236}">
                <a16:creationId xmlns:a16="http://schemas.microsoft.com/office/drawing/2014/main" id="{91897534-F99A-4FA5-A6CD-D19152251384}"/>
              </a:ext>
            </a:extLst>
          </p:cNvPr>
          <p:cNvSpPr>
            <a:spLocks noGrp="1"/>
          </p:cNvSpPr>
          <p:nvPr/>
        </p:nvSpPr>
        <p:spPr>
          <a:xfrm>
            <a:off x="6396228" y="2980944"/>
            <a:ext cx="100584" cy="1005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26">
            <a:extLst>
              <a:ext uri="{FF2B5EF4-FFF2-40B4-BE49-F238E27FC236}">
                <a16:creationId xmlns:a16="http://schemas.microsoft.com/office/drawing/2014/main" id="{CDB93BDC-6B34-41E7-B761-D2872DC51508}"/>
              </a:ext>
            </a:extLst>
          </p:cNvPr>
          <p:cNvSpPr>
            <a:spLocks noGrp="1"/>
          </p:cNvSpPr>
          <p:nvPr/>
        </p:nvSpPr>
        <p:spPr>
          <a:xfrm>
            <a:off x="6615684" y="2871216"/>
            <a:ext cx="187909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Clear enough to act on</a:t>
            </a:r>
          </a:p>
        </p:txBody>
      </p:sp>
      <p:sp>
        <p:nvSpPr>
          <p:cNvPr id="565" name="Google Shape;565;p26">
            <a:extLst>
              <a:ext uri="{FF2B5EF4-FFF2-40B4-BE49-F238E27FC236}">
                <a16:creationId xmlns:a16="http://schemas.microsoft.com/office/drawing/2014/main" id="{9239508C-CC80-4218-B333-D8B23F52539F}"/>
              </a:ext>
            </a:extLst>
          </p:cNvPr>
          <p:cNvSpPr>
            <a:spLocks noGrp="1"/>
          </p:cNvSpPr>
          <p:nvPr/>
        </p:nvSpPr>
        <p:spPr>
          <a:xfrm>
            <a:off x="6377940" y="3703320"/>
            <a:ext cx="20802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Actionable</a:t>
            </a:r>
          </a:p>
        </p:txBody>
      </p:sp>
    </p:spTree>
    <p:extLst>
      <p:ext uri="{BB962C8B-B14F-4D97-AF65-F5344CB8AC3E}">
        <p14:creationId xmlns:p14="http://schemas.microsoft.com/office/powerpoint/2010/main" val="152721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218485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TODAY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What we'll cover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Course Structure</a:t>
            </a: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Introduction</a:t>
            </a: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Unit Economics Foundations</a:t>
            </a: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45059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Where UE Came From</a:t>
            </a: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05409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Calculating the</a:t>
            </a:r>
            <a:r>
              <a:rPr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core metrics — CAC &amp; LTV</a:t>
            </a: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65760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The key question of unit economics</a:t>
            </a:r>
          </a:p>
        </p:txBody>
      </p:sp>
    </p:spTree>
    <p:extLst>
      <p:ext uri="{BB962C8B-B14F-4D97-AF65-F5344CB8AC3E}">
        <p14:creationId xmlns:p14="http://schemas.microsoft.com/office/powerpoint/2010/main" val="2156498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38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9" name="r39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0" name="t40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ФИНАНСЫ ВСЕЙ КОМПАНИИ</a:t>
            </a:r>
            <a:endParaRPr/>
          </a:p>
        </p:txBody>
      </p:sp>
      <p:sp>
        <p:nvSpPr>
          <p:cNvPr id="41" name="t41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Отчёт о прибылях и убытках</a:t>
            </a:r>
            <a:endParaRPr/>
          </a:p>
        </p:txBody>
      </p:sp>
      <p:sp>
        <p:nvSpPr>
          <p:cNvPr id="42" name="t42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Lecture 1  ·  Unit Economics</a:t>
            </a:r>
            <a:endParaRPr/>
          </a:p>
        </p:txBody>
      </p:sp>
      <p:sp>
        <p:nvSpPr>
          <p:cNvPr id="60" name="r60"/>
          <p:cNvSpPr/>
          <p:nvPr/>
        </p:nvSpPr>
        <p:spPr>
          <a:xfrm>
            <a:off x="3378720" y="870000"/>
            <a:ext cx="5221200" cy="33600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E7EAEE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pic>
        <p:nvPicPr>
          <p:cNvPr id="61" name="pic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8720" y="900000"/>
            <a:ext cx="5161200" cy="33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1">
            <a:extLst>
              <a:ext uri="{FF2B5EF4-FFF2-40B4-BE49-F238E27FC236}">
                <a16:creationId xmlns:a16="http://schemas.microsoft.com/office/drawing/2014/main" id="{CB0AF82A-696F-4040-A9C4-AD17DD68A8A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1">
            <a:extLst>
              <a:ext uri="{FF2B5EF4-FFF2-40B4-BE49-F238E27FC236}">
                <a16:creationId xmlns:a16="http://schemas.microsoft.com/office/drawing/2014/main" id="{19E2DB66-9D1E-4782-AF92-CD3BE241EBC1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1">
            <a:extLst>
              <a:ext uri="{FF2B5EF4-FFF2-40B4-BE49-F238E27FC236}">
                <a16:creationId xmlns:a16="http://schemas.microsoft.com/office/drawing/2014/main" id="{473F5F0E-6908-4B96-8577-3527EA698288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THE BASICS</a:t>
            </a:r>
          </a:p>
        </p:txBody>
      </p:sp>
      <p:sp>
        <p:nvSpPr>
          <p:cNvPr id="431" name="Google Shape;431;p21">
            <a:extLst>
              <a:ext uri="{FF2B5EF4-FFF2-40B4-BE49-F238E27FC236}">
                <a16:creationId xmlns:a16="http://schemas.microsoft.com/office/drawing/2014/main" id="{2733B623-4DB2-4D69-83E5-7C6869D5D82D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Two metrics run the show</a:t>
            </a:r>
          </a:p>
        </p:txBody>
      </p:sp>
      <p:sp>
        <p:nvSpPr>
          <p:cNvPr id="432" name="Google Shape;432;p21">
            <a:extLst>
              <a:ext uri="{FF2B5EF4-FFF2-40B4-BE49-F238E27FC236}">
                <a16:creationId xmlns:a16="http://schemas.microsoft.com/office/drawing/2014/main" id="{B6E6FB74-2A39-41EE-B30C-691E1C1CFB88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433" name="Google Shape;433;p21">
            <a:extLst>
              <a:ext uri="{FF2B5EF4-FFF2-40B4-BE49-F238E27FC236}">
                <a16:creationId xmlns:a16="http://schemas.microsoft.com/office/drawing/2014/main" id="{19A2CFB7-C24D-4E6A-9721-9B3976DBFF85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329184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1">
            <a:extLst>
              <a:ext uri="{FF2B5EF4-FFF2-40B4-BE49-F238E27FC236}">
                <a16:creationId xmlns:a16="http://schemas.microsoft.com/office/drawing/2014/main" id="{9F7E6D2E-173D-49F9-A0ED-23043BDEF45A}"/>
              </a:ext>
            </a:extLst>
          </p:cNvPr>
          <p:cNvSpPr>
            <a:spLocks noGrp="1"/>
          </p:cNvSpPr>
          <p:nvPr/>
        </p:nvSpPr>
        <p:spPr>
          <a:xfrm>
            <a:off x="3474720" y="1051560"/>
            <a:ext cx="548640" cy="54864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5" name="Google Shape;435;p21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617366" y="1194206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436" name="Google Shape;436;p21">
            <a:extLst>
              <a:ext uri="{FF2B5EF4-FFF2-40B4-BE49-F238E27FC236}">
                <a16:creationId xmlns:a16="http://schemas.microsoft.com/office/drawing/2014/main" id="{ED5AFF9E-0B7A-443A-99A4-24269523DBC2}"/>
              </a:ext>
            </a:extLst>
          </p:cNvPr>
          <p:cNvSpPr>
            <a:spLocks noGrp="1"/>
          </p:cNvSpPr>
          <p:nvPr/>
        </p:nvSpPr>
        <p:spPr>
          <a:xfrm>
            <a:off x="3474720" y="1783080"/>
            <a:ext cx="20802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CAC</a:t>
            </a:r>
          </a:p>
        </p:txBody>
      </p:sp>
      <p:sp>
        <p:nvSpPr>
          <p:cNvPr id="437" name="Google Shape;437;p21">
            <a:extLst>
              <a:ext uri="{FF2B5EF4-FFF2-40B4-BE49-F238E27FC236}">
                <a16:creationId xmlns:a16="http://schemas.microsoft.com/office/drawing/2014/main" id="{ADAD77BC-BB99-4CCC-A65E-6C9630E8A4CA}"/>
              </a:ext>
            </a:extLst>
          </p:cNvPr>
          <p:cNvSpPr>
            <a:spLocks noGrp="1"/>
          </p:cNvSpPr>
          <p:nvPr/>
        </p:nvSpPr>
        <p:spPr>
          <a:xfrm>
            <a:off x="3474720" y="2377440"/>
            <a:ext cx="20802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Customer Acquisition Cost</a:t>
            </a:r>
          </a:p>
        </p:txBody>
      </p:sp>
      <p:sp>
        <p:nvSpPr>
          <p:cNvPr id="438" name="Google Shape;438;p21">
            <a:extLst>
              <a:ext uri="{FF2B5EF4-FFF2-40B4-BE49-F238E27FC236}">
                <a16:creationId xmlns:a16="http://schemas.microsoft.com/office/drawing/2014/main" id="{3C1B28AB-4D52-4B00-9687-452196AE3E6F}"/>
              </a:ext>
            </a:extLst>
          </p:cNvPr>
          <p:cNvSpPr>
            <a:spLocks noGrp="1"/>
          </p:cNvSpPr>
          <p:nvPr/>
        </p:nvSpPr>
        <p:spPr>
          <a:xfrm>
            <a:off x="3474720" y="2788920"/>
            <a:ext cx="212598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What you spend to win one paying customer.</a:t>
            </a:r>
          </a:p>
        </p:txBody>
      </p:sp>
      <p:sp>
        <p:nvSpPr>
          <p:cNvPr id="439" name="Google Shape;439;p21">
            <a:extLst>
              <a:ext uri="{FF2B5EF4-FFF2-40B4-BE49-F238E27FC236}">
                <a16:creationId xmlns:a16="http://schemas.microsoft.com/office/drawing/2014/main" id="{339FC4C1-0279-4E68-8023-895456A05568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329184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1">
            <a:extLst>
              <a:ext uri="{FF2B5EF4-FFF2-40B4-BE49-F238E27FC236}">
                <a16:creationId xmlns:a16="http://schemas.microsoft.com/office/drawing/2014/main" id="{54BADCB2-2C3E-4CE8-BCA9-481FBA470AD2}"/>
              </a:ext>
            </a:extLst>
          </p:cNvPr>
          <p:cNvSpPr>
            <a:spLocks noGrp="1"/>
          </p:cNvSpPr>
          <p:nvPr/>
        </p:nvSpPr>
        <p:spPr>
          <a:xfrm>
            <a:off x="6377940" y="1051560"/>
            <a:ext cx="548640" cy="54864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1" name="Google Shape;441;p21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520586" y="1194206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442" name="Google Shape;442;p21">
            <a:extLst>
              <a:ext uri="{FF2B5EF4-FFF2-40B4-BE49-F238E27FC236}">
                <a16:creationId xmlns:a16="http://schemas.microsoft.com/office/drawing/2014/main" id="{E0CBE318-6A65-4963-B47F-C32DC4388FBD}"/>
              </a:ext>
            </a:extLst>
          </p:cNvPr>
          <p:cNvSpPr>
            <a:spLocks noGrp="1"/>
          </p:cNvSpPr>
          <p:nvPr/>
        </p:nvSpPr>
        <p:spPr>
          <a:xfrm>
            <a:off x="6377940" y="1783080"/>
            <a:ext cx="20802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LTV</a:t>
            </a:r>
          </a:p>
        </p:txBody>
      </p:sp>
      <p:sp>
        <p:nvSpPr>
          <p:cNvPr id="443" name="Google Shape;443;p21">
            <a:extLst>
              <a:ext uri="{FF2B5EF4-FFF2-40B4-BE49-F238E27FC236}">
                <a16:creationId xmlns:a16="http://schemas.microsoft.com/office/drawing/2014/main" id="{2BADFD65-E825-4C52-A099-84DF0AC236A9}"/>
              </a:ext>
            </a:extLst>
          </p:cNvPr>
          <p:cNvSpPr>
            <a:spLocks noGrp="1"/>
          </p:cNvSpPr>
          <p:nvPr/>
        </p:nvSpPr>
        <p:spPr>
          <a:xfrm>
            <a:off x="6377940" y="2377440"/>
            <a:ext cx="20802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Lifetime Value</a:t>
            </a:r>
          </a:p>
        </p:txBody>
      </p:sp>
      <p:sp>
        <p:nvSpPr>
          <p:cNvPr id="444" name="Google Shape;444;p21">
            <a:extLst>
              <a:ext uri="{FF2B5EF4-FFF2-40B4-BE49-F238E27FC236}">
                <a16:creationId xmlns:a16="http://schemas.microsoft.com/office/drawing/2014/main" id="{44C386EB-3F90-430A-816F-5DA77DAFC28C}"/>
              </a:ext>
            </a:extLst>
          </p:cNvPr>
          <p:cNvSpPr>
            <a:spLocks noGrp="1"/>
          </p:cNvSpPr>
          <p:nvPr/>
        </p:nvSpPr>
        <p:spPr>
          <a:xfrm>
            <a:off x="6377940" y="2788920"/>
            <a:ext cx="212598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What one customer brings you over their whole life.</a:t>
            </a:r>
          </a:p>
        </p:txBody>
      </p:sp>
    </p:spTree>
    <p:extLst>
      <p:ext uri="{BB962C8B-B14F-4D97-AF65-F5344CB8AC3E}">
        <p14:creationId xmlns:p14="http://schemas.microsoft.com/office/powerpoint/2010/main" val="28946423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6355080" y="1097280"/>
            <a:ext cx="2468880" cy="246888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63FB1282-1038-477B-8A8B-147345DE7011}"/>
              </a:ext>
            </a:extLst>
          </p:cNvPr>
          <p:cNvSpPr>
            <a:spLocks noGrp="1"/>
          </p:cNvSpPr>
          <p:nvPr/>
        </p:nvSpPr>
        <p:spPr>
          <a:xfrm>
            <a:off x="640080" y="1783080"/>
            <a:ext cx="457200" cy="91440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F30126D-7FC8-4DF5-95A1-C695FA36AEB1}"/>
              </a:ext>
            </a:extLst>
          </p:cNvPr>
          <p:cNvSpPr>
            <a:spLocks noGrp="1"/>
          </p:cNvSpPr>
          <p:nvPr/>
        </p:nvSpPr>
        <p:spPr>
          <a:xfrm>
            <a:off x="658368" y="1947672"/>
            <a:ext cx="5486400" cy="3200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cap="none" spc="300">
                <a:ln>
                  <a:noFill/>
                </a:ln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CALCULATING CAC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64F7CE5-6E76-42C0-9770-C91DD97B0427}"/>
              </a:ext>
            </a:extLst>
          </p:cNvPr>
          <p:cNvSpPr>
            <a:spLocks noGrp="1"/>
          </p:cNvSpPr>
          <p:nvPr/>
        </p:nvSpPr>
        <p:spPr>
          <a:xfrm>
            <a:off x="621792" y="2331720"/>
            <a:ext cx="5577840" cy="13716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800" b="0" i="0" u="none" cap="none" spc="0" dirty="0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How to calculate </a:t>
            </a:r>
            <a:endParaRPr lang="ru-RU" sz="3800" b="0" i="0" u="none" cap="none" spc="0" dirty="0">
              <a:ln>
                <a:noFill/>
              </a:ln>
              <a:solidFill>
                <a:srgbClr val="FFFFFF"/>
              </a:solidFill>
              <a:latin typeface="Montserrat ExtraBold"/>
              <a:ea typeface="Montserrat ExtraBold"/>
              <a:cs typeface="Montserrat ExtraBold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800" b="0" i="0" u="none" cap="none" spc="0" dirty="0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CAC</a:t>
            </a:r>
            <a:r>
              <a:rPr lang="ru-RU" sz="3800" b="0" i="0" u="none" cap="none" spc="0" dirty="0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 </a:t>
            </a:r>
            <a:r>
              <a:rPr lang="en-US" sz="3800" b="0" i="0" u="none" cap="none" spc="0" dirty="0">
                <a:ln>
                  <a:noFill/>
                </a:ln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&amp; LTV </a:t>
            </a:r>
            <a:endParaRPr sz="3800" b="0" i="0" u="none" cap="none" spc="0" dirty="0">
              <a:ln>
                <a:noFill/>
              </a:ln>
              <a:solidFill>
                <a:srgbClr val="FFFFFF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31C701E-5BAA-459B-B9F0-A30B767FFC4E}"/>
              </a:ext>
            </a:extLst>
          </p:cNvPr>
          <p:cNvSpPr>
            <a:spLocks noGrp="1"/>
          </p:cNvSpPr>
          <p:nvPr/>
        </p:nvSpPr>
        <p:spPr>
          <a:xfrm>
            <a:off x="658368" y="3749040"/>
            <a:ext cx="5394960" cy="6400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400" b="0" i="0" u="none" cap="none" spc="0">
                <a:ln>
                  <a:noFill/>
                </a:ln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Define the unit, map the funnel, run the numbers.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1871725-EDAA-4985-B4B9-06533EA6A436}"/>
              </a:ext>
            </a:extLst>
          </p:cNvPr>
          <p:cNvSpPr>
            <a:spLocks noGrp="1"/>
          </p:cNvSpPr>
          <p:nvPr/>
        </p:nvSpPr>
        <p:spPr>
          <a:xfrm>
            <a:off x="658368" y="470916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850" b="0" i="0" u="none" cap="none" spc="100">
                <a:ln>
                  <a:noFill/>
                </a:ln>
                <a:solidFill>
                  <a:srgbClr val="7E8C99"/>
                </a:solidFill>
                <a:latin typeface="Montserrat SemiBold"/>
                <a:ea typeface="Montserrat SemiBold"/>
                <a:cs typeface="Montserrat SemiBold"/>
              </a:rPr>
              <a:t>LECTURE 1  ·  UNIT ECONOMICS</a:t>
            </a:r>
          </a:p>
        </p:txBody>
      </p:sp>
    </p:spTree>
    <p:extLst>
      <p:ext uri="{BB962C8B-B14F-4D97-AF65-F5344CB8AC3E}">
        <p14:creationId xmlns:p14="http://schemas.microsoft.com/office/powerpoint/2010/main" val="397200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7">
            <a:extLst>
              <a:ext uri="{FF2B5EF4-FFF2-40B4-BE49-F238E27FC236}">
                <a16:creationId xmlns:a16="http://schemas.microsoft.com/office/drawing/2014/main" id="{397FC36D-7BD7-4D4B-9456-552B337574A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27">
            <a:extLst>
              <a:ext uri="{FF2B5EF4-FFF2-40B4-BE49-F238E27FC236}">
                <a16:creationId xmlns:a16="http://schemas.microsoft.com/office/drawing/2014/main" id="{E4F4C9AF-F155-4E9F-A8AA-D81AE0ED6403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27">
            <a:extLst>
              <a:ext uri="{FF2B5EF4-FFF2-40B4-BE49-F238E27FC236}">
                <a16:creationId xmlns:a16="http://schemas.microsoft.com/office/drawing/2014/main" id="{A672A54A-E4D6-4CF6-9063-F73B635F6101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CALCULATING CAC</a:t>
            </a:r>
          </a:p>
        </p:txBody>
      </p:sp>
      <p:sp>
        <p:nvSpPr>
          <p:cNvPr id="574" name="Google Shape;574;p27">
            <a:extLst>
              <a:ext uri="{FF2B5EF4-FFF2-40B4-BE49-F238E27FC236}">
                <a16:creationId xmlns:a16="http://schemas.microsoft.com/office/drawing/2014/main" id="{8CF488EF-B267-40CE-A208-23291F617C7E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How to calculate CAC</a:t>
            </a:r>
          </a:p>
        </p:txBody>
      </p:sp>
      <p:sp>
        <p:nvSpPr>
          <p:cNvPr id="575" name="Google Shape;575;p27">
            <a:extLst>
              <a:ext uri="{FF2B5EF4-FFF2-40B4-BE49-F238E27FC236}">
                <a16:creationId xmlns:a16="http://schemas.microsoft.com/office/drawing/2014/main" id="{48E50C9C-FDCA-4AA7-8594-45CDF64817AE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576" name="Google Shape;576;p27">
            <a:extLst>
              <a:ext uri="{FF2B5EF4-FFF2-40B4-BE49-F238E27FC236}">
                <a16:creationId xmlns:a16="http://schemas.microsoft.com/office/drawing/2014/main" id="{783552C6-5AFE-4790-9C51-99AC467BD480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5532120" cy="841248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27">
            <a:extLst>
              <a:ext uri="{FF2B5EF4-FFF2-40B4-BE49-F238E27FC236}">
                <a16:creationId xmlns:a16="http://schemas.microsoft.com/office/drawing/2014/main" id="{08EB2CA3-A974-4FB2-A14A-9B037090C30C}"/>
              </a:ext>
            </a:extLst>
          </p:cNvPr>
          <p:cNvSpPr>
            <a:spLocks noGrp="1"/>
          </p:cNvSpPr>
          <p:nvPr/>
        </p:nvSpPr>
        <p:spPr>
          <a:xfrm>
            <a:off x="3429000" y="101498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27">
            <a:extLst>
              <a:ext uri="{FF2B5EF4-FFF2-40B4-BE49-F238E27FC236}">
                <a16:creationId xmlns:a16="http://schemas.microsoft.com/office/drawing/2014/main" id="{80C9A166-2F4B-481E-8F6D-DDDB961100AD}"/>
              </a:ext>
            </a:extLst>
          </p:cNvPr>
          <p:cNvSpPr>
            <a:spLocks noGrp="1"/>
          </p:cNvSpPr>
          <p:nvPr/>
        </p:nvSpPr>
        <p:spPr>
          <a:xfrm>
            <a:off x="3429000" y="101498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579" name="Google Shape;579;p27">
            <a:extLst>
              <a:ext uri="{FF2B5EF4-FFF2-40B4-BE49-F238E27FC236}">
                <a16:creationId xmlns:a16="http://schemas.microsoft.com/office/drawing/2014/main" id="{CA7FF1EF-B868-41BF-AC1B-DF1D3061BE36}"/>
              </a:ext>
            </a:extLst>
          </p:cNvPr>
          <p:cNvSpPr>
            <a:spLocks noGrp="1"/>
          </p:cNvSpPr>
          <p:nvPr/>
        </p:nvSpPr>
        <p:spPr>
          <a:xfrm>
            <a:off x="3977640" y="923544"/>
            <a:ext cx="46177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Define the unit</a:t>
            </a:r>
          </a:p>
        </p:txBody>
      </p:sp>
      <p:sp>
        <p:nvSpPr>
          <p:cNvPr id="580" name="Google Shape;580;p27">
            <a:extLst>
              <a:ext uri="{FF2B5EF4-FFF2-40B4-BE49-F238E27FC236}">
                <a16:creationId xmlns:a16="http://schemas.microsoft.com/office/drawing/2014/main" id="{41C66077-C858-4B8D-9DD3-1B5BD89DF992}"/>
              </a:ext>
            </a:extLst>
          </p:cNvPr>
          <p:cNvSpPr>
            <a:spLocks noGrp="1"/>
          </p:cNvSpPr>
          <p:nvPr/>
        </p:nvSpPr>
        <p:spPr>
          <a:xfrm>
            <a:off x="3977640" y="1234440"/>
            <a:ext cx="46177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Who exactly are you paying to acquire?</a:t>
            </a:r>
          </a:p>
        </p:txBody>
      </p:sp>
      <p:sp>
        <p:nvSpPr>
          <p:cNvPr id="581" name="Google Shape;581;p27">
            <a:extLst>
              <a:ext uri="{FF2B5EF4-FFF2-40B4-BE49-F238E27FC236}">
                <a16:creationId xmlns:a16="http://schemas.microsoft.com/office/drawing/2014/main" id="{11FF1D9B-2FCF-4C08-BBEE-819431369C15}"/>
              </a:ext>
            </a:extLst>
          </p:cNvPr>
          <p:cNvSpPr>
            <a:spLocks noGrp="1"/>
          </p:cNvSpPr>
          <p:nvPr/>
        </p:nvSpPr>
        <p:spPr>
          <a:xfrm>
            <a:off x="3200400" y="1709928"/>
            <a:ext cx="5532120" cy="841248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7">
            <a:extLst>
              <a:ext uri="{FF2B5EF4-FFF2-40B4-BE49-F238E27FC236}">
                <a16:creationId xmlns:a16="http://schemas.microsoft.com/office/drawing/2014/main" id="{0005AB40-43C6-41F8-BC89-6F195FDA22A5}"/>
              </a:ext>
            </a:extLst>
          </p:cNvPr>
          <p:cNvSpPr>
            <a:spLocks noGrp="1"/>
          </p:cNvSpPr>
          <p:nvPr/>
        </p:nvSpPr>
        <p:spPr>
          <a:xfrm>
            <a:off x="3429000" y="194767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27">
            <a:extLst>
              <a:ext uri="{FF2B5EF4-FFF2-40B4-BE49-F238E27FC236}">
                <a16:creationId xmlns:a16="http://schemas.microsoft.com/office/drawing/2014/main" id="{F3166B8C-B895-431E-A405-3B9E204414AF}"/>
              </a:ext>
            </a:extLst>
          </p:cNvPr>
          <p:cNvSpPr>
            <a:spLocks noGrp="1"/>
          </p:cNvSpPr>
          <p:nvPr/>
        </p:nvSpPr>
        <p:spPr>
          <a:xfrm>
            <a:off x="3429000" y="194767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584" name="Google Shape;584;p27">
            <a:extLst>
              <a:ext uri="{FF2B5EF4-FFF2-40B4-BE49-F238E27FC236}">
                <a16:creationId xmlns:a16="http://schemas.microsoft.com/office/drawing/2014/main" id="{912EB3A0-68FF-4901-8C8C-6FAA6133F564}"/>
              </a:ext>
            </a:extLst>
          </p:cNvPr>
          <p:cNvSpPr>
            <a:spLocks noGrp="1"/>
          </p:cNvSpPr>
          <p:nvPr/>
        </p:nvSpPr>
        <p:spPr>
          <a:xfrm>
            <a:off x="3977640" y="1856232"/>
            <a:ext cx="46177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Pick the channel</a:t>
            </a:r>
          </a:p>
        </p:txBody>
      </p:sp>
      <p:sp>
        <p:nvSpPr>
          <p:cNvPr id="585" name="Google Shape;585;p27">
            <a:extLst>
              <a:ext uri="{FF2B5EF4-FFF2-40B4-BE49-F238E27FC236}">
                <a16:creationId xmlns:a16="http://schemas.microsoft.com/office/drawing/2014/main" id="{6869CD25-B00E-46D6-8702-3E133876D797}"/>
              </a:ext>
            </a:extLst>
          </p:cNvPr>
          <p:cNvSpPr>
            <a:spLocks noGrp="1"/>
          </p:cNvSpPr>
          <p:nvPr/>
        </p:nvSpPr>
        <p:spPr>
          <a:xfrm>
            <a:off x="3977640" y="2167128"/>
            <a:ext cx="46177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Which paid channel brings them in?</a:t>
            </a:r>
          </a:p>
        </p:txBody>
      </p:sp>
      <p:sp>
        <p:nvSpPr>
          <p:cNvPr id="586" name="Google Shape;586;p27">
            <a:extLst>
              <a:ext uri="{FF2B5EF4-FFF2-40B4-BE49-F238E27FC236}">
                <a16:creationId xmlns:a16="http://schemas.microsoft.com/office/drawing/2014/main" id="{50D6C177-54EF-4FAB-A447-FB85C8D0659E}"/>
              </a:ext>
            </a:extLst>
          </p:cNvPr>
          <p:cNvSpPr>
            <a:spLocks noGrp="1"/>
          </p:cNvSpPr>
          <p:nvPr/>
        </p:nvSpPr>
        <p:spPr>
          <a:xfrm>
            <a:off x="3200400" y="2642616"/>
            <a:ext cx="5532120" cy="841248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27">
            <a:extLst>
              <a:ext uri="{FF2B5EF4-FFF2-40B4-BE49-F238E27FC236}">
                <a16:creationId xmlns:a16="http://schemas.microsoft.com/office/drawing/2014/main" id="{8008DD02-A9F2-4ECB-97E0-5EA6610B01C7}"/>
              </a:ext>
            </a:extLst>
          </p:cNvPr>
          <p:cNvSpPr>
            <a:spLocks noGrp="1"/>
          </p:cNvSpPr>
          <p:nvPr/>
        </p:nvSpPr>
        <p:spPr>
          <a:xfrm>
            <a:off x="3429000" y="288036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27">
            <a:extLst>
              <a:ext uri="{FF2B5EF4-FFF2-40B4-BE49-F238E27FC236}">
                <a16:creationId xmlns:a16="http://schemas.microsoft.com/office/drawing/2014/main" id="{E2162774-BB95-4BE1-91C3-C17EB743FC23}"/>
              </a:ext>
            </a:extLst>
          </p:cNvPr>
          <p:cNvSpPr>
            <a:spLocks noGrp="1"/>
          </p:cNvSpPr>
          <p:nvPr/>
        </p:nvSpPr>
        <p:spPr>
          <a:xfrm>
            <a:off x="3429000" y="288036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589" name="Google Shape;589;p27">
            <a:extLst>
              <a:ext uri="{FF2B5EF4-FFF2-40B4-BE49-F238E27FC236}">
                <a16:creationId xmlns:a16="http://schemas.microsoft.com/office/drawing/2014/main" id="{02F17B04-52AA-47A5-90CD-710D17FD2BA0}"/>
              </a:ext>
            </a:extLst>
          </p:cNvPr>
          <p:cNvSpPr>
            <a:spLocks noGrp="1"/>
          </p:cNvSpPr>
          <p:nvPr/>
        </p:nvSpPr>
        <p:spPr>
          <a:xfrm>
            <a:off x="3977640" y="2788920"/>
            <a:ext cx="46177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Map the sales funnel</a:t>
            </a:r>
          </a:p>
        </p:txBody>
      </p:sp>
      <p:sp>
        <p:nvSpPr>
          <p:cNvPr id="590" name="Google Shape;590;p27">
            <a:extLst>
              <a:ext uri="{FF2B5EF4-FFF2-40B4-BE49-F238E27FC236}">
                <a16:creationId xmlns:a16="http://schemas.microsoft.com/office/drawing/2014/main" id="{A9BE65B9-8D4F-4784-8B31-404C08E02FFC}"/>
              </a:ext>
            </a:extLst>
          </p:cNvPr>
          <p:cNvSpPr>
            <a:spLocks noGrp="1"/>
          </p:cNvSpPr>
          <p:nvPr/>
        </p:nvSpPr>
        <p:spPr>
          <a:xfrm>
            <a:off x="3977640" y="3099816"/>
            <a:ext cx="46177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Click → install → register → pay</a:t>
            </a:r>
          </a:p>
        </p:txBody>
      </p:sp>
      <p:sp>
        <p:nvSpPr>
          <p:cNvPr id="591" name="Google Shape;591;p27">
            <a:extLst>
              <a:ext uri="{FF2B5EF4-FFF2-40B4-BE49-F238E27FC236}">
                <a16:creationId xmlns:a16="http://schemas.microsoft.com/office/drawing/2014/main" id="{E4F43178-6B9B-4B42-B63A-ED8CC6372E97}"/>
              </a:ext>
            </a:extLst>
          </p:cNvPr>
          <p:cNvSpPr>
            <a:spLocks noGrp="1"/>
          </p:cNvSpPr>
          <p:nvPr/>
        </p:nvSpPr>
        <p:spPr>
          <a:xfrm>
            <a:off x="3200400" y="3575304"/>
            <a:ext cx="5532120" cy="841248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27">
            <a:extLst>
              <a:ext uri="{FF2B5EF4-FFF2-40B4-BE49-F238E27FC236}">
                <a16:creationId xmlns:a16="http://schemas.microsoft.com/office/drawing/2014/main" id="{6C7B0AF2-F97C-4C06-8042-6BC05C241EF0}"/>
              </a:ext>
            </a:extLst>
          </p:cNvPr>
          <p:cNvSpPr>
            <a:spLocks noGrp="1"/>
          </p:cNvSpPr>
          <p:nvPr/>
        </p:nvSpPr>
        <p:spPr>
          <a:xfrm>
            <a:off x="3429000" y="3813048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27">
            <a:extLst>
              <a:ext uri="{FF2B5EF4-FFF2-40B4-BE49-F238E27FC236}">
                <a16:creationId xmlns:a16="http://schemas.microsoft.com/office/drawing/2014/main" id="{A78DFDF1-81C0-488B-ABC4-9BD66512DC3B}"/>
              </a:ext>
            </a:extLst>
          </p:cNvPr>
          <p:cNvSpPr>
            <a:spLocks noGrp="1"/>
          </p:cNvSpPr>
          <p:nvPr/>
        </p:nvSpPr>
        <p:spPr>
          <a:xfrm>
            <a:off x="3429000" y="381304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594" name="Google Shape;594;p27">
            <a:extLst>
              <a:ext uri="{FF2B5EF4-FFF2-40B4-BE49-F238E27FC236}">
                <a16:creationId xmlns:a16="http://schemas.microsoft.com/office/drawing/2014/main" id="{7FF41E63-41AC-4116-9725-875F4BE48D1D}"/>
              </a:ext>
            </a:extLst>
          </p:cNvPr>
          <p:cNvSpPr>
            <a:spLocks noGrp="1"/>
          </p:cNvSpPr>
          <p:nvPr/>
        </p:nvSpPr>
        <p:spPr>
          <a:xfrm>
            <a:off x="3977640" y="3721608"/>
            <a:ext cx="46177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Forecast or experiment</a:t>
            </a:r>
          </a:p>
        </p:txBody>
      </p:sp>
      <p:sp>
        <p:nvSpPr>
          <p:cNvPr id="595" name="Google Shape;595;p27">
            <a:extLst>
              <a:ext uri="{FF2B5EF4-FFF2-40B4-BE49-F238E27FC236}">
                <a16:creationId xmlns:a16="http://schemas.microsoft.com/office/drawing/2014/main" id="{4176FBCC-EA6B-4F8D-8C87-39E29A56AF9A}"/>
              </a:ext>
            </a:extLst>
          </p:cNvPr>
          <p:cNvSpPr>
            <a:spLocks noGrp="1"/>
          </p:cNvSpPr>
          <p:nvPr/>
        </p:nvSpPr>
        <p:spPr>
          <a:xfrm>
            <a:off x="3977640" y="4032504"/>
            <a:ext cx="46177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Estimate the conversion rates, or test them</a:t>
            </a:r>
          </a:p>
        </p:txBody>
      </p:sp>
    </p:spTree>
    <p:extLst>
      <p:ext uri="{BB962C8B-B14F-4D97-AF65-F5344CB8AC3E}">
        <p14:creationId xmlns:p14="http://schemas.microsoft.com/office/powerpoint/2010/main" val="1197604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8">
            <a:extLst>
              <a:ext uri="{FF2B5EF4-FFF2-40B4-BE49-F238E27FC236}">
                <a16:creationId xmlns:a16="http://schemas.microsoft.com/office/drawing/2014/main" id="{463536F4-CBB2-485C-8E33-316136DF92D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28">
            <a:extLst>
              <a:ext uri="{FF2B5EF4-FFF2-40B4-BE49-F238E27FC236}">
                <a16:creationId xmlns:a16="http://schemas.microsoft.com/office/drawing/2014/main" id="{FA2E600E-80D9-4FDF-848F-866B5893B886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28">
            <a:extLst>
              <a:ext uri="{FF2B5EF4-FFF2-40B4-BE49-F238E27FC236}">
                <a16:creationId xmlns:a16="http://schemas.microsoft.com/office/drawing/2014/main" id="{7CF25BCD-6521-4098-B5BB-489B51FBFD12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OUR EXAMPLE</a:t>
            </a:r>
          </a:p>
        </p:txBody>
      </p:sp>
      <p:sp>
        <p:nvSpPr>
          <p:cNvPr id="604" name="Google Shape;604;p28">
            <a:extLst>
              <a:ext uri="{FF2B5EF4-FFF2-40B4-BE49-F238E27FC236}">
                <a16:creationId xmlns:a16="http://schemas.microsoft.com/office/drawing/2014/main" id="{213D88DE-3732-4348-9967-F022E6872C92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An AI calorie tracker</a:t>
            </a:r>
          </a:p>
        </p:txBody>
      </p:sp>
      <p:sp>
        <p:nvSpPr>
          <p:cNvPr id="605" name="Google Shape;605;p28">
            <a:extLst>
              <a:ext uri="{FF2B5EF4-FFF2-40B4-BE49-F238E27FC236}">
                <a16:creationId xmlns:a16="http://schemas.microsoft.com/office/drawing/2014/main" id="{36A8F252-59AD-4BE3-B83A-8AEBB758FD25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606" name="Google Shape;606;p28">
            <a:extLst>
              <a:ext uri="{FF2B5EF4-FFF2-40B4-BE49-F238E27FC236}">
                <a16:creationId xmlns:a16="http://schemas.microsoft.com/office/drawing/2014/main" id="{5528D99E-D617-439E-B3BC-90EA9693D0D5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5532120" cy="114300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7" name="Google Shape;607;p28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520440" y="1078992"/>
            <a:ext cx="502920" cy="502920"/>
          </a:xfrm>
          <a:prstGeom prst="rect">
            <a:avLst/>
          </a:prstGeom>
          <a:ln>
            <a:noFill/>
          </a:ln>
        </p:spPr>
      </p:pic>
      <p:sp>
        <p:nvSpPr>
          <p:cNvPr id="608" name="Google Shape;608;p28">
            <a:extLst>
              <a:ext uri="{FF2B5EF4-FFF2-40B4-BE49-F238E27FC236}">
                <a16:creationId xmlns:a16="http://schemas.microsoft.com/office/drawing/2014/main" id="{A296ABED-3BBB-469B-B73A-841E1A500B1A}"/>
              </a:ext>
            </a:extLst>
          </p:cNvPr>
          <p:cNvSpPr>
            <a:spLocks noGrp="1"/>
          </p:cNvSpPr>
          <p:nvPr/>
        </p:nvSpPr>
        <p:spPr>
          <a:xfrm>
            <a:off x="4251960" y="777240"/>
            <a:ext cx="425196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A mobile app that uses AI to log meals from a photo. Users pay a monthly subscription.</a:t>
            </a:r>
          </a:p>
        </p:txBody>
      </p:sp>
      <p:sp>
        <p:nvSpPr>
          <p:cNvPr id="609" name="Google Shape;609;p28">
            <a:extLst>
              <a:ext uri="{FF2B5EF4-FFF2-40B4-BE49-F238E27FC236}">
                <a16:creationId xmlns:a16="http://schemas.microsoft.com/office/drawing/2014/main" id="{C70B30FA-3A10-457F-B92D-2FA2ECDD17F5}"/>
              </a:ext>
            </a:extLst>
          </p:cNvPr>
          <p:cNvSpPr>
            <a:spLocks noGrp="1"/>
          </p:cNvSpPr>
          <p:nvPr/>
        </p:nvSpPr>
        <p:spPr>
          <a:xfrm>
            <a:off x="3200400" y="2148840"/>
            <a:ext cx="1722120" cy="210312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28">
            <a:extLst>
              <a:ext uri="{FF2B5EF4-FFF2-40B4-BE49-F238E27FC236}">
                <a16:creationId xmlns:a16="http://schemas.microsoft.com/office/drawing/2014/main" id="{43E30FBB-C34F-4EBF-BA4B-D31C6F53DD67}"/>
              </a:ext>
            </a:extLst>
          </p:cNvPr>
          <p:cNvSpPr>
            <a:spLocks noGrp="1"/>
          </p:cNvSpPr>
          <p:nvPr/>
        </p:nvSpPr>
        <p:spPr>
          <a:xfrm>
            <a:off x="3401568" y="2350008"/>
            <a:ext cx="438912" cy="438912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1" name="Google Shape;611;p28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3515685" y="2464125"/>
            <a:ext cx="210678" cy="210678"/>
          </a:xfrm>
          <a:prstGeom prst="rect">
            <a:avLst/>
          </a:prstGeom>
          <a:ln>
            <a:noFill/>
          </a:ln>
        </p:spPr>
      </p:pic>
      <p:sp>
        <p:nvSpPr>
          <p:cNvPr id="612" name="Google Shape;612;p28">
            <a:extLst>
              <a:ext uri="{FF2B5EF4-FFF2-40B4-BE49-F238E27FC236}">
                <a16:creationId xmlns:a16="http://schemas.microsoft.com/office/drawing/2014/main" id="{35768570-5858-4F45-99BC-01D480D6C1A4}"/>
              </a:ext>
            </a:extLst>
          </p:cNvPr>
          <p:cNvSpPr>
            <a:spLocks noGrp="1"/>
          </p:cNvSpPr>
          <p:nvPr/>
        </p:nvSpPr>
        <p:spPr>
          <a:xfrm>
            <a:off x="3383280" y="2898648"/>
            <a:ext cx="1356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What's the unit?</a:t>
            </a:r>
          </a:p>
        </p:txBody>
      </p:sp>
      <p:sp>
        <p:nvSpPr>
          <p:cNvPr id="613" name="Google Shape;613;p28">
            <a:extLst>
              <a:ext uri="{FF2B5EF4-FFF2-40B4-BE49-F238E27FC236}">
                <a16:creationId xmlns:a16="http://schemas.microsoft.com/office/drawing/2014/main" id="{1972465B-1573-4AD8-8F39-A5AB0724F6B9}"/>
              </a:ext>
            </a:extLst>
          </p:cNvPr>
          <p:cNvSpPr>
            <a:spLocks noGrp="1"/>
          </p:cNvSpPr>
          <p:nvPr/>
        </p:nvSpPr>
        <p:spPr>
          <a:xfrm>
            <a:off x="3383280" y="3355848"/>
            <a:ext cx="135636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A paying subscriber</a:t>
            </a:r>
          </a:p>
        </p:txBody>
      </p:sp>
      <p:sp>
        <p:nvSpPr>
          <p:cNvPr id="614" name="Google Shape;614;p28">
            <a:extLst>
              <a:ext uri="{FF2B5EF4-FFF2-40B4-BE49-F238E27FC236}">
                <a16:creationId xmlns:a16="http://schemas.microsoft.com/office/drawing/2014/main" id="{ED8B7F98-AE45-435B-8E90-05CDEA8E69D1}"/>
              </a:ext>
            </a:extLst>
          </p:cNvPr>
          <p:cNvSpPr>
            <a:spLocks noGrp="1"/>
          </p:cNvSpPr>
          <p:nvPr/>
        </p:nvSpPr>
        <p:spPr>
          <a:xfrm>
            <a:off x="5105400" y="2148840"/>
            <a:ext cx="1722120" cy="210312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28">
            <a:extLst>
              <a:ext uri="{FF2B5EF4-FFF2-40B4-BE49-F238E27FC236}">
                <a16:creationId xmlns:a16="http://schemas.microsoft.com/office/drawing/2014/main" id="{68004700-3C8E-46DA-9625-21AE243B3472}"/>
              </a:ext>
            </a:extLst>
          </p:cNvPr>
          <p:cNvSpPr>
            <a:spLocks noGrp="1"/>
          </p:cNvSpPr>
          <p:nvPr/>
        </p:nvSpPr>
        <p:spPr>
          <a:xfrm>
            <a:off x="5306568" y="2350008"/>
            <a:ext cx="438912" cy="438912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6" name="Google Shape;616;p28"/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5420685" y="2464125"/>
            <a:ext cx="210678" cy="210678"/>
          </a:xfrm>
          <a:prstGeom prst="rect">
            <a:avLst/>
          </a:prstGeom>
          <a:ln>
            <a:noFill/>
          </a:ln>
        </p:spPr>
      </p:pic>
      <p:sp>
        <p:nvSpPr>
          <p:cNvPr id="617" name="Google Shape;617;p28">
            <a:extLst>
              <a:ext uri="{FF2B5EF4-FFF2-40B4-BE49-F238E27FC236}">
                <a16:creationId xmlns:a16="http://schemas.microsoft.com/office/drawing/2014/main" id="{DF936325-CEA6-42CF-A8D1-A246F5295282}"/>
              </a:ext>
            </a:extLst>
          </p:cNvPr>
          <p:cNvSpPr>
            <a:spLocks noGrp="1"/>
          </p:cNvSpPr>
          <p:nvPr/>
        </p:nvSpPr>
        <p:spPr>
          <a:xfrm>
            <a:off x="5288280" y="2898648"/>
            <a:ext cx="1356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Which channel?</a:t>
            </a:r>
          </a:p>
        </p:txBody>
      </p:sp>
      <p:sp>
        <p:nvSpPr>
          <p:cNvPr id="618" name="Google Shape;618;p28">
            <a:extLst>
              <a:ext uri="{FF2B5EF4-FFF2-40B4-BE49-F238E27FC236}">
                <a16:creationId xmlns:a16="http://schemas.microsoft.com/office/drawing/2014/main" id="{C8383CA3-CB76-49A3-99D2-687971B3E82E}"/>
              </a:ext>
            </a:extLst>
          </p:cNvPr>
          <p:cNvSpPr>
            <a:spLocks noGrp="1"/>
          </p:cNvSpPr>
          <p:nvPr/>
        </p:nvSpPr>
        <p:spPr>
          <a:xfrm>
            <a:off x="5288280" y="3355848"/>
            <a:ext cx="135636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Apple Search Ads</a:t>
            </a:r>
          </a:p>
        </p:txBody>
      </p:sp>
      <p:sp>
        <p:nvSpPr>
          <p:cNvPr id="619" name="Google Shape;619;p28">
            <a:extLst>
              <a:ext uri="{FF2B5EF4-FFF2-40B4-BE49-F238E27FC236}">
                <a16:creationId xmlns:a16="http://schemas.microsoft.com/office/drawing/2014/main" id="{1689AE64-19AB-4D7A-80D8-B3D2945CF538}"/>
              </a:ext>
            </a:extLst>
          </p:cNvPr>
          <p:cNvSpPr>
            <a:spLocks noGrp="1"/>
          </p:cNvSpPr>
          <p:nvPr/>
        </p:nvSpPr>
        <p:spPr>
          <a:xfrm>
            <a:off x="7010400" y="2148840"/>
            <a:ext cx="1722120" cy="210312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8">
            <a:extLst>
              <a:ext uri="{FF2B5EF4-FFF2-40B4-BE49-F238E27FC236}">
                <a16:creationId xmlns:a16="http://schemas.microsoft.com/office/drawing/2014/main" id="{66D99367-812A-4E41-B0B2-1DCB7343FDBF}"/>
              </a:ext>
            </a:extLst>
          </p:cNvPr>
          <p:cNvSpPr>
            <a:spLocks noGrp="1"/>
          </p:cNvSpPr>
          <p:nvPr/>
        </p:nvSpPr>
        <p:spPr>
          <a:xfrm>
            <a:off x="7211568" y="2350008"/>
            <a:ext cx="438912" cy="438912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1" name="Google Shape;621;p28"/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7325685" y="2464125"/>
            <a:ext cx="210678" cy="210678"/>
          </a:xfrm>
          <a:prstGeom prst="rect">
            <a:avLst/>
          </a:prstGeom>
          <a:ln>
            <a:noFill/>
          </a:ln>
        </p:spPr>
      </p:pic>
      <p:sp>
        <p:nvSpPr>
          <p:cNvPr id="622" name="Google Shape;622;p28">
            <a:extLst>
              <a:ext uri="{FF2B5EF4-FFF2-40B4-BE49-F238E27FC236}">
                <a16:creationId xmlns:a16="http://schemas.microsoft.com/office/drawing/2014/main" id="{5FBA06E9-AD02-45BD-AA05-E9547610D5CC}"/>
              </a:ext>
            </a:extLst>
          </p:cNvPr>
          <p:cNvSpPr>
            <a:spLocks noGrp="1"/>
          </p:cNvSpPr>
          <p:nvPr/>
        </p:nvSpPr>
        <p:spPr>
          <a:xfrm>
            <a:off x="7193280" y="2898648"/>
            <a:ext cx="1356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Dev note</a:t>
            </a:r>
          </a:p>
        </p:txBody>
      </p:sp>
      <p:sp>
        <p:nvSpPr>
          <p:cNvPr id="623" name="Google Shape;623;p28">
            <a:extLst>
              <a:ext uri="{FF2B5EF4-FFF2-40B4-BE49-F238E27FC236}">
                <a16:creationId xmlns:a16="http://schemas.microsoft.com/office/drawing/2014/main" id="{E301E297-1FF2-407B-BC73-54A85247931B}"/>
              </a:ext>
            </a:extLst>
          </p:cNvPr>
          <p:cNvSpPr>
            <a:spLocks noGrp="1"/>
          </p:cNvSpPr>
          <p:nvPr/>
        </p:nvSpPr>
        <p:spPr>
          <a:xfrm>
            <a:off x="7193280" y="3355848"/>
            <a:ext cx="135636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AI tokens = your variable cost</a:t>
            </a:r>
          </a:p>
        </p:txBody>
      </p:sp>
    </p:spTree>
    <p:extLst>
      <p:ext uri="{BB962C8B-B14F-4D97-AF65-F5344CB8AC3E}">
        <p14:creationId xmlns:p14="http://schemas.microsoft.com/office/powerpoint/2010/main" val="8818779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29">
            <a:extLst>
              <a:ext uri="{FF2B5EF4-FFF2-40B4-BE49-F238E27FC236}">
                <a16:creationId xmlns:a16="http://schemas.microsoft.com/office/drawing/2014/main" id="{04851F78-3A32-48BF-B8B3-D3DD9732DD4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9">
            <a:extLst>
              <a:ext uri="{FF2B5EF4-FFF2-40B4-BE49-F238E27FC236}">
                <a16:creationId xmlns:a16="http://schemas.microsoft.com/office/drawing/2014/main" id="{01066750-F42B-413F-B832-AD61E3AED2B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9">
            <a:extLst>
              <a:ext uri="{FF2B5EF4-FFF2-40B4-BE49-F238E27FC236}">
                <a16:creationId xmlns:a16="http://schemas.microsoft.com/office/drawing/2014/main" id="{B8783235-C7E8-451C-8267-7D4302D6FE04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CALCULATING CAC</a:t>
            </a:r>
          </a:p>
        </p:txBody>
      </p:sp>
      <p:sp>
        <p:nvSpPr>
          <p:cNvPr id="632" name="Google Shape;632;p29">
            <a:extLst>
              <a:ext uri="{FF2B5EF4-FFF2-40B4-BE49-F238E27FC236}">
                <a16:creationId xmlns:a16="http://schemas.microsoft.com/office/drawing/2014/main" id="{89EE6046-1A5A-48A6-8FAA-C4357849706E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Task 1 — find the CAC</a:t>
            </a:r>
          </a:p>
        </p:txBody>
      </p:sp>
      <p:sp>
        <p:nvSpPr>
          <p:cNvPr id="633" name="Google Shape;633;p29">
            <a:extLst>
              <a:ext uri="{FF2B5EF4-FFF2-40B4-BE49-F238E27FC236}">
                <a16:creationId xmlns:a16="http://schemas.microsoft.com/office/drawing/2014/main" id="{4AB4B212-1E8D-47C0-B2A0-96C84E4C2204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634" name="Google Shape;634;p29">
            <a:extLst>
              <a:ext uri="{FF2B5EF4-FFF2-40B4-BE49-F238E27FC236}">
                <a16:creationId xmlns:a16="http://schemas.microsoft.com/office/drawing/2014/main" id="{0BB4ED30-2E57-412F-BA97-DB6D73407E39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5532120" cy="303239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9">
            <a:extLst>
              <a:ext uri="{FF2B5EF4-FFF2-40B4-BE49-F238E27FC236}">
                <a16:creationId xmlns:a16="http://schemas.microsoft.com/office/drawing/2014/main" id="{882E987C-8A6B-4448-92EE-67DCCDA12327}"/>
              </a:ext>
            </a:extLst>
          </p:cNvPr>
          <p:cNvSpPr>
            <a:spLocks noGrp="1"/>
          </p:cNvSpPr>
          <p:nvPr/>
        </p:nvSpPr>
        <p:spPr>
          <a:xfrm>
            <a:off x="3409984" y="1040029"/>
            <a:ext cx="4983480" cy="2506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l">
              <a:buNone/>
            </a:pPr>
            <a:r>
              <a:rPr sz="1350" b="0" i="0">
                <a:solidFill>
                  <a:srgbClr val="1A1C1F"/>
                </a:solidFill>
                <a:latin typeface="Montserrat"/>
                <a:ea typeface="Montserrat"/>
                <a:cs typeface="Montserrat"/>
              </a:rPr>
              <a:t>You are promoting a mobile app: an AI calorie tracker. To acquire users, you use Apple Search Ads.</a:t>
            </a:r>
            <a:br/>
            <a:endParaRPr/>
          </a:p>
          <a:p>
            <a:pPr algn="l">
              <a:buNone/>
            </a:pPr>
            <a:r>
              <a:rPr sz="1350" b="0" i="0">
                <a:solidFill>
                  <a:srgbClr val="1A1C1F"/>
                </a:solidFill>
                <a:latin typeface="Montserrat"/>
                <a:ea typeface="Montserrat"/>
                <a:cs typeface="Montserrat"/>
              </a:rPr>
              <a:t>Your task is to calculate the cost of acquiring one paying customer (CAC) based on the advertising funnel data.</a:t>
            </a:r>
            <a:br/>
            <a:endParaRPr/>
          </a:p>
          <a:p>
            <a:pPr algn="l">
              <a:buNone/>
            </a:pPr>
            <a:r>
              <a:rPr sz="1350" b="0" i="0">
                <a:solidFill>
                  <a:srgbClr val="1A1C1F"/>
                </a:solidFill>
                <a:latin typeface="Montserrat"/>
                <a:ea typeface="Montserrat"/>
                <a:cs typeface="Montserrat"/>
              </a:rPr>
              <a:t>Click-to-install conversion: 20%; cost per click (CPC): $0.50; install-to-registration conversion: 50%; registration-to-subscription conversion: 10%.</a:t>
            </a:r>
          </a:p>
        </p:txBody>
      </p:sp>
      <p:sp>
        <p:nvSpPr>
          <p:cNvPr id="636" name="Google Shape;636;p29">
            <a:extLst>
              <a:ext uri="{FF2B5EF4-FFF2-40B4-BE49-F238E27FC236}">
                <a16:creationId xmlns:a16="http://schemas.microsoft.com/office/drawing/2014/main" id="{AA761B6E-9180-4876-99F1-76A4543AA264}"/>
              </a:ext>
            </a:extLst>
          </p:cNvPr>
          <p:cNvSpPr>
            <a:spLocks noGrp="1"/>
          </p:cNvSpPr>
          <p:nvPr/>
        </p:nvSpPr>
        <p:spPr>
          <a:xfrm>
            <a:off x="3200400" y="471442"/>
            <a:ext cx="55321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>
                <a:solidFill>
                  <a:srgbClr val="6B7785"/>
                </a:solidFill>
                <a:latin typeface="Montserrat SemiBold"/>
                <a:ea typeface="Montserrat SemiBold"/>
                <a:cs typeface="Montserrat SemiBold"/>
              </a:rPr>
              <a:t>GIVEN</a:t>
            </a:r>
          </a:p>
        </p:txBody>
      </p:sp>
    </p:spTree>
    <p:extLst>
      <p:ext uri="{BB962C8B-B14F-4D97-AF65-F5344CB8AC3E}">
        <p14:creationId xmlns:p14="http://schemas.microsoft.com/office/powerpoint/2010/main" val="461527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30">
            <a:extLst>
              <a:ext uri="{FF2B5EF4-FFF2-40B4-BE49-F238E27FC236}">
                <a16:creationId xmlns:a16="http://schemas.microsoft.com/office/drawing/2014/main" id="{5A5003AD-2616-4907-BDE4-6755143449D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0">
            <a:extLst>
              <a:ext uri="{FF2B5EF4-FFF2-40B4-BE49-F238E27FC236}">
                <a16:creationId xmlns:a16="http://schemas.microsoft.com/office/drawing/2014/main" id="{13A35F8B-A39C-4AAC-9374-60D576AA0593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0">
            <a:extLst>
              <a:ext uri="{FF2B5EF4-FFF2-40B4-BE49-F238E27FC236}">
                <a16:creationId xmlns:a16="http://schemas.microsoft.com/office/drawing/2014/main" id="{59454091-B6FF-4140-B4DB-CE2AEED500A1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CALCULATING CAC</a:t>
            </a:r>
          </a:p>
        </p:txBody>
      </p:sp>
      <p:sp>
        <p:nvSpPr>
          <p:cNvPr id="657" name="Google Shape;657;p30">
            <a:extLst>
              <a:ext uri="{FF2B5EF4-FFF2-40B4-BE49-F238E27FC236}">
                <a16:creationId xmlns:a16="http://schemas.microsoft.com/office/drawing/2014/main" id="{76FD4F4D-04DD-4EC9-A023-67B25122CAA6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Answer — $50 per customer</a:t>
            </a:r>
          </a:p>
        </p:txBody>
      </p:sp>
      <p:sp>
        <p:nvSpPr>
          <p:cNvPr id="658" name="Google Shape;658;p30">
            <a:extLst>
              <a:ext uri="{FF2B5EF4-FFF2-40B4-BE49-F238E27FC236}">
                <a16:creationId xmlns:a16="http://schemas.microsoft.com/office/drawing/2014/main" id="{5D146174-038D-4BA2-96B6-5CECDFF92EA5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659" name="Google Shape;659;p30">
            <a:extLst>
              <a:ext uri="{FF2B5EF4-FFF2-40B4-BE49-F238E27FC236}">
                <a16:creationId xmlns:a16="http://schemas.microsoft.com/office/drawing/2014/main" id="{999B6EA3-63D4-4D54-9B21-B25E05855247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5532120" cy="1051560"/>
          </a:xfrm>
          <a:prstGeom prst="rect">
            <a:avLst/>
          </a:prstGeom>
          <a:solidFill>
            <a:srgbClr val="192E40"/>
          </a:solidFill>
          <a:ln>
            <a:noFill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30">
            <a:extLst>
              <a:ext uri="{FF2B5EF4-FFF2-40B4-BE49-F238E27FC236}">
                <a16:creationId xmlns:a16="http://schemas.microsoft.com/office/drawing/2014/main" id="{97B710A4-6EA3-4B1F-AA2F-8445FD99538D}"/>
              </a:ext>
            </a:extLst>
          </p:cNvPr>
          <p:cNvSpPr>
            <a:spLocks noGrp="1"/>
          </p:cNvSpPr>
          <p:nvPr/>
        </p:nvSpPr>
        <p:spPr>
          <a:xfrm>
            <a:off x="3566160" y="777240"/>
            <a:ext cx="4800600" cy="10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0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CAC = $50</a:t>
            </a:r>
          </a:p>
        </p:txBody>
      </p:sp>
      <p:sp>
        <p:nvSpPr>
          <p:cNvPr id="661" name="Google Shape;661;p30">
            <a:extLst>
              <a:ext uri="{FF2B5EF4-FFF2-40B4-BE49-F238E27FC236}">
                <a16:creationId xmlns:a16="http://schemas.microsoft.com/office/drawing/2014/main" id="{9ABB7AD9-DF8A-46F1-ADFB-21AD2C1A83B1}"/>
              </a:ext>
            </a:extLst>
          </p:cNvPr>
          <p:cNvSpPr>
            <a:spLocks noGrp="1"/>
          </p:cNvSpPr>
          <p:nvPr/>
        </p:nvSpPr>
        <p:spPr>
          <a:xfrm>
            <a:off x="3200400" y="2057400"/>
            <a:ext cx="55321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>
                <a:solidFill>
                  <a:srgbClr val="6B7785"/>
                </a:solidFill>
                <a:latin typeface="Montserrat SemiBold"/>
                <a:ea typeface="Montserrat SemiBold"/>
                <a:cs typeface="Montserrat SemiBold"/>
              </a:rPr>
              <a:t>THE FORMULA</a:t>
            </a:r>
          </a:p>
        </p:txBody>
      </p:sp>
      <p:sp>
        <p:nvSpPr>
          <p:cNvPr id="662" name="Google Shape;662;p30">
            <a:extLst>
              <a:ext uri="{FF2B5EF4-FFF2-40B4-BE49-F238E27FC236}">
                <a16:creationId xmlns:a16="http://schemas.microsoft.com/office/drawing/2014/main" id="{42BF9A89-D61E-4A32-8104-A2F0007E0942}"/>
              </a:ext>
            </a:extLst>
          </p:cNvPr>
          <p:cNvSpPr>
            <a:spLocks noGrp="1"/>
          </p:cNvSpPr>
          <p:nvPr/>
        </p:nvSpPr>
        <p:spPr>
          <a:xfrm>
            <a:off x="3200400" y="2331720"/>
            <a:ext cx="5532120" cy="73152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0">
            <a:extLst>
              <a:ext uri="{FF2B5EF4-FFF2-40B4-BE49-F238E27FC236}">
                <a16:creationId xmlns:a16="http://schemas.microsoft.com/office/drawing/2014/main" id="{BA855AC5-4A79-4965-9970-3AA733B60B4F}"/>
              </a:ext>
            </a:extLst>
          </p:cNvPr>
          <p:cNvSpPr>
            <a:spLocks noGrp="1"/>
          </p:cNvSpPr>
          <p:nvPr/>
        </p:nvSpPr>
        <p:spPr>
          <a:xfrm>
            <a:off x="3474720" y="2331720"/>
            <a:ext cx="498348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CAC  =  CPC  ÷  end-to-end conversion</a:t>
            </a:r>
          </a:p>
        </p:txBody>
      </p:sp>
      <p:sp>
        <p:nvSpPr>
          <p:cNvPr id="664" name="Google Shape;664;p30">
            <a:extLst>
              <a:ext uri="{FF2B5EF4-FFF2-40B4-BE49-F238E27FC236}">
                <a16:creationId xmlns:a16="http://schemas.microsoft.com/office/drawing/2014/main" id="{DD9ED4B9-9BAB-4FDF-B715-9D0DD41166C1}"/>
              </a:ext>
            </a:extLst>
          </p:cNvPr>
          <p:cNvSpPr>
            <a:spLocks noGrp="1"/>
          </p:cNvSpPr>
          <p:nvPr/>
        </p:nvSpPr>
        <p:spPr>
          <a:xfrm>
            <a:off x="3200400" y="3200400"/>
            <a:ext cx="5532120" cy="100584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30">
            <a:extLst>
              <a:ext uri="{FF2B5EF4-FFF2-40B4-BE49-F238E27FC236}">
                <a16:creationId xmlns:a16="http://schemas.microsoft.com/office/drawing/2014/main" id="{33679C52-BD5A-432B-80A2-3F22F59F9772}"/>
              </a:ext>
            </a:extLst>
          </p:cNvPr>
          <p:cNvSpPr>
            <a:spLocks noGrp="1"/>
          </p:cNvSpPr>
          <p:nvPr/>
        </p:nvSpPr>
        <p:spPr>
          <a:xfrm>
            <a:off x="3474720" y="3200400"/>
            <a:ext cx="498348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End-to-end conversion = 20% × 50% × 10% = 1%</a:t>
            </a:r>
          </a:p>
          <a:p>
            <a:pPr marL="0" indent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CAC = $0.50 ÷ 0.01 = </a:t>
            </a:r>
            <a:r>
              <a:rPr sz="135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$50</a:t>
            </a:r>
          </a:p>
        </p:txBody>
      </p:sp>
    </p:spTree>
    <p:extLst>
      <p:ext uri="{BB962C8B-B14F-4D97-AF65-F5344CB8AC3E}">
        <p14:creationId xmlns:p14="http://schemas.microsoft.com/office/powerpoint/2010/main" val="13175523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31">
            <a:extLst>
              <a:ext uri="{FF2B5EF4-FFF2-40B4-BE49-F238E27FC236}">
                <a16:creationId xmlns:a16="http://schemas.microsoft.com/office/drawing/2014/main" id="{FC748367-59C7-4CC2-A20F-0986D659244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1">
            <a:extLst>
              <a:ext uri="{FF2B5EF4-FFF2-40B4-BE49-F238E27FC236}">
                <a16:creationId xmlns:a16="http://schemas.microsoft.com/office/drawing/2014/main" id="{F963828F-BFAF-40A4-A9E5-5C578334268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31">
            <a:extLst>
              <a:ext uri="{FF2B5EF4-FFF2-40B4-BE49-F238E27FC236}">
                <a16:creationId xmlns:a16="http://schemas.microsoft.com/office/drawing/2014/main" id="{B42C267D-EC1C-4F66-A8F9-09EF819E933C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CALCULATING LTV</a:t>
            </a:r>
          </a:p>
        </p:txBody>
      </p:sp>
      <p:sp>
        <p:nvSpPr>
          <p:cNvPr id="674" name="Google Shape;674;p31">
            <a:extLst>
              <a:ext uri="{FF2B5EF4-FFF2-40B4-BE49-F238E27FC236}">
                <a16:creationId xmlns:a16="http://schemas.microsoft.com/office/drawing/2014/main" id="{7549730B-4C78-482F-9FE8-F193054D0E29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How to calculate LTV</a:t>
            </a:r>
          </a:p>
        </p:txBody>
      </p:sp>
      <p:sp>
        <p:nvSpPr>
          <p:cNvPr id="675" name="Google Shape;675;p31">
            <a:extLst>
              <a:ext uri="{FF2B5EF4-FFF2-40B4-BE49-F238E27FC236}">
                <a16:creationId xmlns:a16="http://schemas.microsoft.com/office/drawing/2014/main" id="{F1FC22E4-AD59-4848-B35E-C4E0F42AA17D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676" name="Google Shape;676;p31">
            <a:extLst>
              <a:ext uri="{FF2B5EF4-FFF2-40B4-BE49-F238E27FC236}">
                <a16:creationId xmlns:a16="http://schemas.microsoft.com/office/drawing/2014/main" id="{97E2CAB5-3C03-42E9-83A0-51BFCD52225D}"/>
              </a:ext>
            </a:extLst>
          </p:cNvPr>
          <p:cNvSpPr>
            <a:spLocks noGrp="1"/>
          </p:cNvSpPr>
          <p:nvPr/>
        </p:nvSpPr>
        <p:spPr>
          <a:xfrm>
            <a:off x="3200400" y="868680"/>
            <a:ext cx="5532120" cy="96012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1">
            <a:extLst>
              <a:ext uri="{FF2B5EF4-FFF2-40B4-BE49-F238E27FC236}">
                <a16:creationId xmlns:a16="http://schemas.microsoft.com/office/drawing/2014/main" id="{5FF5886C-996B-41F3-8D3D-A0FD2079869C}"/>
              </a:ext>
            </a:extLst>
          </p:cNvPr>
          <p:cNvSpPr>
            <a:spLocks noGrp="1"/>
          </p:cNvSpPr>
          <p:nvPr/>
        </p:nvSpPr>
        <p:spPr>
          <a:xfrm>
            <a:off x="3429000" y="1161288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31">
            <a:extLst>
              <a:ext uri="{FF2B5EF4-FFF2-40B4-BE49-F238E27FC236}">
                <a16:creationId xmlns:a16="http://schemas.microsoft.com/office/drawing/2014/main" id="{29F94176-29DC-47D7-9793-1B3FA0762441}"/>
              </a:ext>
            </a:extLst>
          </p:cNvPr>
          <p:cNvSpPr>
            <a:spLocks noGrp="1"/>
          </p:cNvSpPr>
          <p:nvPr/>
        </p:nvSpPr>
        <p:spPr>
          <a:xfrm>
            <a:off x="3429000" y="116128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679" name="Google Shape;679;p31">
            <a:extLst>
              <a:ext uri="{FF2B5EF4-FFF2-40B4-BE49-F238E27FC236}">
                <a16:creationId xmlns:a16="http://schemas.microsoft.com/office/drawing/2014/main" id="{D000EC24-338F-46DB-A611-90F5B35B171E}"/>
              </a:ext>
            </a:extLst>
          </p:cNvPr>
          <p:cNvSpPr>
            <a:spLocks noGrp="1"/>
          </p:cNvSpPr>
          <p:nvPr/>
        </p:nvSpPr>
        <p:spPr>
          <a:xfrm>
            <a:off x="3977640" y="1051560"/>
            <a:ext cx="46177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Find the average cheque</a:t>
            </a:r>
          </a:p>
        </p:txBody>
      </p:sp>
      <p:sp>
        <p:nvSpPr>
          <p:cNvPr id="680" name="Google Shape;680;p31">
            <a:extLst>
              <a:ext uri="{FF2B5EF4-FFF2-40B4-BE49-F238E27FC236}">
                <a16:creationId xmlns:a16="http://schemas.microsoft.com/office/drawing/2014/main" id="{5DEB496E-0084-4A81-A9F8-3564F1C898BB}"/>
              </a:ext>
            </a:extLst>
          </p:cNvPr>
          <p:cNvSpPr>
            <a:spLocks noGrp="1"/>
          </p:cNvSpPr>
          <p:nvPr/>
        </p:nvSpPr>
        <p:spPr>
          <a:xfrm>
            <a:off x="3977640" y="1380744"/>
            <a:ext cx="461772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How much a customer pays per purchase</a:t>
            </a:r>
          </a:p>
        </p:txBody>
      </p:sp>
      <p:sp>
        <p:nvSpPr>
          <p:cNvPr id="681" name="Google Shape;681;p31">
            <a:extLst>
              <a:ext uri="{FF2B5EF4-FFF2-40B4-BE49-F238E27FC236}">
                <a16:creationId xmlns:a16="http://schemas.microsoft.com/office/drawing/2014/main" id="{260AA2C7-6A9C-4B89-BC93-4D8598BB9DEF}"/>
              </a:ext>
            </a:extLst>
          </p:cNvPr>
          <p:cNvSpPr>
            <a:spLocks noGrp="1"/>
          </p:cNvSpPr>
          <p:nvPr/>
        </p:nvSpPr>
        <p:spPr>
          <a:xfrm>
            <a:off x="3200400" y="1965960"/>
            <a:ext cx="5532120" cy="96012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31">
            <a:extLst>
              <a:ext uri="{FF2B5EF4-FFF2-40B4-BE49-F238E27FC236}">
                <a16:creationId xmlns:a16="http://schemas.microsoft.com/office/drawing/2014/main" id="{96704188-427C-4CA4-B3BA-A611BC106ACB}"/>
              </a:ext>
            </a:extLst>
          </p:cNvPr>
          <p:cNvSpPr>
            <a:spLocks noGrp="1"/>
          </p:cNvSpPr>
          <p:nvPr/>
        </p:nvSpPr>
        <p:spPr>
          <a:xfrm>
            <a:off x="3429000" y="2258568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31">
            <a:extLst>
              <a:ext uri="{FF2B5EF4-FFF2-40B4-BE49-F238E27FC236}">
                <a16:creationId xmlns:a16="http://schemas.microsoft.com/office/drawing/2014/main" id="{DF63E366-4B37-457A-AE4A-4BA66CFF7CEB}"/>
              </a:ext>
            </a:extLst>
          </p:cNvPr>
          <p:cNvSpPr>
            <a:spLocks noGrp="1"/>
          </p:cNvSpPr>
          <p:nvPr/>
        </p:nvSpPr>
        <p:spPr>
          <a:xfrm>
            <a:off x="3429000" y="225856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684" name="Google Shape;684;p31">
            <a:extLst>
              <a:ext uri="{FF2B5EF4-FFF2-40B4-BE49-F238E27FC236}">
                <a16:creationId xmlns:a16="http://schemas.microsoft.com/office/drawing/2014/main" id="{7093A5DC-D65E-41FC-8959-EE7BAA7B9B44}"/>
              </a:ext>
            </a:extLst>
          </p:cNvPr>
          <p:cNvSpPr>
            <a:spLocks noGrp="1"/>
          </p:cNvSpPr>
          <p:nvPr/>
        </p:nvSpPr>
        <p:spPr>
          <a:xfrm>
            <a:off x="3977640" y="2148840"/>
            <a:ext cx="46177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Find the number of purchases</a:t>
            </a:r>
          </a:p>
        </p:txBody>
      </p:sp>
      <p:sp>
        <p:nvSpPr>
          <p:cNvPr id="685" name="Google Shape;685;p31">
            <a:extLst>
              <a:ext uri="{FF2B5EF4-FFF2-40B4-BE49-F238E27FC236}">
                <a16:creationId xmlns:a16="http://schemas.microsoft.com/office/drawing/2014/main" id="{88144982-55EC-4AB1-8D83-1DB64E53D51F}"/>
              </a:ext>
            </a:extLst>
          </p:cNvPr>
          <p:cNvSpPr>
            <a:spLocks noGrp="1"/>
          </p:cNvSpPr>
          <p:nvPr/>
        </p:nvSpPr>
        <p:spPr>
          <a:xfrm>
            <a:off x="3977640" y="2478024"/>
            <a:ext cx="461772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How many times they pay over their life (retention)</a:t>
            </a:r>
          </a:p>
        </p:txBody>
      </p:sp>
      <p:sp>
        <p:nvSpPr>
          <p:cNvPr id="686" name="Google Shape;686;p31">
            <a:extLst>
              <a:ext uri="{FF2B5EF4-FFF2-40B4-BE49-F238E27FC236}">
                <a16:creationId xmlns:a16="http://schemas.microsoft.com/office/drawing/2014/main" id="{A45D0AF4-6712-47C9-B785-3E9A379C5E83}"/>
              </a:ext>
            </a:extLst>
          </p:cNvPr>
          <p:cNvSpPr>
            <a:spLocks noGrp="1"/>
          </p:cNvSpPr>
          <p:nvPr/>
        </p:nvSpPr>
        <p:spPr>
          <a:xfrm>
            <a:off x="3200400" y="3063240"/>
            <a:ext cx="5532120" cy="96012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31">
            <a:extLst>
              <a:ext uri="{FF2B5EF4-FFF2-40B4-BE49-F238E27FC236}">
                <a16:creationId xmlns:a16="http://schemas.microsoft.com/office/drawing/2014/main" id="{F277E285-5B1B-418E-B5AC-34581AA1451D}"/>
              </a:ext>
            </a:extLst>
          </p:cNvPr>
          <p:cNvSpPr>
            <a:spLocks noGrp="1"/>
          </p:cNvSpPr>
          <p:nvPr/>
        </p:nvSpPr>
        <p:spPr>
          <a:xfrm>
            <a:off x="3429000" y="3355848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31">
            <a:extLst>
              <a:ext uri="{FF2B5EF4-FFF2-40B4-BE49-F238E27FC236}">
                <a16:creationId xmlns:a16="http://schemas.microsoft.com/office/drawing/2014/main" id="{32E397DB-3C47-4128-907F-4336D9CD84B0}"/>
              </a:ext>
            </a:extLst>
          </p:cNvPr>
          <p:cNvSpPr>
            <a:spLocks noGrp="1"/>
          </p:cNvSpPr>
          <p:nvPr/>
        </p:nvSpPr>
        <p:spPr>
          <a:xfrm>
            <a:off x="3429000" y="335584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689" name="Google Shape;689;p31">
            <a:extLst>
              <a:ext uri="{FF2B5EF4-FFF2-40B4-BE49-F238E27FC236}">
                <a16:creationId xmlns:a16="http://schemas.microsoft.com/office/drawing/2014/main" id="{4B6F2891-EAB5-4247-A2BD-8023BD4B936F}"/>
              </a:ext>
            </a:extLst>
          </p:cNvPr>
          <p:cNvSpPr>
            <a:spLocks noGrp="1"/>
          </p:cNvSpPr>
          <p:nvPr/>
        </p:nvSpPr>
        <p:spPr>
          <a:xfrm>
            <a:off x="3977640" y="3246120"/>
            <a:ext cx="46177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Subtract the cost to serve</a:t>
            </a:r>
          </a:p>
        </p:txBody>
      </p:sp>
      <p:sp>
        <p:nvSpPr>
          <p:cNvPr id="690" name="Google Shape;690;p31">
            <a:extLst>
              <a:ext uri="{FF2B5EF4-FFF2-40B4-BE49-F238E27FC236}">
                <a16:creationId xmlns:a16="http://schemas.microsoft.com/office/drawing/2014/main" id="{60EB85E2-5C23-472F-9DE1-6410A8979E6C}"/>
              </a:ext>
            </a:extLst>
          </p:cNvPr>
          <p:cNvSpPr>
            <a:spLocks noGrp="1"/>
          </p:cNvSpPr>
          <p:nvPr/>
        </p:nvSpPr>
        <p:spPr>
          <a:xfrm>
            <a:off x="3977640" y="3575304"/>
            <a:ext cx="461772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The operating cost of each purchase</a:t>
            </a:r>
          </a:p>
        </p:txBody>
      </p:sp>
    </p:spTree>
    <p:extLst>
      <p:ext uri="{BB962C8B-B14F-4D97-AF65-F5344CB8AC3E}">
        <p14:creationId xmlns:p14="http://schemas.microsoft.com/office/powerpoint/2010/main" val="8712547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32">
            <a:extLst>
              <a:ext uri="{FF2B5EF4-FFF2-40B4-BE49-F238E27FC236}">
                <a16:creationId xmlns:a16="http://schemas.microsoft.com/office/drawing/2014/main" id="{77117DD3-BC2C-4080-BB7E-E9B99F76C20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32">
            <a:extLst>
              <a:ext uri="{FF2B5EF4-FFF2-40B4-BE49-F238E27FC236}">
                <a16:creationId xmlns:a16="http://schemas.microsoft.com/office/drawing/2014/main" id="{EFD11E1F-8D29-44A5-9F99-90341CE90C09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32">
            <a:extLst>
              <a:ext uri="{FF2B5EF4-FFF2-40B4-BE49-F238E27FC236}">
                <a16:creationId xmlns:a16="http://schemas.microsoft.com/office/drawing/2014/main" id="{39173754-C208-49EA-A04D-466C3B67DAAB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CALCULATING LTV</a:t>
            </a:r>
          </a:p>
        </p:txBody>
      </p:sp>
      <p:sp>
        <p:nvSpPr>
          <p:cNvPr id="699" name="Google Shape;699;p32">
            <a:extLst>
              <a:ext uri="{FF2B5EF4-FFF2-40B4-BE49-F238E27FC236}">
                <a16:creationId xmlns:a16="http://schemas.microsoft.com/office/drawing/2014/main" id="{C122200B-6B38-4E4A-8C0C-FD4EF7311628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Task 2 — find the LTV</a:t>
            </a:r>
          </a:p>
        </p:txBody>
      </p:sp>
      <p:sp>
        <p:nvSpPr>
          <p:cNvPr id="700" name="Google Shape;700;p32">
            <a:extLst>
              <a:ext uri="{FF2B5EF4-FFF2-40B4-BE49-F238E27FC236}">
                <a16:creationId xmlns:a16="http://schemas.microsoft.com/office/drawing/2014/main" id="{BF0655ED-57C9-4F45-8E7B-030808FD8667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701" name="Google Shape;701;p32">
            <a:extLst>
              <a:ext uri="{FF2B5EF4-FFF2-40B4-BE49-F238E27FC236}">
                <a16:creationId xmlns:a16="http://schemas.microsoft.com/office/drawing/2014/main" id="{7F0C71B4-DC70-4748-ACBE-70546D2483C1}"/>
              </a:ext>
            </a:extLst>
          </p:cNvPr>
          <p:cNvSpPr>
            <a:spLocks noGrp="1"/>
          </p:cNvSpPr>
          <p:nvPr/>
        </p:nvSpPr>
        <p:spPr>
          <a:xfrm>
            <a:off x="3200400" y="731520"/>
            <a:ext cx="5532120" cy="3379234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32">
            <a:extLst>
              <a:ext uri="{FF2B5EF4-FFF2-40B4-BE49-F238E27FC236}">
                <a16:creationId xmlns:a16="http://schemas.microsoft.com/office/drawing/2014/main" id="{0C79D0A5-A590-4F82-9E7A-E260DE8D6B3C}"/>
              </a:ext>
            </a:extLst>
          </p:cNvPr>
          <p:cNvSpPr>
            <a:spLocks noGrp="1"/>
          </p:cNvSpPr>
          <p:nvPr/>
        </p:nvSpPr>
        <p:spPr>
          <a:xfrm>
            <a:off x="3418076" y="795528"/>
            <a:ext cx="4983480" cy="3315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sz="1350" b="0" i="0" u="none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The app earns revenue from subscriptions and uses AI to process user requests, which creates additional costs.</a:t>
            </a:r>
            <a:br/>
            <a:br/>
            <a:r>
              <a:rPr sz="1350" b="0" i="0" u="none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Average subscription check: $10 per month. Retention rate: month 1: 100%; month 2: 60% of users continue their subscription; month 3: 40% of users continue their subscription.  </a:t>
            </a:r>
            <a:br/>
            <a:br/>
            <a:r>
              <a:rPr sz="1350" b="0" i="0" u="none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After month 3, users stop renewing their subscription. The cost of one token for processing AI requests is $0.01. The average number of tokens a user spends per month is 200 tokens.</a:t>
            </a:r>
          </a:p>
        </p:txBody>
      </p:sp>
      <p:sp>
        <p:nvSpPr>
          <p:cNvPr id="703" name="Google Shape;703;p32">
            <a:extLst>
              <a:ext uri="{FF2B5EF4-FFF2-40B4-BE49-F238E27FC236}">
                <a16:creationId xmlns:a16="http://schemas.microsoft.com/office/drawing/2014/main" id="{BCF0C211-95A2-48BC-A2A5-D48FB99BC448}"/>
              </a:ext>
            </a:extLst>
          </p:cNvPr>
          <p:cNvSpPr>
            <a:spLocks noGrp="1"/>
          </p:cNvSpPr>
          <p:nvPr/>
        </p:nvSpPr>
        <p:spPr>
          <a:xfrm>
            <a:off x="3200400" y="448056"/>
            <a:ext cx="55321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>
                <a:solidFill>
                  <a:srgbClr val="6B7785"/>
                </a:solidFill>
                <a:latin typeface="Montserrat SemiBold"/>
                <a:ea typeface="Montserrat SemiBold"/>
                <a:cs typeface="Montserrat SemiBold"/>
              </a:rPr>
              <a:t>GIVEN</a:t>
            </a:r>
          </a:p>
        </p:txBody>
      </p:sp>
    </p:spTree>
    <p:extLst>
      <p:ext uri="{BB962C8B-B14F-4D97-AF65-F5344CB8AC3E}">
        <p14:creationId xmlns:p14="http://schemas.microsoft.com/office/powerpoint/2010/main" val="613926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33">
            <a:extLst>
              <a:ext uri="{FF2B5EF4-FFF2-40B4-BE49-F238E27FC236}">
                <a16:creationId xmlns:a16="http://schemas.microsoft.com/office/drawing/2014/main" id="{461902FF-9217-41B3-8BCA-D4082A567D7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33">
            <a:extLst>
              <a:ext uri="{FF2B5EF4-FFF2-40B4-BE49-F238E27FC236}">
                <a16:creationId xmlns:a16="http://schemas.microsoft.com/office/drawing/2014/main" id="{030295DF-2FBF-4111-9F60-578B55CC6700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33">
            <a:extLst>
              <a:ext uri="{FF2B5EF4-FFF2-40B4-BE49-F238E27FC236}">
                <a16:creationId xmlns:a16="http://schemas.microsoft.com/office/drawing/2014/main" id="{2303F92A-0CC2-461F-A45F-14FA67400B01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CALCULATING LTV</a:t>
            </a:r>
          </a:p>
        </p:txBody>
      </p:sp>
      <p:sp>
        <p:nvSpPr>
          <p:cNvPr id="724" name="Google Shape;724;p33">
            <a:extLst>
              <a:ext uri="{FF2B5EF4-FFF2-40B4-BE49-F238E27FC236}">
                <a16:creationId xmlns:a16="http://schemas.microsoft.com/office/drawing/2014/main" id="{A525150B-ABBE-4C94-A708-FACC373BBB9E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Answer — $16 per customer</a:t>
            </a:r>
          </a:p>
        </p:txBody>
      </p:sp>
      <p:sp>
        <p:nvSpPr>
          <p:cNvPr id="725" name="Google Shape;725;p33">
            <a:extLst>
              <a:ext uri="{FF2B5EF4-FFF2-40B4-BE49-F238E27FC236}">
                <a16:creationId xmlns:a16="http://schemas.microsoft.com/office/drawing/2014/main" id="{730CE38B-DB15-4643-9E32-8C3802D49DC3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726" name="Google Shape;726;p33">
            <a:extLst>
              <a:ext uri="{FF2B5EF4-FFF2-40B4-BE49-F238E27FC236}">
                <a16:creationId xmlns:a16="http://schemas.microsoft.com/office/drawing/2014/main" id="{4333C730-DBF8-4D5E-A52E-F2822B677269}"/>
              </a:ext>
            </a:extLst>
          </p:cNvPr>
          <p:cNvSpPr>
            <a:spLocks noGrp="1"/>
          </p:cNvSpPr>
          <p:nvPr/>
        </p:nvSpPr>
        <p:spPr>
          <a:xfrm>
            <a:off x="3200400" y="731520"/>
            <a:ext cx="5532120" cy="914400"/>
          </a:xfrm>
          <a:prstGeom prst="rect">
            <a:avLst/>
          </a:prstGeom>
          <a:solidFill>
            <a:srgbClr val="192E40"/>
          </a:solidFill>
          <a:ln>
            <a:noFill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33">
            <a:extLst>
              <a:ext uri="{FF2B5EF4-FFF2-40B4-BE49-F238E27FC236}">
                <a16:creationId xmlns:a16="http://schemas.microsoft.com/office/drawing/2014/main" id="{22A5305C-56EC-4871-B262-75C002DCAA5F}"/>
              </a:ext>
            </a:extLst>
          </p:cNvPr>
          <p:cNvSpPr>
            <a:spLocks noGrp="1"/>
          </p:cNvSpPr>
          <p:nvPr/>
        </p:nvSpPr>
        <p:spPr>
          <a:xfrm>
            <a:off x="3566160" y="731520"/>
            <a:ext cx="4800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2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LTV = $16</a:t>
            </a:r>
          </a:p>
        </p:txBody>
      </p:sp>
      <p:sp>
        <p:nvSpPr>
          <p:cNvPr id="728" name="Google Shape;728;p33">
            <a:extLst>
              <a:ext uri="{FF2B5EF4-FFF2-40B4-BE49-F238E27FC236}">
                <a16:creationId xmlns:a16="http://schemas.microsoft.com/office/drawing/2014/main" id="{0489E6FF-9BA5-4FE5-8272-1315C409AEF6}"/>
              </a:ext>
            </a:extLst>
          </p:cNvPr>
          <p:cNvSpPr>
            <a:spLocks noGrp="1"/>
          </p:cNvSpPr>
          <p:nvPr/>
        </p:nvSpPr>
        <p:spPr>
          <a:xfrm>
            <a:off x="3200400" y="1783080"/>
            <a:ext cx="5532120" cy="8686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9" name="Google Shape;729;p33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56432" y="2057400"/>
            <a:ext cx="365760" cy="365760"/>
          </a:xfrm>
          <a:prstGeom prst="rect">
            <a:avLst/>
          </a:prstGeom>
          <a:ln>
            <a:noFill/>
          </a:ln>
        </p:spPr>
      </p:pic>
      <p:sp>
        <p:nvSpPr>
          <p:cNvPr id="730" name="Google Shape;730;p33">
            <a:extLst>
              <a:ext uri="{FF2B5EF4-FFF2-40B4-BE49-F238E27FC236}">
                <a16:creationId xmlns:a16="http://schemas.microsoft.com/office/drawing/2014/main" id="{9BA12794-7672-431C-99E4-F77777826A34}"/>
              </a:ext>
            </a:extLst>
          </p:cNvPr>
          <p:cNvSpPr>
            <a:spLocks noGrp="1"/>
          </p:cNvSpPr>
          <p:nvPr/>
        </p:nvSpPr>
        <p:spPr>
          <a:xfrm>
            <a:off x="3977640" y="1783080"/>
            <a:ext cx="452628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Average lifetime = sum of retention = 1 + 0.6 + 0.4 = 2 months</a:t>
            </a:r>
          </a:p>
        </p:txBody>
      </p:sp>
      <p:sp>
        <p:nvSpPr>
          <p:cNvPr id="731" name="Google Shape;731;p33">
            <a:extLst>
              <a:ext uri="{FF2B5EF4-FFF2-40B4-BE49-F238E27FC236}">
                <a16:creationId xmlns:a16="http://schemas.microsoft.com/office/drawing/2014/main" id="{785EC56C-EE23-4CB9-917B-A9103A031A30}"/>
              </a:ext>
            </a:extLst>
          </p:cNvPr>
          <p:cNvSpPr>
            <a:spLocks noGrp="1"/>
          </p:cNvSpPr>
          <p:nvPr/>
        </p:nvSpPr>
        <p:spPr>
          <a:xfrm>
            <a:off x="3200400" y="2788920"/>
            <a:ext cx="5532120" cy="141732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3">
            <a:extLst>
              <a:ext uri="{FF2B5EF4-FFF2-40B4-BE49-F238E27FC236}">
                <a16:creationId xmlns:a16="http://schemas.microsoft.com/office/drawing/2014/main" id="{D9DB8AD8-8241-4768-BBEB-2940BA151005}"/>
              </a:ext>
            </a:extLst>
          </p:cNvPr>
          <p:cNvSpPr>
            <a:spLocks noGrp="1"/>
          </p:cNvSpPr>
          <p:nvPr/>
        </p:nvSpPr>
        <p:spPr>
          <a:xfrm>
            <a:off x="3474720" y="2788920"/>
            <a:ext cx="4983480" cy="1417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LTV = (avg cheque − cost) × purchases</a:t>
            </a:r>
          </a:p>
          <a:p>
            <a:pPr marL="0" indent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= ($10 − 200 × $0.01) × (1 + 0.6 + 0.4)</a:t>
            </a:r>
          </a:p>
          <a:p>
            <a:pPr marL="0" indent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= ($10 − $2) × 2 = </a:t>
            </a:r>
            <a:r>
              <a:rPr sz="130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</a:rPr>
              <a:t>$16</a:t>
            </a:r>
          </a:p>
        </p:txBody>
      </p:sp>
    </p:spTree>
    <p:extLst>
      <p:ext uri="{BB962C8B-B14F-4D97-AF65-F5344CB8AC3E}">
        <p14:creationId xmlns:p14="http://schemas.microsoft.com/office/powerpoint/2010/main" val="1964926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>
            <a:extLst>
              <a:ext uri="{FF2B5EF4-FFF2-40B4-BE49-F238E27FC236}">
                <a16:creationId xmlns:a16="http://schemas.microsoft.com/office/drawing/2014/main" id="{B97998BE-22C6-45B6-9D33-3FEFB4AAD3F6}"/>
              </a:ext>
            </a:extLst>
          </p:cNvPr>
          <p:cNvSpPr>
            <a:spLocks noGrp="1"/>
          </p:cNvSpPr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3000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89" name="Google Shape;89;p6">
            <a:extLst>
              <a:ext uri="{FF2B5EF4-FFF2-40B4-BE49-F238E27FC236}">
                <a16:creationId xmlns:a16="http://schemas.microsoft.com/office/drawing/2014/main" id="{DBADA974-571E-443C-A00E-AB079D74DB67}"/>
              </a:ext>
            </a:extLst>
          </p:cNvPr>
          <p:cNvSpPr>
            <a:spLocks noGrp="1"/>
          </p:cNvSpPr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6">
            <a:extLst>
              <a:ext uri="{FF2B5EF4-FFF2-40B4-BE49-F238E27FC236}">
                <a16:creationId xmlns:a16="http://schemas.microsoft.com/office/drawing/2014/main" id="{CAF69D29-F49F-4A93-BF3A-80241A0F6876}"/>
              </a:ext>
            </a:extLst>
          </p:cNvPr>
          <p:cNvSpPr>
            <a:spLocks noGrp="1"/>
          </p:cNvSpPr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PART ONE</a:t>
            </a:r>
          </a:p>
        </p:txBody>
      </p:sp>
      <p:sp>
        <p:nvSpPr>
          <p:cNvPr id="91" name="Google Shape;91;p6">
            <a:extLst>
              <a:ext uri="{FF2B5EF4-FFF2-40B4-BE49-F238E27FC236}">
                <a16:creationId xmlns:a16="http://schemas.microsoft.com/office/drawing/2014/main" id="{0CA7587A-D0E4-4C65-A3ED-B47E1072B7E3}"/>
              </a:ext>
            </a:extLst>
          </p:cNvPr>
          <p:cNvSpPr>
            <a:spLocks noGrp="1"/>
          </p:cNvSpPr>
          <p:nvPr/>
        </p:nvSpPr>
        <p:spPr>
          <a:xfrm>
            <a:off x="621792" y="2286000"/>
            <a:ext cx="694944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4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Course structure</a:t>
            </a:r>
          </a:p>
        </p:txBody>
      </p:sp>
      <p:sp>
        <p:nvSpPr>
          <p:cNvPr id="92" name="Google Shape;92;p6">
            <a:extLst>
              <a:ext uri="{FF2B5EF4-FFF2-40B4-BE49-F238E27FC236}">
                <a16:creationId xmlns:a16="http://schemas.microsoft.com/office/drawing/2014/main" id="{88141BBA-BF6D-4D3C-B660-592BAD2B0869}"/>
              </a:ext>
            </a:extLst>
          </p:cNvPr>
          <p:cNvSpPr>
            <a:spLocks noGrp="1"/>
          </p:cNvSpPr>
          <p:nvPr/>
        </p:nvSpPr>
        <p:spPr>
          <a:xfrm>
            <a:off x="658368" y="342900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Schedule, grading, and the plan.</a:t>
            </a:r>
          </a:p>
        </p:txBody>
      </p:sp>
    </p:spTree>
    <p:extLst>
      <p:ext uri="{BB962C8B-B14F-4D97-AF65-F5344CB8AC3E}">
        <p14:creationId xmlns:p14="http://schemas.microsoft.com/office/powerpoint/2010/main" val="15848634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38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9" name="r39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0" name="t40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CALCULATION IN TABLE</a:t>
            </a:r>
            <a:endParaRPr dirty="0"/>
          </a:p>
        </p:txBody>
      </p:sp>
      <p:sp>
        <p:nvSpPr>
          <p:cNvPr id="41" name="t41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CAC </a:t>
            </a: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&amp;</a:t>
            </a: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LTV</a:t>
            </a:r>
          </a:p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sym typeface="Montserrat ExtraBold"/>
              </a:rPr>
              <a:t>UE Model </a:t>
            </a:r>
            <a:endParaRPr dirty="0"/>
          </a:p>
        </p:txBody>
      </p:sp>
      <p:sp>
        <p:nvSpPr>
          <p:cNvPr id="42" name="t42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Lecture 1  ·  Unit Economics</a:t>
            </a:r>
            <a:endParaRPr/>
          </a:p>
        </p:txBody>
      </p:sp>
      <p:sp>
        <p:nvSpPr>
          <p:cNvPr id="60" name="r60"/>
          <p:cNvSpPr/>
          <p:nvPr/>
        </p:nvSpPr>
        <p:spPr>
          <a:xfrm>
            <a:off x="3791220" y="870000"/>
            <a:ext cx="4396200" cy="33600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E7EAEE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pic>
        <p:nvPicPr>
          <p:cNvPr id="61" name="pic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1220" y="900000"/>
            <a:ext cx="4336200" cy="33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66;p35"/>
          <p:cNvPicPr>
            <a:picLocks noChangeAspect="1"/>
          </p:cNvPicPr>
          <p:nvPr/>
        </p:nvPicPr>
        <p:blipFill rotWithShape="1">
          <a:blip r:embed="rId3">
            <a:alphaModFix amt="12000"/>
          </a:blip>
          <a:srcRect/>
          <a:stretch/>
        </p:blipFill>
        <p:spPr>
          <a:xfrm>
            <a:off x="6355080" y="1051560"/>
            <a:ext cx="2468880" cy="2468880"/>
          </a:xfrm>
          <a:prstGeom prst="rect">
            <a:avLst/>
          </a:prstGeom>
          <a:ln>
            <a:noFill/>
          </a:ln>
        </p:spPr>
      </p:pic>
      <p:sp>
        <p:nvSpPr>
          <p:cNvPr id="767" name="Google Shape;767;p35">
            <a:extLst>
              <a:ext uri="{FF2B5EF4-FFF2-40B4-BE49-F238E27FC236}">
                <a16:creationId xmlns:a16="http://schemas.microsoft.com/office/drawing/2014/main" id="{7C3FE86B-125B-4183-B309-9CEC1816CAA9}"/>
              </a:ext>
            </a:extLst>
          </p:cNvPr>
          <p:cNvSpPr>
            <a:spLocks noGrp="1"/>
          </p:cNvSpPr>
          <p:nvPr/>
        </p:nvSpPr>
        <p:spPr>
          <a:xfrm>
            <a:off x="640080" y="178308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35">
            <a:extLst>
              <a:ext uri="{FF2B5EF4-FFF2-40B4-BE49-F238E27FC236}">
                <a16:creationId xmlns:a16="http://schemas.microsoft.com/office/drawing/2014/main" id="{B4368708-0427-41EC-9AE4-999BD73AFCB5}"/>
              </a:ext>
            </a:extLst>
          </p:cNvPr>
          <p:cNvSpPr>
            <a:spLocks noGrp="1"/>
          </p:cNvSpPr>
          <p:nvPr/>
        </p:nvSpPr>
        <p:spPr>
          <a:xfrm>
            <a:off x="658368" y="194767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ESSENTIALS</a:t>
            </a:r>
          </a:p>
        </p:txBody>
      </p:sp>
      <p:sp>
        <p:nvSpPr>
          <p:cNvPr id="769" name="Google Shape;769;p35">
            <a:extLst>
              <a:ext uri="{FF2B5EF4-FFF2-40B4-BE49-F238E27FC236}">
                <a16:creationId xmlns:a16="http://schemas.microsoft.com/office/drawing/2014/main" id="{384C70B8-0BBE-4E5D-9952-DDC655072FB0}"/>
              </a:ext>
            </a:extLst>
          </p:cNvPr>
          <p:cNvSpPr>
            <a:spLocks noGrp="1"/>
          </p:cNvSpPr>
          <p:nvPr/>
        </p:nvSpPr>
        <p:spPr>
          <a:xfrm>
            <a:off x="621792" y="2331720"/>
            <a:ext cx="5577840" cy="1835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The key question of unit economics +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Types of costs</a:t>
            </a:r>
          </a:p>
        </p:txBody>
      </p:sp>
    </p:spTree>
    <p:extLst>
      <p:ext uri="{BB962C8B-B14F-4D97-AF65-F5344CB8AC3E}">
        <p14:creationId xmlns:p14="http://schemas.microsoft.com/office/powerpoint/2010/main" val="9826862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6">
            <a:extLst>
              <a:ext uri="{FF2B5EF4-FFF2-40B4-BE49-F238E27FC236}">
                <a16:creationId xmlns:a16="http://schemas.microsoft.com/office/drawing/2014/main" id="{3AFB2A7F-C770-4CBD-8F90-3EAA6120FE7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36">
            <a:extLst>
              <a:ext uri="{FF2B5EF4-FFF2-40B4-BE49-F238E27FC236}">
                <a16:creationId xmlns:a16="http://schemas.microsoft.com/office/drawing/2014/main" id="{24859EC8-C994-4F3C-8C6D-1D8FC2BCFF16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36">
            <a:extLst>
              <a:ext uri="{FF2B5EF4-FFF2-40B4-BE49-F238E27FC236}">
                <a16:creationId xmlns:a16="http://schemas.microsoft.com/office/drawing/2014/main" id="{C170151D-BC40-4E7D-8480-1CC3BE686045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THE KEY QUESTION</a:t>
            </a:r>
          </a:p>
        </p:txBody>
      </p:sp>
      <p:sp>
        <p:nvSpPr>
          <p:cNvPr id="778" name="Google Shape;778;p36">
            <a:extLst>
              <a:ext uri="{FF2B5EF4-FFF2-40B4-BE49-F238E27FC236}">
                <a16:creationId xmlns:a16="http://schemas.microsoft.com/office/drawing/2014/main" id="{5DF19E73-3819-47AF-BDB5-14F3F6207960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For most products: LTV &gt; CAC?</a:t>
            </a:r>
          </a:p>
        </p:txBody>
      </p:sp>
      <p:sp>
        <p:nvSpPr>
          <p:cNvPr id="779" name="Google Shape;779;p36">
            <a:extLst>
              <a:ext uri="{FF2B5EF4-FFF2-40B4-BE49-F238E27FC236}">
                <a16:creationId xmlns:a16="http://schemas.microsoft.com/office/drawing/2014/main" id="{51947D01-C07F-4C23-928E-4C98FF76649A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780" name="Google Shape;780;p36">
            <a:extLst>
              <a:ext uri="{FF2B5EF4-FFF2-40B4-BE49-F238E27FC236}">
                <a16:creationId xmlns:a16="http://schemas.microsoft.com/office/drawing/2014/main" id="{7084AC2C-1E17-43A5-9F97-91AEF35A20C3}"/>
              </a:ext>
            </a:extLst>
          </p:cNvPr>
          <p:cNvSpPr>
            <a:spLocks noGrp="1"/>
          </p:cNvSpPr>
          <p:nvPr/>
        </p:nvSpPr>
        <p:spPr>
          <a:xfrm>
            <a:off x="3200400" y="640080"/>
            <a:ext cx="553212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"/>
                <a:ea typeface="Montserrat"/>
                <a:cs typeface="Montserrat"/>
              </a:rPr>
              <a:t>For most B2C IT products and anything with repeat purchases or renewals, the whole game is one inequality:</a:t>
            </a:r>
          </a:p>
        </p:txBody>
      </p:sp>
      <p:sp>
        <p:nvSpPr>
          <p:cNvPr id="781" name="Google Shape;781;p36">
            <a:extLst>
              <a:ext uri="{FF2B5EF4-FFF2-40B4-BE49-F238E27FC236}">
                <a16:creationId xmlns:a16="http://schemas.microsoft.com/office/drawing/2014/main" id="{5B36287D-5C2C-4EFE-882B-CA66A58896D1}"/>
              </a:ext>
            </a:extLst>
          </p:cNvPr>
          <p:cNvSpPr>
            <a:spLocks noGrp="1"/>
          </p:cNvSpPr>
          <p:nvPr/>
        </p:nvSpPr>
        <p:spPr>
          <a:xfrm>
            <a:off x="3200400" y="1508760"/>
            <a:ext cx="5532120" cy="1280160"/>
          </a:xfrm>
          <a:prstGeom prst="rect">
            <a:avLst/>
          </a:prstGeom>
          <a:solidFill>
            <a:srgbClr val="192E40"/>
          </a:solidFill>
          <a:ln>
            <a:noFill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36">
            <a:extLst>
              <a:ext uri="{FF2B5EF4-FFF2-40B4-BE49-F238E27FC236}">
                <a16:creationId xmlns:a16="http://schemas.microsoft.com/office/drawing/2014/main" id="{91267B80-AA1F-46FA-999F-C032B3FA7420}"/>
              </a:ext>
            </a:extLst>
          </p:cNvPr>
          <p:cNvSpPr>
            <a:spLocks noGrp="1"/>
          </p:cNvSpPr>
          <p:nvPr/>
        </p:nvSpPr>
        <p:spPr>
          <a:xfrm>
            <a:off x="3200400" y="1508760"/>
            <a:ext cx="5532120" cy="128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4400">
                <a:solidFill>
                  <a:srgbClr val="F2785C"/>
                </a:solidFill>
                <a:latin typeface="Montserrat ExtraBold"/>
                <a:ea typeface="Montserrat ExtraBold"/>
                <a:cs typeface="Montserrat ExtraBold"/>
              </a:rPr>
              <a:t>LTV </a:t>
            </a:r>
            <a:r>
              <a:rPr sz="4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&gt; CAC</a:t>
            </a:r>
          </a:p>
        </p:txBody>
      </p:sp>
      <p:sp>
        <p:nvSpPr>
          <p:cNvPr id="783" name="Google Shape;783;p36">
            <a:extLst>
              <a:ext uri="{FF2B5EF4-FFF2-40B4-BE49-F238E27FC236}">
                <a16:creationId xmlns:a16="http://schemas.microsoft.com/office/drawing/2014/main" id="{3B87D0EE-6D60-4F93-AE97-628107856ACA}"/>
              </a:ext>
            </a:extLst>
          </p:cNvPr>
          <p:cNvSpPr>
            <a:spLocks noGrp="1"/>
          </p:cNvSpPr>
          <p:nvPr/>
        </p:nvSpPr>
        <p:spPr>
          <a:xfrm>
            <a:off x="3200400" y="3017520"/>
            <a:ext cx="553212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A customer must be worth more than what you paid to get them. As a healthy benchmark: LTV / CAC &gt; 3.</a:t>
            </a:r>
          </a:p>
        </p:txBody>
      </p:sp>
    </p:spTree>
    <p:extLst>
      <p:ext uri="{BB962C8B-B14F-4D97-AF65-F5344CB8AC3E}">
        <p14:creationId xmlns:p14="http://schemas.microsoft.com/office/powerpoint/2010/main" val="2258040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37">
            <a:extLst>
              <a:ext uri="{FF2B5EF4-FFF2-40B4-BE49-F238E27FC236}">
                <a16:creationId xmlns:a16="http://schemas.microsoft.com/office/drawing/2014/main" id="{9FF84547-BFA9-4066-A147-93EE9916242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7">
            <a:extLst>
              <a:ext uri="{FF2B5EF4-FFF2-40B4-BE49-F238E27FC236}">
                <a16:creationId xmlns:a16="http://schemas.microsoft.com/office/drawing/2014/main" id="{34BA41E0-10E5-420D-A5D5-0BAF6372EAAC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7">
            <a:extLst>
              <a:ext uri="{FF2B5EF4-FFF2-40B4-BE49-F238E27FC236}">
                <a16:creationId xmlns:a16="http://schemas.microsoft.com/office/drawing/2014/main" id="{BFB7180F-1582-4CB6-BA76-DD12C2110B16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THE KEY QUESTION</a:t>
            </a:r>
          </a:p>
        </p:txBody>
      </p:sp>
      <p:sp>
        <p:nvSpPr>
          <p:cNvPr id="792" name="Google Shape;792;p37">
            <a:extLst>
              <a:ext uri="{FF2B5EF4-FFF2-40B4-BE49-F238E27FC236}">
                <a16:creationId xmlns:a16="http://schemas.microsoft.com/office/drawing/2014/main" id="{5229F843-C8B5-440E-AC93-B24BED78B2F7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For contract-type units, it changes</a:t>
            </a:r>
          </a:p>
        </p:txBody>
      </p:sp>
      <p:sp>
        <p:nvSpPr>
          <p:cNvPr id="793" name="Google Shape;793;p37">
            <a:extLst>
              <a:ext uri="{FF2B5EF4-FFF2-40B4-BE49-F238E27FC236}">
                <a16:creationId xmlns:a16="http://schemas.microsoft.com/office/drawing/2014/main" id="{723D0E8B-A78C-4A00-8A1F-64E9DBADCF7E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794" name="Google Shape;794;p37">
            <a:extLst>
              <a:ext uri="{FF2B5EF4-FFF2-40B4-BE49-F238E27FC236}">
                <a16:creationId xmlns:a16="http://schemas.microsoft.com/office/drawing/2014/main" id="{A6CC7F4F-201A-4CB8-926F-40B4FF9F013B}"/>
              </a:ext>
            </a:extLst>
          </p:cNvPr>
          <p:cNvSpPr>
            <a:spLocks noGrp="1"/>
          </p:cNvSpPr>
          <p:nvPr/>
        </p:nvSpPr>
        <p:spPr>
          <a:xfrm>
            <a:off x="3200400" y="731520"/>
            <a:ext cx="5532120" cy="1097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5" name="Google Shape;795;p37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93008" y="1024128"/>
            <a:ext cx="502920" cy="502920"/>
          </a:xfrm>
          <a:prstGeom prst="rect">
            <a:avLst/>
          </a:prstGeom>
          <a:ln>
            <a:noFill/>
          </a:ln>
        </p:spPr>
      </p:pic>
      <p:sp>
        <p:nvSpPr>
          <p:cNvPr id="796" name="Google Shape;796;p37">
            <a:extLst>
              <a:ext uri="{FF2B5EF4-FFF2-40B4-BE49-F238E27FC236}">
                <a16:creationId xmlns:a16="http://schemas.microsoft.com/office/drawing/2014/main" id="{0DA39AF5-5945-4346-88FA-3EE3F7B9D2BB}"/>
              </a:ext>
            </a:extLst>
          </p:cNvPr>
          <p:cNvSpPr>
            <a:spLocks noGrp="1"/>
          </p:cNvSpPr>
          <p:nvPr/>
        </p:nvSpPr>
        <p:spPr>
          <a:xfrm>
            <a:off x="4251960" y="731520"/>
            <a:ext cx="4251960" cy="109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Consulting, software development, ad business — one-off contracts, not repeat purchases. There is no lifetime to speak of, so we ask a different question.</a:t>
            </a:r>
          </a:p>
        </p:txBody>
      </p:sp>
      <p:sp>
        <p:nvSpPr>
          <p:cNvPr id="797" name="Google Shape;797;p37">
            <a:extLst>
              <a:ext uri="{FF2B5EF4-FFF2-40B4-BE49-F238E27FC236}">
                <a16:creationId xmlns:a16="http://schemas.microsoft.com/office/drawing/2014/main" id="{E1BC2985-AB82-4969-91DC-137279E8CA5B}"/>
              </a:ext>
            </a:extLst>
          </p:cNvPr>
          <p:cNvSpPr>
            <a:spLocks noGrp="1"/>
          </p:cNvSpPr>
          <p:nvPr/>
        </p:nvSpPr>
        <p:spPr>
          <a:xfrm>
            <a:off x="3200400" y="2057400"/>
            <a:ext cx="5532120" cy="1005840"/>
          </a:xfrm>
          <a:prstGeom prst="rect">
            <a:avLst/>
          </a:prstGeom>
          <a:solidFill>
            <a:srgbClr val="192E40"/>
          </a:solidFill>
          <a:ln>
            <a:noFill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37">
            <a:extLst>
              <a:ext uri="{FF2B5EF4-FFF2-40B4-BE49-F238E27FC236}">
                <a16:creationId xmlns:a16="http://schemas.microsoft.com/office/drawing/2014/main" id="{2132953A-8930-4E9C-BEE1-6CFF5A39A2A6}"/>
              </a:ext>
            </a:extLst>
          </p:cNvPr>
          <p:cNvSpPr>
            <a:spLocks noGrp="1"/>
          </p:cNvSpPr>
          <p:nvPr/>
        </p:nvSpPr>
        <p:spPr>
          <a:xfrm>
            <a:off x="3200400" y="2057400"/>
            <a:ext cx="553212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34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Margin &gt; 0 ?</a:t>
            </a:r>
          </a:p>
        </p:txBody>
      </p:sp>
      <p:sp>
        <p:nvSpPr>
          <p:cNvPr id="799" name="Google Shape;799;p37">
            <a:extLst>
              <a:ext uri="{FF2B5EF4-FFF2-40B4-BE49-F238E27FC236}">
                <a16:creationId xmlns:a16="http://schemas.microsoft.com/office/drawing/2014/main" id="{E797FF2E-7A31-409F-8DEF-5F2D83C6F66C}"/>
              </a:ext>
            </a:extLst>
          </p:cNvPr>
          <p:cNvSpPr>
            <a:spLocks noGrp="1"/>
          </p:cNvSpPr>
          <p:nvPr/>
        </p:nvSpPr>
        <p:spPr>
          <a:xfrm>
            <a:off x="3200400" y="3291840"/>
            <a:ext cx="5532120" cy="91440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7">
            <a:extLst>
              <a:ext uri="{FF2B5EF4-FFF2-40B4-BE49-F238E27FC236}">
                <a16:creationId xmlns:a16="http://schemas.microsoft.com/office/drawing/2014/main" id="{E6B90384-98B4-477B-978A-F3D4869ED6AE}"/>
              </a:ext>
            </a:extLst>
          </p:cNvPr>
          <p:cNvSpPr>
            <a:spLocks noGrp="1"/>
          </p:cNvSpPr>
          <p:nvPr/>
        </p:nvSpPr>
        <p:spPr>
          <a:xfrm>
            <a:off x="3474720" y="3291840"/>
            <a:ext cx="498348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Revenue − direct costs − CAC − logistics − payment fees − returns  &gt;  0</a:t>
            </a:r>
          </a:p>
        </p:txBody>
      </p:sp>
    </p:spTree>
    <p:extLst>
      <p:ext uri="{BB962C8B-B14F-4D97-AF65-F5344CB8AC3E}">
        <p14:creationId xmlns:p14="http://schemas.microsoft.com/office/powerpoint/2010/main" val="1080827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38">
            <a:extLst>
              <a:ext uri="{FF2B5EF4-FFF2-40B4-BE49-F238E27FC236}">
                <a16:creationId xmlns:a16="http://schemas.microsoft.com/office/drawing/2014/main" id="{DA475DF1-43A7-43D7-9765-F04D04D9900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8">
            <a:extLst>
              <a:ext uri="{FF2B5EF4-FFF2-40B4-BE49-F238E27FC236}">
                <a16:creationId xmlns:a16="http://schemas.microsoft.com/office/drawing/2014/main" id="{CA6528B7-5343-4DDF-9152-83CEFA124741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38">
            <a:extLst>
              <a:ext uri="{FF2B5EF4-FFF2-40B4-BE49-F238E27FC236}">
                <a16:creationId xmlns:a16="http://schemas.microsoft.com/office/drawing/2014/main" id="{82FB8914-8C91-4770-B0DF-26F7A2067F4D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COSTS</a:t>
            </a:r>
          </a:p>
        </p:txBody>
      </p:sp>
      <p:sp>
        <p:nvSpPr>
          <p:cNvPr id="809" name="Google Shape;809;p38">
            <a:extLst>
              <a:ext uri="{FF2B5EF4-FFF2-40B4-BE49-F238E27FC236}">
                <a16:creationId xmlns:a16="http://schemas.microsoft.com/office/drawing/2014/main" id="{7B97796A-ECD5-483C-A4E9-708B8542AA13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Fixed vs. variable vs. one-time</a:t>
            </a:r>
          </a:p>
        </p:txBody>
      </p:sp>
      <p:sp>
        <p:nvSpPr>
          <p:cNvPr id="810" name="Google Shape;810;p38">
            <a:extLst>
              <a:ext uri="{FF2B5EF4-FFF2-40B4-BE49-F238E27FC236}">
                <a16:creationId xmlns:a16="http://schemas.microsoft.com/office/drawing/2014/main" id="{1B53BDCF-37DC-4240-BF6F-5E7BA73D5AAD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811" name="Google Shape;811;p38">
            <a:extLst>
              <a:ext uri="{FF2B5EF4-FFF2-40B4-BE49-F238E27FC236}">
                <a16:creationId xmlns:a16="http://schemas.microsoft.com/office/drawing/2014/main" id="{270D6018-E5DC-4A98-BCD0-195FAD46B1C0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1722120" cy="3383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8">
            <a:extLst>
              <a:ext uri="{FF2B5EF4-FFF2-40B4-BE49-F238E27FC236}">
                <a16:creationId xmlns:a16="http://schemas.microsoft.com/office/drawing/2014/main" id="{55E69833-1514-428B-B52E-618DC2ECBE75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1722120" cy="73152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38">
            <a:extLst>
              <a:ext uri="{FF2B5EF4-FFF2-40B4-BE49-F238E27FC236}">
                <a16:creationId xmlns:a16="http://schemas.microsoft.com/office/drawing/2014/main" id="{7C591233-FC65-4931-86ED-B9103167E3BA}"/>
              </a:ext>
            </a:extLst>
          </p:cNvPr>
          <p:cNvSpPr>
            <a:spLocks noGrp="1"/>
          </p:cNvSpPr>
          <p:nvPr/>
        </p:nvSpPr>
        <p:spPr>
          <a:xfrm>
            <a:off x="3787140" y="1051560"/>
            <a:ext cx="548640" cy="54864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4" name="Google Shape;814;p38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929786" y="1194206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815" name="Google Shape;815;p38">
            <a:extLst>
              <a:ext uri="{FF2B5EF4-FFF2-40B4-BE49-F238E27FC236}">
                <a16:creationId xmlns:a16="http://schemas.microsoft.com/office/drawing/2014/main" id="{A3C5972A-0DF2-4EAE-94FF-492D40AA3C06}"/>
              </a:ext>
            </a:extLst>
          </p:cNvPr>
          <p:cNvSpPr>
            <a:spLocks noGrp="1"/>
          </p:cNvSpPr>
          <p:nvPr/>
        </p:nvSpPr>
        <p:spPr>
          <a:xfrm>
            <a:off x="3337560" y="1783080"/>
            <a:ext cx="14478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Fixed</a:t>
            </a:r>
          </a:p>
        </p:txBody>
      </p:sp>
      <p:sp>
        <p:nvSpPr>
          <p:cNvPr id="816" name="Google Shape;816;p38">
            <a:extLst>
              <a:ext uri="{FF2B5EF4-FFF2-40B4-BE49-F238E27FC236}">
                <a16:creationId xmlns:a16="http://schemas.microsoft.com/office/drawing/2014/main" id="{0FD4A76A-BA2B-47D0-9254-FADF963F3FC0}"/>
              </a:ext>
            </a:extLst>
          </p:cNvPr>
          <p:cNvSpPr>
            <a:spLocks noGrp="1"/>
          </p:cNvSpPr>
          <p:nvPr/>
        </p:nvSpPr>
        <p:spPr>
          <a:xfrm>
            <a:off x="3291840" y="2148840"/>
            <a:ext cx="15392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192E40"/>
                </a:solidFill>
                <a:latin typeface="Montserrat Medium"/>
                <a:ea typeface="Montserrat Medium"/>
                <a:cs typeface="Montserrat Medium"/>
              </a:rPr>
              <a:t>Independent of volume</a:t>
            </a:r>
          </a:p>
        </p:txBody>
      </p:sp>
      <p:sp>
        <p:nvSpPr>
          <p:cNvPr id="817" name="Google Shape;817;p38">
            <a:extLst>
              <a:ext uri="{FF2B5EF4-FFF2-40B4-BE49-F238E27FC236}">
                <a16:creationId xmlns:a16="http://schemas.microsoft.com/office/drawing/2014/main" id="{9C5AB22B-16A4-4225-8B51-085DDBAAF0FE}"/>
              </a:ext>
            </a:extLst>
          </p:cNvPr>
          <p:cNvSpPr>
            <a:spLocks noGrp="1"/>
          </p:cNvSpPr>
          <p:nvPr/>
        </p:nvSpPr>
        <p:spPr>
          <a:xfrm>
            <a:off x="3383280" y="2606040"/>
            <a:ext cx="135636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Rent, admin salaries, depreciation. Your cloud baseline.</a:t>
            </a:r>
          </a:p>
        </p:txBody>
      </p:sp>
      <p:sp>
        <p:nvSpPr>
          <p:cNvPr id="818" name="Google Shape;818;p38">
            <a:extLst>
              <a:ext uri="{FF2B5EF4-FFF2-40B4-BE49-F238E27FC236}">
                <a16:creationId xmlns:a16="http://schemas.microsoft.com/office/drawing/2014/main" id="{99739B33-384C-4C4E-830B-3A14092C28D1}"/>
              </a:ext>
            </a:extLst>
          </p:cNvPr>
          <p:cNvSpPr>
            <a:spLocks noGrp="1"/>
          </p:cNvSpPr>
          <p:nvPr/>
        </p:nvSpPr>
        <p:spPr>
          <a:xfrm>
            <a:off x="5105400" y="777240"/>
            <a:ext cx="1722120" cy="3383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38">
            <a:extLst>
              <a:ext uri="{FF2B5EF4-FFF2-40B4-BE49-F238E27FC236}">
                <a16:creationId xmlns:a16="http://schemas.microsoft.com/office/drawing/2014/main" id="{5F097422-6E42-4605-A21F-58B41CE97100}"/>
              </a:ext>
            </a:extLst>
          </p:cNvPr>
          <p:cNvSpPr>
            <a:spLocks noGrp="1"/>
          </p:cNvSpPr>
          <p:nvPr/>
        </p:nvSpPr>
        <p:spPr>
          <a:xfrm>
            <a:off x="5105400" y="777240"/>
            <a:ext cx="1722120" cy="73152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38">
            <a:extLst>
              <a:ext uri="{FF2B5EF4-FFF2-40B4-BE49-F238E27FC236}">
                <a16:creationId xmlns:a16="http://schemas.microsoft.com/office/drawing/2014/main" id="{6898600A-99AB-4F68-96BA-5065634550DB}"/>
              </a:ext>
            </a:extLst>
          </p:cNvPr>
          <p:cNvSpPr>
            <a:spLocks noGrp="1"/>
          </p:cNvSpPr>
          <p:nvPr/>
        </p:nvSpPr>
        <p:spPr>
          <a:xfrm>
            <a:off x="5692140" y="1051560"/>
            <a:ext cx="548640" cy="54864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1" name="Google Shape;821;p38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5834786" y="1194206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822" name="Google Shape;822;p38">
            <a:extLst>
              <a:ext uri="{FF2B5EF4-FFF2-40B4-BE49-F238E27FC236}">
                <a16:creationId xmlns:a16="http://schemas.microsoft.com/office/drawing/2014/main" id="{0356EFA3-E5FB-4E9C-BB97-C20CE0883817}"/>
              </a:ext>
            </a:extLst>
          </p:cNvPr>
          <p:cNvSpPr>
            <a:spLocks noGrp="1"/>
          </p:cNvSpPr>
          <p:nvPr/>
        </p:nvSpPr>
        <p:spPr>
          <a:xfrm>
            <a:off x="5242560" y="1783080"/>
            <a:ext cx="14478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Variable</a:t>
            </a:r>
          </a:p>
        </p:txBody>
      </p:sp>
      <p:sp>
        <p:nvSpPr>
          <p:cNvPr id="823" name="Google Shape;823;p38">
            <a:extLst>
              <a:ext uri="{FF2B5EF4-FFF2-40B4-BE49-F238E27FC236}">
                <a16:creationId xmlns:a16="http://schemas.microsoft.com/office/drawing/2014/main" id="{E854163E-C739-4A72-AED1-C326E3926EB8}"/>
              </a:ext>
            </a:extLst>
          </p:cNvPr>
          <p:cNvSpPr>
            <a:spLocks noGrp="1"/>
          </p:cNvSpPr>
          <p:nvPr/>
        </p:nvSpPr>
        <p:spPr>
          <a:xfrm>
            <a:off x="5196840" y="2148840"/>
            <a:ext cx="15392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ED561B"/>
                </a:solidFill>
                <a:latin typeface="Montserrat Medium"/>
                <a:ea typeface="Montserrat Medium"/>
                <a:cs typeface="Montserrat Medium"/>
              </a:rPr>
              <a:t>Scale with output</a:t>
            </a:r>
          </a:p>
        </p:txBody>
      </p:sp>
      <p:sp>
        <p:nvSpPr>
          <p:cNvPr id="824" name="Google Shape;824;p38">
            <a:extLst>
              <a:ext uri="{FF2B5EF4-FFF2-40B4-BE49-F238E27FC236}">
                <a16:creationId xmlns:a16="http://schemas.microsoft.com/office/drawing/2014/main" id="{0EEA839D-8558-4807-AB82-D175552FE0A9}"/>
              </a:ext>
            </a:extLst>
          </p:cNvPr>
          <p:cNvSpPr>
            <a:spLocks noGrp="1"/>
          </p:cNvSpPr>
          <p:nvPr/>
        </p:nvSpPr>
        <p:spPr>
          <a:xfrm>
            <a:off x="5288280" y="2606040"/>
            <a:ext cx="135636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Per-request compute, AI tokens, payment fees.</a:t>
            </a:r>
          </a:p>
        </p:txBody>
      </p:sp>
      <p:sp>
        <p:nvSpPr>
          <p:cNvPr id="825" name="Google Shape;825;p38">
            <a:extLst>
              <a:ext uri="{FF2B5EF4-FFF2-40B4-BE49-F238E27FC236}">
                <a16:creationId xmlns:a16="http://schemas.microsoft.com/office/drawing/2014/main" id="{A05D03BD-B78B-40C3-BE7C-A89C1651F260}"/>
              </a:ext>
            </a:extLst>
          </p:cNvPr>
          <p:cNvSpPr>
            <a:spLocks noGrp="1"/>
          </p:cNvSpPr>
          <p:nvPr/>
        </p:nvSpPr>
        <p:spPr>
          <a:xfrm>
            <a:off x="7010400" y="777240"/>
            <a:ext cx="1722120" cy="33832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38">
            <a:extLst>
              <a:ext uri="{FF2B5EF4-FFF2-40B4-BE49-F238E27FC236}">
                <a16:creationId xmlns:a16="http://schemas.microsoft.com/office/drawing/2014/main" id="{5263CC68-6F39-45FC-8265-0242C3B1589C}"/>
              </a:ext>
            </a:extLst>
          </p:cNvPr>
          <p:cNvSpPr>
            <a:spLocks noGrp="1"/>
          </p:cNvSpPr>
          <p:nvPr/>
        </p:nvSpPr>
        <p:spPr>
          <a:xfrm>
            <a:off x="7010400" y="777240"/>
            <a:ext cx="1722120" cy="73152"/>
          </a:xfrm>
          <a:prstGeom prst="rect">
            <a:avLst/>
          </a:prstGeom>
          <a:solidFill>
            <a:srgbClr val="8FA0AE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8">
            <a:extLst>
              <a:ext uri="{FF2B5EF4-FFF2-40B4-BE49-F238E27FC236}">
                <a16:creationId xmlns:a16="http://schemas.microsoft.com/office/drawing/2014/main" id="{7E2C5660-FD44-4D68-BA7F-D367EE501633}"/>
              </a:ext>
            </a:extLst>
          </p:cNvPr>
          <p:cNvSpPr>
            <a:spLocks noGrp="1"/>
          </p:cNvSpPr>
          <p:nvPr/>
        </p:nvSpPr>
        <p:spPr>
          <a:xfrm>
            <a:off x="7597140" y="1051560"/>
            <a:ext cx="548640" cy="548640"/>
          </a:xfrm>
          <a:prstGeom prst="ellipse">
            <a:avLst/>
          </a:prstGeom>
          <a:solidFill>
            <a:srgbClr val="8FA0AE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8" name="Google Shape;828;p38"/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7739786" y="1194206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829" name="Google Shape;829;p38">
            <a:extLst>
              <a:ext uri="{FF2B5EF4-FFF2-40B4-BE49-F238E27FC236}">
                <a16:creationId xmlns:a16="http://schemas.microsoft.com/office/drawing/2014/main" id="{A8B1DC8F-8A97-4A59-86CC-1C41DEED6DDF}"/>
              </a:ext>
            </a:extLst>
          </p:cNvPr>
          <p:cNvSpPr>
            <a:spLocks noGrp="1"/>
          </p:cNvSpPr>
          <p:nvPr/>
        </p:nvSpPr>
        <p:spPr>
          <a:xfrm>
            <a:off x="7147560" y="1783080"/>
            <a:ext cx="14478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One-time</a:t>
            </a:r>
          </a:p>
        </p:txBody>
      </p:sp>
      <p:sp>
        <p:nvSpPr>
          <p:cNvPr id="830" name="Google Shape;830;p38">
            <a:extLst>
              <a:ext uri="{FF2B5EF4-FFF2-40B4-BE49-F238E27FC236}">
                <a16:creationId xmlns:a16="http://schemas.microsoft.com/office/drawing/2014/main" id="{6A0C0097-ADCC-4048-AE36-33B60C2D29A7}"/>
              </a:ext>
            </a:extLst>
          </p:cNvPr>
          <p:cNvSpPr>
            <a:spLocks noGrp="1"/>
          </p:cNvSpPr>
          <p:nvPr/>
        </p:nvSpPr>
        <p:spPr>
          <a:xfrm>
            <a:off x="7101840" y="2148840"/>
            <a:ext cx="15392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8FA0AE"/>
                </a:solidFill>
                <a:latin typeface="Montserrat Medium"/>
                <a:ea typeface="Montserrat Medium"/>
                <a:cs typeface="Montserrat Medium"/>
              </a:rPr>
              <a:t>Paid once</a:t>
            </a:r>
          </a:p>
        </p:txBody>
      </p:sp>
      <p:sp>
        <p:nvSpPr>
          <p:cNvPr id="831" name="Google Shape;831;p38">
            <a:extLst>
              <a:ext uri="{FF2B5EF4-FFF2-40B4-BE49-F238E27FC236}">
                <a16:creationId xmlns:a16="http://schemas.microsoft.com/office/drawing/2014/main" id="{45252926-A8B2-42C3-9504-1C455F5CE048}"/>
              </a:ext>
            </a:extLst>
          </p:cNvPr>
          <p:cNvSpPr>
            <a:spLocks noGrp="1"/>
          </p:cNvSpPr>
          <p:nvPr/>
        </p:nvSpPr>
        <p:spPr>
          <a:xfrm>
            <a:off x="7193280" y="2606040"/>
            <a:ext cx="135636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Equipment, setup, a warehouse.</a:t>
            </a:r>
          </a:p>
        </p:txBody>
      </p:sp>
    </p:spTree>
    <p:extLst>
      <p:ext uri="{BB962C8B-B14F-4D97-AF65-F5344CB8AC3E}">
        <p14:creationId xmlns:p14="http://schemas.microsoft.com/office/powerpoint/2010/main" val="14624995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218485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SUMMARY</a:t>
            </a:r>
            <a:endParaRPr kumimoji="0" sz="95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Lecture 1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Done so far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84058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Course Structure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444093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Introduction</a:t>
            </a: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+ 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PM Lens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047597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Unit Economics Foundations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651101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Where UE Came From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25460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Calculating the</a:t>
            </a: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core metrics — CAC &amp; LTV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85810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The key question of unit economics</a:t>
            </a:r>
          </a:p>
        </p:txBody>
      </p:sp>
      <p:sp>
        <p:nvSpPr>
          <p:cNvPr id="377" name="Google Shape;377;p18">
            <a:extLst>
              <a:ext uri="{FF2B5EF4-FFF2-40B4-BE49-F238E27FC236}">
                <a16:creationId xmlns:a16="http://schemas.microsoft.com/office/drawing/2014/main" id="{9AA1D127-4763-4C00-9335-0771FDC767F1}"/>
              </a:ext>
            </a:extLst>
          </p:cNvPr>
          <p:cNvSpPr>
            <a:spLocks noGrp="1"/>
          </p:cNvSpPr>
          <p:nvPr/>
        </p:nvSpPr>
        <p:spPr>
          <a:xfrm>
            <a:off x="3200400" y="431596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4" name="Google Shape;743;p34">
            <a:extLst>
              <a:ext uri="{FF2B5EF4-FFF2-40B4-BE49-F238E27FC236}">
                <a16:creationId xmlns:a16="http://schemas.microsoft.com/office/drawing/2014/main" id="{E3257F70-90A4-DAEE-8186-CA5C2AC702E4}"/>
              </a:ext>
            </a:extLst>
          </p:cNvPr>
          <p:cNvSpPr>
            <a:spLocks noGrp="1"/>
          </p:cNvSpPr>
          <p:nvPr/>
        </p:nvSpPr>
        <p:spPr>
          <a:xfrm>
            <a:off x="3200400" y="81299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Google Shape;744;p34">
            <a:extLst>
              <a:ext uri="{FF2B5EF4-FFF2-40B4-BE49-F238E27FC236}">
                <a16:creationId xmlns:a16="http://schemas.microsoft.com/office/drawing/2014/main" id="{B2B43C36-267A-FA69-DC1C-44E117CB0F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91284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6" name="Google Shape;746;p34">
            <a:extLst>
              <a:ext uri="{FF2B5EF4-FFF2-40B4-BE49-F238E27FC236}">
                <a16:creationId xmlns:a16="http://schemas.microsoft.com/office/drawing/2014/main" id="{E258350A-2475-A9C3-E61E-F7A209D13BB5}"/>
              </a:ext>
            </a:extLst>
          </p:cNvPr>
          <p:cNvSpPr>
            <a:spLocks noGrp="1"/>
          </p:cNvSpPr>
          <p:nvPr/>
        </p:nvSpPr>
        <p:spPr>
          <a:xfrm>
            <a:off x="3200400" y="145307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Google Shape;747;p34">
            <a:extLst>
              <a:ext uri="{FF2B5EF4-FFF2-40B4-BE49-F238E27FC236}">
                <a16:creationId xmlns:a16="http://schemas.microsoft.com/office/drawing/2014/main" id="{4E7BD69F-048D-829D-FC18-C2F9E8F3F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155292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8" name="Google Shape;749;p34">
            <a:extLst>
              <a:ext uri="{FF2B5EF4-FFF2-40B4-BE49-F238E27FC236}">
                <a16:creationId xmlns:a16="http://schemas.microsoft.com/office/drawing/2014/main" id="{469957CA-77FB-D4CB-131F-04DCD032BC51}"/>
              </a:ext>
            </a:extLst>
          </p:cNvPr>
          <p:cNvSpPr>
            <a:spLocks noGrp="1"/>
          </p:cNvSpPr>
          <p:nvPr/>
        </p:nvSpPr>
        <p:spPr>
          <a:xfrm>
            <a:off x="3200400" y="209315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750;p34">
            <a:extLst>
              <a:ext uri="{FF2B5EF4-FFF2-40B4-BE49-F238E27FC236}">
                <a16:creationId xmlns:a16="http://schemas.microsoft.com/office/drawing/2014/main" id="{DC6B6DF9-5545-7A39-A003-1FADE07119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219300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0" name="Google Shape;752;p34">
            <a:extLst>
              <a:ext uri="{FF2B5EF4-FFF2-40B4-BE49-F238E27FC236}">
                <a16:creationId xmlns:a16="http://schemas.microsoft.com/office/drawing/2014/main" id="{900DF376-1DAE-6836-0699-589DFBDAE0D1}"/>
              </a:ext>
            </a:extLst>
          </p:cNvPr>
          <p:cNvSpPr>
            <a:spLocks noGrp="1"/>
          </p:cNvSpPr>
          <p:nvPr/>
        </p:nvSpPr>
        <p:spPr>
          <a:xfrm>
            <a:off x="3200400" y="273323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753;p34">
            <a:extLst>
              <a:ext uri="{FF2B5EF4-FFF2-40B4-BE49-F238E27FC236}">
                <a16:creationId xmlns:a16="http://schemas.microsoft.com/office/drawing/2014/main" id="{A7D8C439-D165-725F-BB83-CFDABE8845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283308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2" name="Google Shape;755;p34">
            <a:extLst>
              <a:ext uri="{FF2B5EF4-FFF2-40B4-BE49-F238E27FC236}">
                <a16:creationId xmlns:a16="http://schemas.microsoft.com/office/drawing/2014/main" id="{13672B2B-4950-FA85-93DD-A062348727D6}"/>
              </a:ext>
            </a:extLst>
          </p:cNvPr>
          <p:cNvSpPr>
            <a:spLocks noGrp="1"/>
          </p:cNvSpPr>
          <p:nvPr/>
        </p:nvSpPr>
        <p:spPr>
          <a:xfrm>
            <a:off x="3200400" y="337331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756;p34">
            <a:extLst>
              <a:ext uri="{FF2B5EF4-FFF2-40B4-BE49-F238E27FC236}">
                <a16:creationId xmlns:a16="http://schemas.microsoft.com/office/drawing/2014/main" id="{4BFC1061-3CFD-FFA8-0A96-0AF2F3D498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347316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4" name="Google Shape;758;p34">
            <a:extLst>
              <a:ext uri="{FF2B5EF4-FFF2-40B4-BE49-F238E27FC236}">
                <a16:creationId xmlns:a16="http://schemas.microsoft.com/office/drawing/2014/main" id="{1C10A524-C13B-B957-6B09-3A9887DD9CE6}"/>
              </a:ext>
            </a:extLst>
          </p:cNvPr>
          <p:cNvSpPr>
            <a:spLocks noGrp="1"/>
          </p:cNvSpPr>
          <p:nvPr/>
        </p:nvSpPr>
        <p:spPr>
          <a:xfrm>
            <a:off x="3200400" y="401339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Google Shape;759;p34">
            <a:extLst>
              <a:ext uri="{FF2B5EF4-FFF2-40B4-BE49-F238E27FC236}">
                <a16:creationId xmlns:a16="http://schemas.microsoft.com/office/drawing/2014/main" id="{8B1FEB73-7D5B-E13B-57C0-C35DA37479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4113244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1392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6002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BEFORE WE WRAP UP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Questions?</a:t>
            </a:r>
            <a:endParaRPr kumimoji="0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74904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On the topics discussed and not only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7573944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44">
            <a:extLst>
              <a:ext uri="{FF2B5EF4-FFF2-40B4-BE49-F238E27FC236}">
                <a16:creationId xmlns:a16="http://schemas.microsoft.com/office/drawing/2014/main" id="{E21A795C-573A-4CAF-8BDA-B1B1DB4A480B}"/>
              </a:ext>
            </a:extLst>
          </p:cNvPr>
          <p:cNvSpPr>
            <a:spLocks noGrp="1"/>
          </p:cNvSpPr>
          <p:nvPr/>
        </p:nvSpPr>
        <p:spPr>
          <a:xfrm>
            <a:off x="5669280" y="-822960"/>
            <a:ext cx="384048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  <p:sp>
        <p:nvSpPr>
          <p:cNvPr id="838" name="Google Shape;838;p44">
            <a:extLst>
              <a:ext uri="{FF2B5EF4-FFF2-40B4-BE49-F238E27FC236}">
                <a16:creationId xmlns:a16="http://schemas.microsoft.com/office/drawing/2014/main" id="{B8740CCF-D85C-4E12-A9B0-73A984B5C9C8}"/>
              </a:ext>
            </a:extLst>
          </p:cNvPr>
          <p:cNvSpPr>
            <a:spLocks noGrp="1"/>
          </p:cNvSpPr>
          <p:nvPr/>
        </p:nvSpPr>
        <p:spPr>
          <a:xfrm>
            <a:off x="640080" y="18745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9" name="Google Shape;839;p44">
            <a:extLst>
              <a:ext uri="{FF2B5EF4-FFF2-40B4-BE49-F238E27FC236}">
                <a16:creationId xmlns:a16="http://schemas.microsoft.com/office/drawing/2014/main" id="{3330CB65-9BDB-45E2-A45B-C2A3BEB6651C}"/>
              </a:ext>
            </a:extLst>
          </p:cNvPr>
          <p:cNvSpPr>
            <a:spLocks noGrp="1"/>
          </p:cNvSpPr>
          <p:nvPr/>
        </p:nvSpPr>
        <p:spPr>
          <a:xfrm>
            <a:off x="621792" y="2084832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Thank you</a:t>
            </a:r>
          </a:p>
        </p:txBody>
      </p:sp>
      <p:sp>
        <p:nvSpPr>
          <p:cNvPr id="840" name="Google Shape;840;p44">
            <a:extLst>
              <a:ext uri="{FF2B5EF4-FFF2-40B4-BE49-F238E27FC236}">
                <a16:creationId xmlns:a16="http://schemas.microsoft.com/office/drawing/2014/main" id="{4A2C0310-A526-45C5-803E-74CD8D611CA2}"/>
              </a:ext>
            </a:extLst>
          </p:cNvPr>
          <p:cNvSpPr>
            <a:spLocks noGrp="1"/>
          </p:cNvSpPr>
          <p:nvPr/>
        </p:nvSpPr>
        <p:spPr>
          <a:xfrm>
            <a:off x="658368" y="315468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Telegram: @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max_popov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sp>
        <p:nvSpPr>
          <p:cNvPr id="841" name="Google Shape;841;p44">
            <a:extLst>
              <a:ext uri="{FF2B5EF4-FFF2-40B4-BE49-F238E27FC236}">
                <a16:creationId xmlns:a16="http://schemas.microsoft.com/office/drawing/2014/main" id="{AB3EE79D-BF1A-4AEE-835C-6F3DD0333961}"/>
              </a:ext>
            </a:extLst>
          </p:cNvPr>
          <p:cNvSpPr>
            <a:spLocks noGrp="1"/>
          </p:cNvSpPr>
          <p:nvPr/>
        </p:nvSpPr>
        <p:spPr>
          <a:xfrm>
            <a:off x="658368" y="44348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Max Popov  ·  Financial Management in Digital Products  ·  Innopolis University</a:t>
            </a:r>
          </a:p>
        </p:txBody>
      </p:sp>
    </p:spTree>
    <p:extLst>
      <p:ext uri="{BB962C8B-B14F-4D97-AF65-F5344CB8AC3E}">
        <p14:creationId xmlns:p14="http://schemas.microsoft.com/office/powerpoint/2010/main" val="6745294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20"/>
          <p:cNvSpPr/>
          <p:nvPr/>
        </p:nvSpPr>
        <p:spPr>
          <a:xfrm>
            <a:off x="6540000" y="1200000"/>
            <a:ext cx="2360000" cy="2360000"/>
          </a:xfrm>
          <a:prstGeom prst="ellipse">
            <a:avLst/>
          </a:prstGeom>
          <a:noFill/>
          <a:ln w="26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s21"/>
          <p:cNvSpPr/>
          <p:nvPr/>
        </p:nvSpPr>
        <p:spPr>
          <a:xfrm>
            <a:off x="6850000" y="1510000"/>
            <a:ext cx="1740000" cy="1740000"/>
          </a:xfrm>
          <a:prstGeom prst="ellipse">
            <a:avLst/>
          </a:prstGeom>
          <a:noFill/>
          <a:ln w="22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22"/>
          <p:cNvSpPr/>
          <p:nvPr/>
        </p:nvSpPr>
        <p:spPr>
          <a:xfrm>
            <a:off x="7360000" y="2020000"/>
            <a:ext cx="720000" cy="72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23"/>
          <p:cNvSpPr/>
          <p:nvPr/>
        </p:nvSpPr>
        <p:spPr>
          <a:xfrm>
            <a:off x="6540000" y="3700000"/>
            <a:ext cx="236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R E 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10"/>
          <p:cNvSpPr/>
          <p:nvPr/>
        </p:nvSpPr>
        <p:spPr>
          <a:xfrm>
            <a:off x="640080" y="156500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11"/>
          <p:cNvSpPr/>
          <p:nvPr/>
        </p:nvSpPr>
        <p:spPr>
          <a:xfrm>
            <a:off x="658368" y="17350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2785C"/>
                </a:solidFill>
                <a:latin typeface="Montserrat SemiBold"/>
                <a:sym typeface="Montserrat SemiBold"/>
              </a:rPr>
              <a:t>BEFORE WE START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12"/>
          <p:cNvSpPr/>
          <p:nvPr/>
        </p:nvSpPr>
        <p:spPr>
          <a:xfrm>
            <a:off x="621792" y="2110000"/>
            <a:ext cx="6300000" cy="1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Turn on Meeting Recording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13"/>
          <p:cNvSpPr/>
          <p:nvPr/>
        </p:nvSpPr>
        <p:spPr>
          <a:xfrm>
            <a:off x="658368" y="3560000"/>
            <a:ext cx="5760000" cy="76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Make sure the recording is running, and only then begin.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14"/>
          <p:cNvSpPr/>
          <p:nvPr/>
        </p:nvSpPr>
        <p:spPr>
          <a:xfrm>
            <a:off x="658368" y="4660000"/>
            <a:ext cx="60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5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Financial Management in Digital Products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2479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>
            <a:extLst>
              <a:ext uri="{FF2B5EF4-FFF2-40B4-BE49-F238E27FC236}">
                <a16:creationId xmlns:a16="http://schemas.microsoft.com/office/drawing/2014/main" id="{58A628AC-C359-46ED-A086-11DE148D17B0}"/>
              </a:ext>
            </a:extLst>
          </p:cNvPr>
          <p:cNvSpPr>
            <a:spLocks noGrp="1"/>
          </p:cNvSpPr>
          <p:nvPr/>
        </p:nvSpPr>
        <p:spPr>
          <a:xfrm>
            <a:off x="5852160" y="-457200"/>
            <a:ext cx="3657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0</a:t>
            </a:r>
          </a:p>
        </p:txBody>
      </p:sp>
      <p:sp>
        <p:nvSpPr>
          <p:cNvPr id="13" name="Google Shape;13;p1">
            <a:extLst>
              <a:ext uri="{FF2B5EF4-FFF2-40B4-BE49-F238E27FC236}">
                <a16:creationId xmlns:a16="http://schemas.microsoft.com/office/drawing/2014/main" id="{7DA3AC1A-D6BB-4555-8F8B-5A49D39DB145}"/>
              </a:ext>
            </a:extLst>
          </p:cNvPr>
          <p:cNvSpPr>
            <a:spLocks noGrp="1"/>
          </p:cNvSpPr>
          <p:nvPr/>
        </p:nvSpPr>
        <p:spPr>
          <a:xfrm>
            <a:off x="640080" y="9601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Google Shape;14;p1">
            <a:extLst>
              <a:ext uri="{FF2B5EF4-FFF2-40B4-BE49-F238E27FC236}">
                <a16:creationId xmlns:a16="http://schemas.microsoft.com/office/drawing/2014/main" id="{A9C7CF81-7E88-4227-9188-6B9CE4D5445F}"/>
              </a:ext>
            </a:extLst>
          </p:cNvPr>
          <p:cNvSpPr>
            <a:spLocks noGrp="1"/>
          </p:cNvSpPr>
          <p:nvPr/>
        </p:nvSpPr>
        <p:spPr>
          <a:xfrm>
            <a:off x="658368" y="1170432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INNOPOLIS UNIVERSITY  ·  SUMMER 2026</a:t>
            </a:r>
          </a:p>
        </p:txBody>
      </p:sp>
      <p:sp>
        <p:nvSpPr>
          <p:cNvPr id="15" name="Google Shape;15;p1">
            <a:extLst>
              <a:ext uri="{FF2B5EF4-FFF2-40B4-BE49-F238E27FC236}">
                <a16:creationId xmlns:a16="http://schemas.microsoft.com/office/drawing/2014/main" id="{50227A1F-BB16-4D53-B530-4D4A68A442FE}"/>
              </a:ext>
            </a:extLst>
          </p:cNvPr>
          <p:cNvSpPr>
            <a:spLocks noGrp="1"/>
          </p:cNvSpPr>
          <p:nvPr/>
        </p:nvSpPr>
        <p:spPr>
          <a:xfrm>
            <a:off x="621792" y="1600200"/>
            <a:ext cx="786384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Financial Management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in Digital Products</a:t>
            </a:r>
          </a:p>
        </p:txBody>
      </p:sp>
      <p:sp>
        <p:nvSpPr>
          <p:cNvPr id="16" name="Google Shape;16;p1">
            <a:extLst>
              <a:ext uri="{FF2B5EF4-FFF2-40B4-BE49-F238E27FC236}">
                <a16:creationId xmlns:a16="http://schemas.microsoft.com/office/drawing/2014/main" id="{367687B9-95F8-419B-A28F-949EE955E752}"/>
              </a:ext>
            </a:extLst>
          </p:cNvPr>
          <p:cNvSpPr>
            <a:spLocks noGrp="1"/>
          </p:cNvSpPr>
          <p:nvPr/>
        </p:nvSpPr>
        <p:spPr>
          <a:xfrm>
            <a:off x="658368" y="3310128"/>
            <a:ext cx="804672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Unit Economics  ·  Financial Modelling  ·  Business Valuation</a:t>
            </a:r>
          </a:p>
        </p:txBody>
      </p:sp>
      <p:cxnSp>
        <p:nvCxnSpPr>
          <p:cNvPr id="17" name="Google Shape;17;p1"/>
          <p:cNvCxnSpPr/>
          <p:nvPr/>
        </p:nvCxnSpPr>
        <p:spPr>
          <a:xfrm>
            <a:off x="658368" y="4160520"/>
            <a:ext cx="3657600" cy="0"/>
          </a:xfrm>
          <a:prstGeom prst="straightConnector1">
            <a:avLst/>
          </a:prstGeom>
          <a:ln w="12700" cap="flat">
            <a:solidFill>
              <a:srgbClr val="2C425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496FBFB2-1066-4C76-895B-E0969F011EE3}"/>
              </a:ext>
            </a:extLst>
          </p:cNvPr>
          <p:cNvSpPr>
            <a:spLocks noGrp="1"/>
          </p:cNvSpPr>
          <p:nvPr/>
        </p:nvSpPr>
        <p:spPr>
          <a:xfrm>
            <a:off x="658368" y="4297680"/>
            <a:ext cx="73152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Lecture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2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 —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Unit Economics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Max Popov  ·  Course Instructor</a:t>
            </a:r>
          </a:p>
        </p:txBody>
      </p:sp>
    </p:spTree>
    <p:extLst>
      <p:ext uri="{BB962C8B-B14F-4D97-AF65-F5344CB8AC3E}">
        <p14:creationId xmlns:p14="http://schemas.microsoft.com/office/powerpoint/2010/main" val="3881530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>
            <a:extLst>
              <a:ext uri="{FF2B5EF4-FFF2-40B4-BE49-F238E27FC236}">
                <a16:creationId xmlns:a16="http://schemas.microsoft.com/office/drawing/2014/main" id="{648CEE76-97E9-485D-9C6E-9B71597900B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7">
            <a:extLst>
              <a:ext uri="{FF2B5EF4-FFF2-40B4-BE49-F238E27FC236}">
                <a16:creationId xmlns:a16="http://schemas.microsoft.com/office/drawing/2014/main" id="{CA60E9E3-5FBA-4F44-8F06-E4FC08910C51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7">
            <a:extLst>
              <a:ext uri="{FF2B5EF4-FFF2-40B4-BE49-F238E27FC236}">
                <a16:creationId xmlns:a16="http://schemas.microsoft.com/office/drawing/2014/main" id="{852EAC8D-B48D-4632-A3EB-FE14FAC01CA7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LOGISTICS</a:t>
            </a:r>
          </a:p>
        </p:txBody>
      </p:sp>
      <p:sp>
        <p:nvSpPr>
          <p:cNvPr id="101" name="Google Shape;101;p7">
            <a:extLst>
              <a:ext uri="{FF2B5EF4-FFF2-40B4-BE49-F238E27FC236}">
                <a16:creationId xmlns:a16="http://schemas.microsoft.com/office/drawing/2014/main" id="{6FEE8C1A-5AB7-4F69-8A8F-3F2A2CA40245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Course structure</a:t>
            </a:r>
          </a:p>
        </p:txBody>
      </p:sp>
      <p:sp>
        <p:nvSpPr>
          <p:cNvPr id="102" name="Google Shape;102;p7">
            <a:extLst>
              <a:ext uri="{FF2B5EF4-FFF2-40B4-BE49-F238E27FC236}">
                <a16:creationId xmlns:a16="http://schemas.microsoft.com/office/drawing/2014/main" id="{8F4BD944-5BD8-4D4D-A426-C3FBE323D83F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Introduction</a:t>
            </a:r>
          </a:p>
        </p:txBody>
      </p:sp>
      <p:sp>
        <p:nvSpPr>
          <p:cNvPr id="103" name="Google Shape;103;p7">
            <a:extLst>
              <a:ext uri="{FF2B5EF4-FFF2-40B4-BE49-F238E27FC236}">
                <a16:creationId xmlns:a16="http://schemas.microsoft.com/office/drawing/2014/main" id="{CF63F893-8437-40E8-8A5E-FF945D719F4D}"/>
              </a:ext>
            </a:extLst>
          </p:cNvPr>
          <p:cNvSpPr>
            <a:spLocks noGrp="1"/>
          </p:cNvSpPr>
          <p:nvPr/>
        </p:nvSpPr>
        <p:spPr>
          <a:xfrm>
            <a:off x="3200400" y="640080"/>
            <a:ext cx="2628900" cy="169164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7">
            <a:extLst>
              <a:ext uri="{FF2B5EF4-FFF2-40B4-BE49-F238E27FC236}">
                <a16:creationId xmlns:a16="http://schemas.microsoft.com/office/drawing/2014/main" id="{C704CEC6-0ED7-474D-B92F-1942500AD6C3}"/>
              </a:ext>
            </a:extLst>
          </p:cNvPr>
          <p:cNvSpPr>
            <a:spLocks noGrp="1"/>
          </p:cNvSpPr>
          <p:nvPr/>
        </p:nvSpPr>
        <p:spPr>
          <a:xfrm>
            <a:off x="3474720" y="896112"/>
            <a:ext cx="457200" cy="457200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5" name="Google Shape;105;p7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593592" y="1014984"/>
            <a:ext cx="219456" cy="219456"/>
          </a:xfrm>
          <a:prstGeom prst="rect">
            <a:avLst/>
          </a:prstGeom>
          <a:ln>
            <a:noFill/>
          </a:ln>
        </p:spPr>
      </p:pic>
      <p:sp>
        <p:nvSpPr>
          <p:cNvPr id="106" name="Google Shape;106;p7">
            <a:extLst>
              <a:ext uri="{FF2B5EF4-FFF2-40B4-BE49-F238E27FC236}">
                <a16:creationId xmlns:a16="http://schemas.microsoft.com/office/drawing/2014/main" id="{FBA5A430-70D2-40D6-8EFD-EA1113312ABB}"/>
              </a:ext>
            </a:extLst>
          </p:cNvPr>
          <p:cNvSpPr>
            <a:spLocks noGrp="1"/>
          </p:cNvSpPr>
          <p:nvPr/>
        </p:nvSpPr>
        <p:spPr>
          <a:xfrm>
            <a:off x="4114800" y="777240"/>
            <a:ext cx="162306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460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</a:rPr>
              <a:t>12</a:t>
            </a:r>
          </a:p>
        </p:txBody>
      </p:sp>
      <p:sp>
        <p:nvSpPr>
          <p:cNvPr id="107" name="Google Shape;107;p7">
            <a:extLst>
              <a:ext uri="{FF2B5EF4-FFF2-40B4-BE49-F238E27FC236}">
                <a16:creationId xmlns:a16="http://schemas.microsoft.com/office/drawing/2014/main" id="{20377236-53A3-4DA7-8A14-7E29B0F75245}"/>
              </a:ext>
            </a:extLst>
          </p:cNvPr>
          <p:cNvSpPr>
            <a:spLocks noGrp="1"/>
          </p:cNvSpPr>
          <p:nvPr/>
        </p:nvSpPr>
        <p:spPr>
          <a:xfrm>
            <a:off x="3493008" y="1554480"/>
            <a:ext cx="21717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lectures</a:t>
            </a:r>
          </a:p>
        </p:txBody>
      </p:sp>
      <p:sp>
        <p:nvSpPr>
          <p:cNvPr id="108" name="Google Shape;108;p7">
            <a:extLst>
              <a:ext uri="{FF2B5EF4-FFF2-40B4-BE49-F238E27FC236}">
                <a16:creationId xmlns:a16="http://schemas.microsoft.com/office/drawing/2014/main" id="{34322387-2D2F-4FCF-BA80-BB009BEF3CAA}"/>
              </a:ext>
            </a:extLst>
          </p:cNvPr>
          <p:cNvSpPr>
            <a:spLocks noGrp="1"/>
          </p:cNvSpPr>
          <p:nvPr/>
        </p:nvSpPr>
        <p:spPr>
          <a:xfrm>
            <a:off x="3493008" y="1865376"/>
            <a:ext cx="21717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Wednesdays · 09:00–12:10</a:t>
            </a:r>
          </a:p>
        </p:txBody>
      </p:sp>
      <p:sp>
        <p:nvSpPr>
          <p:cNvPr id="109" name="Google Shape;109;p7">
            <a:extLst>
              <a:ext uri="{FF2B5EF4-FFF2-40B4-BE49-F238E27FC236}">
                <a16:creationId xmlns:a16="http://schemas.microsoft.com/office/drawing/2014/main" id="{E91C4D6D-9819-403C-94DB-C68393F3A3A9}"/>
              </a:ext>
            </a:extLst>
          </p:cNvPr>
          <p:cNvSpPr>
            <a:spLocks noGrp="1"/>
          </p:cNvSpPr>
          <p:nvPr/>
        </p:nvSpPr>
        <p:spPr>
          <a:xfrm>
            <a:off x="6103620" y="640080"/>
            <a:ext cx="2628900" cy="169164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7">
            <a:extLst>
              <a:ext uri="{FF2B5EF4-FFF2-40B4-BE49-F238E27FC236}">
                <a16:creationId xmlns:a16="http://schemas.microsoft.com/office/drawing/2014/main" id="{97E43AD4-647C-4CD6-B52C-7C54FDAA1736}"/>
              </a:ext>
            </a:extLst>
          </p:cNvPr>
          <p:cNvSpPr>
            <a:spLocks noGrp="1"/>
          </p:cNvSpPr>
          <p:nvPr/>
        </p:nvSpPr>
        <p:spPr>
          <a:xfrm>
            <a:off x="6377940" y="896112"/>
            <a:ext cx="457200" cy="457200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1" name="Google Shape;111;p7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496812" y="1014984"/>
            <a:ext cx="219456" cy="219456"/>
          </a:xfrm>
          <a:prstGeom prst="rect">
            <a:avLst/>
          </a:prstGeom>
          <a:ln>
            <a:noFill/>
          </a:ln>
        </p:spPr>
      </p:pic>
      <p:sp>
        <p:nvSpPr>
          <p:cNvPr id="112" name="Google Shape;112;p7">
            <a:extLst>
              <a:ext uri="{FF2B5EF4-FFF2-40B4-BE49-F238E27FC236}">
                <a16:creationId xmlns:a16="http://schemas.microsoft.com/office/drawing/2014/main" id="{912F9D5F-CD8C-43A0-8B34-81506A2A8640}"/>
              </a:ext>
            </a:extLst>
          </p:cNvPr>
          <p:cNvSpPr>
            <a:spLocks noGrp="1"/>
          </p:cNvSpPr>
          <p:nvPr/>
        </p:nvSpPr>
        <p:spPr>
          <a:xfrm>
            <a:off x="7018020" y="777240"/>
            <a:ext cx="162306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460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113" name="Google Shape;113;p7">
            <a:extLst>
              <a:ext uri="{FF2B5EF4-FFF2-40B4-BE49-F238E27FC236}">
                <a16:creationId xmlns:a16="http://schemas.microsoft.com/office/drawing/2014/main" id="{F1FFF85D-2FF8-4C11-A023-F0978D7A5E77}"/>
              </a:ext>
            </a:extLst>
          </p:cNvPr>
          <p:cNvSpPr>
            <a:spLocks noGrp="1"/>
          </p:cNvSpPr>
          <p:nvPr/>
        </p:nvSpPr>
        <p:spPr>
          <a:xfrm>
            <a:off x="6396228" y="1554480"/>
            <a:ext cx="21717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exam classes</a:t>
            </a:r>
          </a:p>
        </p:txBody>
      </p:sp>
      <p:sp>
        <p:nvSpPr>
          <p:cNvPr id="114" name="Google Shape;114;p7">
            <a:extLst>
              <a:ext uri="{FF2B5EF4-FFF2-40B4-BE49-F238E27FC236}">
                <a16:creationId xmlns:a16="http://schemas.microsoft.com/office/drawing/2014/main" id="{6E0E57D6-2985-4ED1-A061-B93CB2193577}"/>
              </a:ext>
            </a:extLst>
          </p:cNvPr>
          <p:cNvSpPr>
            <a:spLocks noGrp="1"/>
          </p:cNvSpPr>
          <p:nvPr/>
        </p:nvSpPr>
        <p:spPr>
          <a:xfrm>
            <a:off x="6396228" y="1865376"/>
            <a:ext cx="21717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Consultation · Exam · Retake</a:t>
            </a:r>
          </a:p>
        </p:txBody>
      </p:sp>
      <p:sp>
        <p:nvSpPr>
          <p:cNvPr id="115" name="Google Shape;115;p7">
            <a:extLst>
              <a:ext uri="{FF2B5EF4-FFF2-40B4-BE49-F238E27FC236}">
                <a16:creationId xmlns:a16="http://schemas.microsoft.com/office/drawing/2014/main" id="{264A4DF7-53A2-4B00-A8ED-F5EA40E46A6E}"/>
              </a:ext>
            </a:extLst>
          </p:cNvPr>
          <p:cNvSpPr>
            <a:spLocks noGrp="1"/>
          </p:cNvSpPr>
          <p:nvPr/>
        </p:nvSpPr>
        <p:spPr>
          <a:xfrm>
            <a:off x="3200400" y="2560320"/>
            <a:ext cx="5532120" cy="178308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7">
            <a:extLst>
              <a:ext uri="{FF2B5EF4-FFF2-40B4-BE49-F238E27FC236}">
                <a16:creationId xmlns:a16="http://schemas.microsoft.com/office/drawing/2014/main" id="{E10F07C2-28FC-48FC-9472-E0F8039496D5}"/>
              </a:ext>
            </a:extLst>
          </p:cNvPr>
          <p:cNvSpPr>
            <a:spLocks noGrp="1"/>
          </p:cNvSpPr>
          <p:nvPr/>
        </p:nvSpPr>
        <p:spPr>
          <a:xfrm>
            <a:off x="3474720" y="2724912"/>
            <a:ext cx="49834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The three exam classes</a:t>
            </a:r>
          </a:p>
        </p:txBody>
      </p:sp>
      <p:sp>
        <p:nvSpPr>
          <p:cNvPr id="117" name="Google Shape;117;p7">
            <a:extLst>
              <a:ext uri="{FF2B5EF4-FFF2-40B4-BE49-F238E27FC236}">
                <a16:creationId xmlns:a16="http://schemas.microsoft.com/office/drawing/2014/main" id="{676C0824-615A-4E8F-8CA8-EF5C84B21D8C}"/>
              </a:ext>
            </a:extLst>
          </p:cNvPr>
          <p:cNvSpPr>
            <a:spLocks noGrp="1"/>
          </p:cNvSpPr>
          <p:nvPr/>
        </p:nvSpPr>
        <p:spPr>
          <a:xfrm>
            <a:off x="4027932" y="3200400"/>
            <a:ext cx="402336" cy="402336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">
            <a:extLst>
              <a:ext uri="{FF2B5EF4-FFF2-40B4-BE49-F238E27FC236}">
                <a16:creationId xmlns:a16="http://schemas.microsoft.com/office/drawing/2014/main" id="{CA65B3BC-5A4E-4F9D-8B0E-F85C93589E2A}"/>
              </a:ext>
            </a:extLst>
          </p:cNvPr>
          <p:cNvSpPr>
            <a:spLocks noGrp="1"/>
          </p:cNvSpPr>
          <p:nvPr/>
        </p:nvSpPr>
        <p:spPr>
          <a:xfrm>
            <a:off x="4027932" y="3200400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119" name="Google Shape;119;p7">
            <a:extLst>
              <a:ext uri="{FF2B5EF4-FFF2-40B4-BE49-F238E27FC236}">
                <a16:creationId xmlns:a16="http://schemas.microsoft.com/office/drawing/2014/main" id="{598A7DAA-2140-4645-A1E1-7228D161360E}"/>
              </a:ext>
            </a:extLst>
          </p:cNvPr>
          <p:cNvSpPr>
            <a:spLocks noGrp="1"/>
          </p:cNvSpPr>
          <p:nvPr/>
        </p:nvSpPr>
        <p:spPr>
          <a:xfrm>
            <a:off x="3520440" y="3657600"/>
            <a:ext cx="141732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Exam</a:t>
            </a:r>
          </a:p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Consultation</a:t>
            </a:r>
          </a:p>
        </p:txBody>
      </p:sp>
      <p:sp>
        <p:nvSpPr>
          <p:cNvPr id="120" name="Google Shape;120;p7">
            <a:extLst>
              <a:ext uri="{FF2B5EF4-FFF2-40B4-BE49-F238E27FC236}">
                <a16:creationId xmlns:a16="http://schemas.microsoft.com/office/drawing/2014/main" id="{8929C434-20FF-4E8A-928C-E1A627F1C843}"/>
              </a:ext>
            </a:extLst>
          </p:cNvPr>
          <p:cNvSpPr>
            <a:spLocks noGrp="1"/>
          </p:cNvSpPr>
          <p:nvPr/>
        </p:nvSpPr>
        <p:spPr>
          <a:xfrm>
            <a:off x="3520440" y="4041648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Review &amp; Q&amp;A</a:t>
            </a:r>
          </a:p>
        </p:txBody>
      </p:sp>
      <p:cxnSp>
        <p:nvCxnSpPr>
          <p:cNvPr id="121" name="Google Shape;121;p7"/>
          <p:cNvCxnSpPr/>
          <p:nvPr/>
        </p:nvCxnSpPr>
        <p:spPr>
          <a:xfrm>
            <a:off x="5029200" y="3401568"/>
            <a:ext cx="457200" cy="0"/>
          </a:xfrm>
          <a:prstGeom prst="straightConnector1">
            <a:avLst/>
          </a:prstGeom>
          <a:ln w="19050" cap="flat">
            <a:solidFill>
              <a:srgbClr val="ED561B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2" name="Google Shape;122;p7">
            <a:extLst>
              <a:ext uri="{FF2B5EF4-FFF2-40B4-BE49-F238E27FC236}">
                <a16:creationId xmlns:a16="http://schemas.microsoft.com/office/drawing/2014/main" id="{49F72C3C-24A5-4DE3-A123-23870539F99D}"/>
              </a:ext>
            </a:extLst>
          </p:cNvPr>
          <p:cNvSpPr>
            <a:spLocks noGrp="1"/>
          </p:cNvSpPr>
          <p:nvPr/>
        </p:nvSpPr>
        <p:spPr>
          <a:xfrm>
            <a:off x="5765292" y="3200400"/>
            <a:ext cx="402336" cy="402336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">
            <a:extLst>
              <a:ext uri="{FF2B5EF4-FFF2-40B4-BE49-F238E27FC236}">
                <a16:creationId xmlns:a16="http://schemas.microsoft.com/office/drawing/2014/main" id="{0C8930D3-9BB7-4FF9-A04B-66AEAC0ED57A}"/>
              </a:ext>
            </a:extLst>
          </p:cNvPr>
          <p:cNvSpPr>
            <a:spLocks noGrp="1"/>
          </p:cNvSpPr>
          <p:nvPr/>
        </p:nvSpPr>
        <p:spPr>
          <a:xfrm>
            <a:off x="5765292" y="3200400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124" name="Google Shape;124;p7">
            <a:extLst>
              <a:ext uri="{FF2B5EF4-FFF2-40B4-BE49-F238E27FC236}">
                <a16:creationId xmlns:a16="http://schemas.microsoft.com/office/drawing/2014/main" id="{D6814F05-91F1-48CE-92E5-24B38E3BE49B}"/>
              </a:ext>
            </a:extLst>
          </p:cNvPr>
          <p:cNvSpPr>
            <a:spLocks noGrp="1"/>
          </p:cNvSpPr>
          <p:nvPr/>
        </p:nvSpPr>
        <p:spPr>
          <a:xfrm>
            <a:off x="5257800" y="3657600"/>
            <a:ext cx="141732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Exam</a:t>
            </a:r>
          </a:p>
        </p:txBody>
      </p:sp>
      <p:sp>
        <p:nvSpPr>
          <p:cNvPr id="125" name="Google Shape;125;p7">
            <a:extLst>
              <a:ext uri="{FF2B5EF4-FFF2-40B4-BE49-F238E27FC236}">
                <a16:creationId xmlns:a16="http://schemas.microsoft.com/office/drawing/2014/main" id="{99230DD9-0F91-4614-90F4-AEF0E2D318D5}"/>
              </a:ext>
            </a:extLst>
          </p:cNvPr>
          <p:cNvSpPr>
            <a:spLocks noGrp="1"/>
          </p:cNvSpPr>
          <p:nvPr/>
        </p:nvSpPr>
        <p:spPr>
          <a:xfrm>
            <a:off x="5257800" y="4041648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The graded sitting</a:t>
            </a:r>
          </a:p>
        </p:txBody>
      </p:sp>
      <p:cxnSp>
        <p:nvCxnSpPr>
          <p:cNvPr id="126" name="Google Shape;126;p7"/>
          <p:cNvCxnSpPr/>
          <p:nvPr/>
        </p:nvCxnSpPr>
        <p:spPr>
          <a:xfrm>
            <a:off x="6766560" y="3401568"/>
            <a:ext cx="457200" cy="0"/>
          </a:xfrm>
          <a:prstGeom prst="straightConnector1">
            <a:avLst/>
          </a:prstGeom>
          <a:ln w="19050" cap="flat">
            <a:solidFill>
              <a:srgbClr val="ED561B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7" name="Google Shape;127;p7">
            <a:extLst>
              <a:ext uri="{FF2B5EF4-FFF2-40B4-BE49-F238E27FC236}">
                <a16:creationId xmlns:a16="http://schemas.microsoft.com/office/drawing/2014/main" id="{442630FB-1599-4EF4-942B-E27DFFD5D96D}"/>
              </a:ext>
            </a:extLst>
          </p:cNvPr>
          <p:cNvSpPr>
            <a:spLocks noGrp="1"/>
          </p:cNvSpPr>
          <p:nvPr/>
        </p:nvSpPr>
        <p:spPr>
          <a:xfrm>
            <a:off x="7502652" y="3200400"/>
            <a:ext cx="402336" cy="402336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7">
            <a:extLst>
              <a:ext uri="{FF2B5EF4-FFF2-40B4-BE49-F238E27FC236}">
                <a16:creationId xmlns:a16="http://schemas.microsoft.com/office/drawing/2014/main" id="{A0217BC9-372A-4C90-B364-CF248BFAE188}"/>
              </a:ext>
            </a:extLst>
          </p:cNvPr>
          <p:cNvSpPr>
            <a:spLocks noGrp="1"/>
          </p:cNvSpPr>
          <p:nvPr/>
        </p:nvSpPr>
        <p:spPr>
          <a:xfrm>
            <a:off x="7502652" y="3200400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6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129" name="Google Shape;129;p7">
            <a:extLst>
              <a:ext uri="{FF2B5EF4-FFF2-40B4-BE49-F238E27FC236}">
                <a16:creationId xmlns:a16="http://schemas.microsoft.com/office/drawing/2014/main" id="{2012767E-2B27-4195-89BD-E8C6B6E0FF67}"/>
              </a:ext>
            </a:extLst>
          </p:cNvPr>
          <p:cNvSpPr>
            <a:spLocks noGrp="1"/>
          </p:cNvSpPr>
          <p:nvPr/>
        </p:nvSpPr>
        <p:spPr>
          <a:xfrm>
            <a:off x="6995160" y="3657600"/>
            <a:ext cx="141732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Retake</a:t>
            </a:r>
          </a:p>
        </p:txBody>
      </p:sp>
      <p:sp>
        <p:nvSpPr>
          <p:cNvPr id="130" name="Google Shape;130;p7">
            <a:extLst>
              <a:ext uri="{FF2B5EF4-FFF2-40B4-BE49-F238E27FC236}">
                <a16:creationId xmlns:a16="http://schemas.microsoft.com/office/drawing/2014/main" id="{94E98A76-AFAA-4E2D-809A-241CDEA12DC7}"/>
              </a:ext>
            </a:extLst>
          </p:cNvPr>
          <p:cNvSpPr>
            <a:spLocks noGrp="1"/>
          </p:cNvSpPr>
          <p:nvPr/>
        </p:nvSpPr>
        <p:spPr>
          <a:xfrm>
            <a:off x="6995160" y="4041648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A second chance</a:t>
            </a:r>
          </a:p>
        </p:txBody>
      </p:sp>
    </p:spTree>
    <p:extLst>
      <p:ext uri="{BB962C8B-B14F-4D97-AF65-F5344CB8AC3E}">
        <p14:creationId xmlns:p14="http://schemas.microsoft.com/office/powerpoint/2010/main" val="3215078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218485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TODAY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What we'll cover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John Peel: The UE in the 19</a:t>
            </a:r>
            <a:r>
              <a:rPr kumimoji="0" lang="en-US" sz="1350" b="0" i="0" u="none" strike="noStrike" kern="1200" cap="none" spc="0" normalizeH="0" baseline="3000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th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century</a:t>
            </a: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John Peel: The goal UE answers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Sales Funnel Quiz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45059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CustDev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Result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05409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Repeat-Sale Paradox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65760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Key Insights</a:t>
            </a: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5693380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6355080" y="1097280"/>
            <a:ext cx="2468880" cy="246888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1ADB6CCA-D0E2-44BE-8194-A3A885E47A06}"/>
              </a:ext>
            </a:extLst>
          </p:cNvPr>
          <p:cNvSpPr>
            <a:spLocks noGrp="1"/>
          </p:cNvSpPr>
          <p:nvPr/>
        </p:nvSpPr>
        <p:spPr>
          <a:xfrm>
            <a:off x="640080" y="1783080"/>
            <a:ext cx="457200" cy="91440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876D394-6B27-4785-AAC7-A4547D9B3796}"/>
              </a:ext>
            </a:extLst>
          </p:cNvPr>
          <p:cNvSpPr>
            <a:spLocks noGrp="1"/>
          </p:cNvSpPr>
          <p:nvPr/>
        </p:nvSpPr>
        <p:spPr>
          <a:xfrm>
            <a:off x="658368" y="1947672"/>
            <a:ext cx="5486400" cy="3200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3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WHERE IT CAME FROM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10627B3-2641-48A6-B7AF-810C1FC29F1E}"/>
              </a:ext>
            </a:extLst>
          </p:cNvPr>
          <p:cNvSpPr>
            <a:spLocks noGrp="1"/>
          </p:cNvSpPr>
          <p:nvPr/>
        </p:nvSpPr>
        <p:spPr>
          <a:xfrm>
            <a:off x="621792" y="2331720"/>
            <a:ext cx="5577840" cy="13716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Unit Economics in the 19th century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A65B21C-32D8-427E-9EDB-078C4AEEED36}"/>
              </a:ext>
            </a:extLst>
          </p:cNvPr>
          <p:cNvSpPr>
            <a:spLocks noGrp="1"/>
          </p:cNvSpPr>
          <p:nvPr/>
        </p:nvSpPr>
        <p:spPr>
          <a:xfrm>
            <a:off x="658368" y="3749040"/>
            <a:ext cx="5394960" cy="6400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Long before SaaS — a textile factory and one simple question.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67F07458-C4E6-4D88-88A6-3F6BD1791078}"/>
              </a:ext>
            </a:extLst>
          </p:cNvPr>
          <p:cNvSpPr>
            <a:spLocks noGrp="1"/>
          </p:cNvSpPr>
          <p:nvPr/>
        </p:nvSpPr>
        <p:spPr>
          <a:xfrm>
            <a:off x="658368" y="470916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0" i="0" u="none" strike="noStrike" kern="1200" cap="none" spc="100" normalizeH="0" baseline="0" noProof="0">
                <a:ln>
                  <a:noFill/>
                </a:ln>
                <a:solidFill>
                  <a:srgbClr val="7E8C99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LECTURE 1  ·  UNIT ECONOMICS</a:t>
            </a:r>
          </a:p>
        </p:txBody>
      </p:sp>
    </p:spTree>
    <p:extLst>
      <p:ext uri="{BB962C8B-B14F-4D97-AF65-F5344CB8AC3E}">
        <p14:creationId xmlns:p14="http://schemas.microsoft.com/office/powerpoint/2010/main" val="36438544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88920" y="0"/>
            <a:ext cx="635508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28426297-A90C-4C00-89B9-9A7C7DB27DD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B559AD30-7BDE-4551-95D1-CFF876E7A74D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7BCDA37-8DD8-4C21-B1C1-320DF0FEB601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240280" cy="5486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THE 19TH CENTURY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4111F85-B74B-4CEA-B776-7738FF4B21F9}"/>
              </a:ext>
            </a:extLst>
          </p:cNvPr>
          <p:cNvSpPr>
            <a:spLocks noGrp="1"/>
          </p:cNvSpPr>
          <p:nvPr/>
        </p:nvSpPr>
        <p:spPr>
          <a:xfrm>
            <a:off x="365760" y="1371600"/>
            <a:ext cx="2286000" cy="2743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A textile mill in the north of England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8BBD756-ACE9-409D-B086-CEAE03DEECE3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</p:spTree>
    <p:extLst>
      <p:ext uri="{BB962C8B-B14F-4D97-AF65-F5344CB8AC3E}">
        <p14:creationId xmlns:p14="http://schemas.microsoft.com/office/powerpoint/2010/main" val="7755620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635508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B92E4B0A-2892-467C-ABC5-DEDBECB824DE}"/>
              </a:ext>
            </a:extLst>
          </p:cNvPr>
          <p:cNvSpPr>
            <a:spLocks noGrp="1"/>
          </p:cNvSpPr>
          <p:nvPr/>
        </p:nvSpPr>
        <p:spPr>
          <a:xfrm>
            <a:off x="6355080" y="0"/>
            <a:ext cx="2788920" cy="5143500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D6EE45E1-1C23-4405-883D-CD903C3E4BCE}"/>
              </a:ext>
            </a:extLst>
          </p:cNvPr>
          <p:cNvSpPr>
            <a:spLocks noGrp="1"/>
          </p:cNvSpPr>
          <p:nvPr/>
        </p:nvSpPr>
        <p:spPr>
          <a:xfrm>
            <a:off x="6720840" y="502920"/>
            <a:ext cx="292608" cy="82296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73E3DFA-6AE6-4208-AEF9-A676A727DC4C}"/>
              </a:ext>
            </a:extLst>
          </p:cNvPr>
          <p:cNvSpPr>
            <a:spLocks noGrp="1"/>
          </p:cNvSpPr>
          <p:nvPr/>
        </p:nvSpPr>
        <p:spPr>
          <a:xfrm>
            <a:off x="6720840" y="658368"/>
            <a:ext cx="2240280" cy="5486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MEET JAMES WATT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CB0931F-077B-410B-9538-CBBB01BBA89C}"/>
              </a:ext>
            </a:extLst>
          </p:cNvPr>
          <p:cNvSpPr>
            <a:spLocks noGrp="1"/>
          </p:cNvSpPr>
          <p:nvPr/>
        </p:nvSpPr>
        <p:spPr>
          <a:xfrm>
            <a:off x="6720840" y="1371600"/>
            <a:ext cx="2286000" cy="2743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The supplier of the equipment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8CE9AC8-2C7D-44EE-8470-1812E29ACB74}"/>
              </a:ext>
            </a:extLst>
          </p:cNvPr>
          <p:cNvSpPr>
            <a:spLocks noGrp="1"/>
          </p:cNvSpPr>
          <p:nvPr/>
        </p:nvSpPr>
        <p:spPr>
          <a:xfrm>
            <a:off x="6720840" y="473659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</p:spTree>
    <p:extLst>
      <p:ext uri="{BB962C8B-B14F-4D97-AF65-F5344CB8AC3E}">
        <p14:creationId xmlns:p14="http://schemas.microsoft.com/office/powerpoint/2010/main" val="8058014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88920" y="0"/>
            <a:ext cx="635508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0FE59D5C-41E9-4EE8-A932-F8C13349A78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78687167-9D09-4367-BBD8-68B510B6F32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12D2A8D-FCC4-4970-AB76-240CED12593B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240280" cy="5486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THE TECHNOLOGY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E65EBBDC-BEF4-46A7-8D35-613C93EAFE28}"/>
              </a:ext>
            </a:extLst>
          </p:cNvPr>
          <p:cNvSpPr>
            <a:spLocks noGrp="1"/>
          </p:cNvSpPr>
          <p:nvPr/>
        </p:nvSpPr>
        <p:spPr>
          <a:xfrm>
            <a:off x="365760" y="1371600"/>
            <a:ext cx="2286000" cy="2743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The spinning machinery of the age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929FB0E-7F7D-4F98-8C55-4C6F2DBAF5BB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</p:spTree>
    <p:extLst>
      <p:ext uri="{BB962C8B-B14F-4D97-AF65-F5344CB8AC3E}">
        <p14:creationId xmlns:p14="http://schemas.microsoft.com/office/powerpoint/2010/main" val="28041347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635508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DEE71DC7-008D-43DD-B6E7-78479E57B648}"/>
              </a:ext>
            </a:extLst>
          </p:cNvPr>
          <p:cNvSpPr>
            <a:spLocks noGrp="1"/>
          </p:cNvSpPr>
          <p:nvPr/>
        </p:nvSpPr>
        <p:spPr>
          <a:xfrm>
            <a:off x="6355080" y="0"/>
            <a:ext cx="2788920" cy="5143500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291A0873-B18E-4CB8-9F21-3FD8FDBA2F49}"/>
              </a:ext>
            </a:extLst>
          </p:cNvPr>
          <p:cNvSpPr>
            <a:spLocks noGrp="1"/>
          </p:cNvSpPr>
          <p:nvPr/>
        </p:nvSpPr>
        <p:spPr>
          <a:xfrm>
            <a:off x="6720840" y="502920"/>
            <a:ext cx="292608" cy="82296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B312071-531C-4FD8-8C60-46D0A58E7FD4}"/>
              </a:ext>
            </a:extLst>
          </p:cNvPr>
          <p:cNvSpPr>
            <a:spLocks noGrp="1"/>
          </p:cNvSpPr>
          <p:nvPr/>
        </p:nvSpPr>
        <p:spPr>
          <a:xfrm>
            <a:off x="6720840" y="658368"/>
            <a:ext cx="2240280" cy="5486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INDUSTRIAL BRITAIN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36DC932-1FBC-4399-8F60-FBA96A20F26F}"/>
              </a:ext>
            </a:extLst>
          </p:cNvPr>
          <p:cNvSpPr>
            <a:spLocks noGrp="1"/>
          </p:cNvSpPr>
          <p:nvPr/>
        </p:nvSpPr>
        <p:spPr>
          <a:xfrm>
            <a:off x="6720840" y="1371600"/>
            <a:ext cx="2286000" cy="2743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Britain at the dawn of the factory era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BEA62CE-9783-47E8-899C-2C072982225F}"/>
              </a:ext>
            </a:extLst>
          </p:cNvPr>
          <p:cNvSpPr>
            <a:spLocks noGrp="1"/>
          </p:cNvSpPr>
          <p:nvPr/>
        </p:nvSpPr>
        <p:spPr>
          <a:xfrm>
            <a:off x="6720840" y="473659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</p:spTree>
    <p:extLst>
      <p:ext uri="{BB962C8B-B14F-4D97-AF65-F5344CB8AC3E}">
        <p14:creationId xmlns:p14="http://schemas.microsoft.com/office/powerpoint/2010/main" val="34119618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8C3C8FE-DF30-407C-A999-58A2019BF38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B3FF345-3890-4D01-BCDB-E2806A06EAA1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D1F4EC1-DE0B-42BB-A693-FC6402FD1452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19TH-CENTURY UE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27608CA-ECC3-4D76-9C9C-E7BA184A1FED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John Peel's goal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2E509CE3-B2D9-414E-AE25-79FFDAB28028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A32F32D-5024-4097-A46B-CAA8F256D9CC}"/>
              </a:ext>
            </a:extLst>
          </p:cNvPr>
          <p:cNvSpPr>
            <a:spLocks noGrp="1"/>
          </p:cNvSpPr>
          <p:nvPr/>
        </p:nvSpPr>
        <p:spPr>
          <a:xfrm>
            <a:off x="3200400" y="914400"/>
            <a:ext cx="5532120" cy="1417320"/>
          </a:xfrm>
          <a:prstGeom prst="rect">
            <a:avLst/>
          </a:prstGeom>
          <a:solidFill>
            <a:srgbClr val="192E40"/>
          </a:solidFill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160" y="1298448"/>
            <a:ext cx="640080" cy="640080"/>
          </a:xfrm>
          <a:prstGeom prst="rect">
            <a:avLst/>
          </a:prstGeom>
        </p:spPr>
      </p:pic>
      <p:sp>
        <p:nvSpPr>
          <p:cNvPr id="9" name="Text 6">
            <a:extLst>
              <a:ext uri="{FF2B5EF4-FFF2-40B4-BE49-F238E27FC236}">
                <a16:creationId xmlns:a16="http://schemas.microsoft.com/office/drawing/2014/main" id="{DCF95915-A562-4753-A029-F3B5817E933E}"/>
              </a:ext>
            </a:extLst>
          </p:cNvPr>
          <p:cNvSpPr>
            <a:spLocks noGrp="1"/>
          </p:cNvSpPr>
          <p:nvPr/>
        </p:nvSpPr>
        <p:spPr>
          <a:xfrm>
            <a:off x="4480560" y="914400"/>
            <a:ext cx="4069080" cy="1417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Earn </a:t>
            </a: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£100 / month</a:t>
            </a: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  from a textile factory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7DFCAD2A-FB99-44B5-AC67-44170DFC6F1F}"/>
              </a:ext>
            </a:extLst>
          </p:cNvPr>
          <p:cNvSpPr>
            <a:spLocks noGrp="1"/>
          </p:cNvSpPr>
          <p:nvPr/>
        </p:nvSpPr>
        <p:spPr>
          <a:xfrm>
            <a:off x="3200400" y="2651760"/>
            <a:ext cx="5532120" cy="9144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Same question as any SaaS model, 200 years early: how much must he produce and sell to cover his costs and hit his target profit?</a:t>
            </a:r>
          </a:p>
        </p:txBody>
      </p:sp>
    </p:spTree>
    <p:extLst>
      <p:ext uri="{BB962C8B-B14F-4D97-AF65-F5344CB8AC3E}">
        <p14:creationId xmlns:p14="http://schemas.microsoft.com/office/powerpoint/2010/main" val="5370503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4B7D5D1-2A50-4C7F-B2EB-FF6B234BA5D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742A7D0-CB1C-44CC-BB1F-645B0B275381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F8365D4-62A2-4FBF-802E-4B6D2F0681AE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19TH-CENTURY UE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152DC72-9D5F-4EF1-A1FC-0FF44254A793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What goes in, what comes out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B3E638F-B805-4604-8443-C36565154626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37232FE4-BDE6-4661-9F80-BAAB7D0785F5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3429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2F6F9E34-2D30-4A60-8A4E-C24FA34EA3BC}"/>
              </a:ext>
            </a:extLst>
          </p:cNvPr>
          <p:cNvSpPr>
            <a:spLocks noGrp="1"/>
          </p:cNvSpPr>
          <p:nvPr/>
        </p:nvSpPr>
        <p:spPr>
          <a:xfrm>
            <a:off x="3429000" y="987552"/>
            <a:ext cx="457200" cy="457200"/>
          </a:xfrm>
          <a:prstGeom prst="ellipse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872" y="1106424"/>
            <a:ext cx="219456" cy="219456"/>
          </a:xfrm>
          <a:prstGeom prst="rect">
            <a:avLst/>
          </a:prstGeom>
        </p:spPr>
      </p:pic>
      <p:sp>
        <p:nvSpPr>
          <p:cNvPr id="10" name="Text 7">
            <a:extLst>
              <a:ext uri="{FF2B5EF4-FFF2-40B4-BE49-F238E27FC236}">
                <a16:creationId xmlns:a16="http://schemas.microsoft.com/office/drawing/2014/main" id="{DAA6DD5E-8304-4173-928D-95EC7932BF63}"/>
              </a:ext>
            </a:extLst>
          </p:cNvPr>
          <p:cNvSpPr>
            <a:spLocks noGrp="1"/>
          </p:cNvSpPr>
          <p:nvPr/>
        </p:nvSpPr>
        <p:spPr>
          <a:xfrm>
            <a:off x="4023360" y="987552"/>
            <a:ext cx="1714500" cy="4572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Costs</a:t>
            </a: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5D4F1AB9-2C55-43F9-85C5-3A84E98717AD}"/>
              </a:ext>
            </a:extLst>
          </p:cNvPr>
          <p:cNvSpPr>
            <a:spLocks noGrp="1"/>
          </p:cNvSpPr>
          <p:nvPr/>
        </p:nvSpPr>
        <p:spPr>
          <a:xfrm>
            <a:off x="3474720" y="1764792"/>
            <a:ext cx="91440" cy="91440"/>
          </a:xfrm>
          <a:prstGeom prst="ellipse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09A518A3-B7C4-439F-B40D-954266A3AEAE}"/>
              </a:ext>
            </a:extLst>
          </p:cNvPr>
          <p:cNvSpPr>
            <a:spLocks noGrp="1"/>
          </p:cNvSpPr>
          <p:nvPr/>
        </p:nvSpPr>
        <p:spPr>
          <a:xfrm>
            <a:off x="3657600" y="1655064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Loan repayment</a:t>
            </a:r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9D931945-846F-4BCB-82EE-E06C7062B3EA}"/>
              </a:ext>
            </a:extLst>
          </p:cNvPr>
          <p:cNvSpPr>
            <a:spLocks noGrp="1"/>
          </p:cNvSpPr>
          <p:nvPr/>
        </p:nvSpPr>
        <p:spPr>
          <a:xfrm>
            <a:off x="3474720" y="2112264"/>
            <a:ext cx="91440" cy="91440"/>
          </a:xfrm>
          <a:prstGeom prst="ellipse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583B5EFD-817E-4974-B265-32CCC17E4AF9}"/>
              </a:ext>
            </a:extLst>
          </p:cNvPr>
          <p:cNvSpPr>
            <a:spLocks noGrp="1"/>
          </p:cNvSpPr>
          <p:nvPr/>
        </p:nvSpPr>
        <p:spPr>
          <a:xfrm>
            <a:off x="3657600" y="2002536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Wages</a:t>
            </a:r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64D244A9-50B1-4F79-83BC-076F7B09A7FC}"/>
              </a:ext>
            </a:extLst>
          </p:cNvPr>
          <p:cNvSpPr>
            <a:spLocks noGrp="1"/>
          </p:cNvSpPr>
          <p:nvPr/>
        </p:nvSpPr>
        <p:spPr>
          <a:xfrm>
            <a:off x="3474720" y="2459736"/>
            <a:ext cx="91440" cy="91440"/>
          </a:xfrm>
          <a:prstGeom prst="ellipse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E6A955C5-7BF6-4A0E-8555-FD5FEEC40D86}"/>
              </a:ext>
            </a:extLst>
          </p:cNvPr>
          <p:cNvSpPr>
            <a:spLocks noGrp="1"/>
          </p:cNvSpPr>
          <p:nvPr/>
        </p:nvSpPr>
        <p:spPr>
          <a:xfrm>
            <a:off x="3657600" y="2350008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Energy (coal)</a:t>
            </a:r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336E5B1D-8A49-4745-B1C2-090AE1BAE204}"/>
              </a:ext>
            </a:extLst>
          </p:cNvPr>
          <p:cNvSpPr>
            <a:spLocks noGrp="1"/>
          </p:cNvSpPr>
          <p:nvPr/>
        </p:nvSpPr>
        <p:spPr>
          <a:xfrm>
            <a:off x="3474720" y="2807208"/>
            <a:ext cx="91440" cy="91440"/>
          </a:xfrm>
          <a:prstGeom prst="ellipse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0E155C3E-3CB4-470C-A72B-BADE31556ED2}"/>
              </a:ext>
            </a:extLst>
          </p:cNvPr>
          <p:cNvSpPr>
            <a:spLocks noGrp="1"/>
          </p:cNvSpPr>
          <p:nvPr/>
        </p:nvSpPr>
        <p:spPr>
          <a:xfrm>
            <a:off x="3657600" y="2697480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Raw material</a:t>
            </a:r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25EF436F-2328-48EF-89A8-796128817235}"/>
              </a:ext>
            </a:extLst>
          </p:cNvPr>
          <p:cNvSpPr>
            <a:spLocks noGrp="1"/>
          </p:cNvSpPr>
          <p:nvPr/>
        </p:nvSpPr>
        <p:spPr>
          <a:xfrm>
            <a:off x="3474720" y="3154680"/>
            <a:ext cx="91440" cy="91440"/>
          </a:xfrm>
          <a:prstGeom prst="ellipse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58B9FE5B-5980-4F7C-9D21-3E345B61D53F}"/>
              </a:ext>
            </a:extLst>
          </p:cNvPr>
          <p:cNvSpPr>
            <a:spLocks noGrp="1"/>
          </p:cNvSpPr>
          <p:nvPr/>
        </p:nvSpPr>
        <p:spPr>
          <a:xfrm>
            <a:off x="3657600" y="3044952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Machinery</a:t>
            </a:r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7135952A-80EE-4EA8-A9D8-7B3FC1E3C03E}"/>
              </a:ext>
            </a:extLst>
          </p:cNvPr>
          <p:cNvSpPr>
            <a:spLocks noGrp="1"/>
          </p:cNvSpPr>
          <p:nvPr/>
        </p:nvSpPr>
        <p:spPr>
          <a:xfrm>
            <a:off x="3474720" y="3502152"/>
            <a:ext cx="91440" cy="91440"/>
          </a:xfrm>
          <a:prstGeom prst="ellipse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8A425C29-F7FB-41EC-9493-FF5D32D00271}"/>
              </a:ext>
            </a:extLst>
          </p:cNvPr>
          <p:cNvSpPr>
            <a:spLocks noGrp="1"/>
          </p:cNvSpPr>
          <p:nvPr/>
        </p:nvSpPr>
        <p:spPr>
          <a:xfrm>
            <a:off x="3657600" y="3392424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Advertising</a:t>
            </a:r>
          </a:p>
        </p:txBody>
      </p:sp>
      <p:sp>
        <p:nvSpPr>
          <p:cNvPr id="23" name="Shape 20">
            <a:extLst>
              <a:ext uri="{FF2B5EF4-FFF2-40B4-BE49-F238E27FC236}">
                <a16:creationId xmlns:a16="http://schemas.microsoft.com/office/drawing/2014/main" id="{D144AB1F-3756-4581-B7F6-403A74B85FF5}"/>
              </a:ext>
            </a:extLst>
          </p:cNvPr>
          <p:cNvSpPr>
            <a:spLocks noGrp="1"/>
          </p:cNvSpPr>
          <p:nvPr/>
        </p:nvSpPr>
        <p:spPr>
          <a:xfrm>
            <a:off x="3474720" y="3849624"/>
            <a:ext cx="91440" cy="91440"/>
          </a:xfrm>
          <a:prstGeom prst="ellipse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0B45692F-444B-469F-9D8F-9470DAE43785}"/>
              </a:ext>
            </a:extLst>
          </p:cNvPr>
          <p:cNvSpPr>
            <a:spLocks noGrp="1"/>
          </p:cNvSpPr>
          <p:nvPr/>
        </p:nvSpPr>
        <p:spPr>
          <a:xfrm>
            <a:off x="3657600" y="3739896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Warehouse</a:t>
            </a:r>
          </a:p>
        </p:txBody>
      </p:sp>
      <p:sp>
        <p:nvSpPr>
          <p:cNvPr id="25" name="Shape 22">
            <a:extLst>
              <a:ext uri="{FF2B5EF4-FFF2-40B4-BE49-F238E27FC236}">
                <a16:creationId xmlns:a16="http://schemas.microsoft.com/office/drawing/2014/main" id="{42522F1A-4FC5-4DB9-8024-B72BB58CD65D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3429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Shape 23">
            <a:extLst>
              <a:ext uri="{FF2B5EF4-FFF2-40B4-BE49-F238E27FC236}">
                <a16:creationId xmlns:a16="http://schemas.microsoft.com/office/drawing/2014/main" id="{8B4F058D-667E-4010-B8A2-C7F255768F6E}"/>
              </a:ext>
            </a:extLst>
          </p:cNvPr>
          <p:cNvSpPr>
            <a:spLocks noGrp="1"/>
          </p:cNvSpPr>
          <p:nvPr/>
        </p:nvSpPr>
        <p:spPr>
          <a:xfrm>
            <a:off x="6332220" y="987552"/>
            <a:ext cx="457200" cy="457200"/>
          </a:xfrm>
          <a:prstGeom prst="ellipse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092" y="1106424"/>
            <a:ext cx="219456" cy="219456"/>
          </a:xfrm>
          <a:prstGeom prst="rect">
            <a:avLst/>
          </a:prstGeom>
        </p:spPr>
      </p:pic>
      <p:sp>
        <p:nvSpPr>
          <p:cNvPr id="28" name="Text 24">
            <a:extLst>
              <a:ext uri="{FF2B5EF4-FFF2-40B4-BE49-F238E27FC236}">
                <a16:creationId xmlns:a16="http://schemas.microsoft.com/office/drawing/2014/main" id="{00400E7D-0DD1-45B6-80DB-0D1D84070353}"/>
              </a:ext>
            </a:extLst>
          </p:cNvPr>
          <p:cNvSpPr>
            <a:spLocks noGrp="1"/>
          </p:cNvSpPr>
          <p:nvPr/>
        </p:nvSpPr>
        <p:spPr>
          <a:xfrm>
            <a:off x="6926580" y="987552"/>
            <a:ext cx="1714500" cy="4572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Revenue</a:t>
            </a:r>
          </a:p>
        </p:txBody>
      </p:sp>
      <p:sp>
        <p:nvSpPr>
          <p:cNvPr id="29" name="Shape 25">
            <a:extLst>
              <a:ext uri="{FF2B5EF4-FFF2-40B4-BE49-F238E27FC236}">
                <a16:creationId xmlns:a16="http://schemas.microsoft.com/office/drawing/2014/main" id="{77FB11F6-4E00-4152-AE2B-24BA273E995A}"/>
              </a:ext>
            </a:extLst>
          </p:cNvPr>
          <p:cNvSpPr>
            <a:spLocks noGrp="1"/>
          </p:cNvSpPr>
          <p:nvPr/>
        </p:nvSpPr>
        <p:spPr>
          <a:xfrm>
            <a:off x="6377940" y="1764792"/>
            <a:ext cx="91440" cy="91440"/>
          </a:xfrm>
          <a:prstGeom prst="ellipse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 26">
            <a:extLst>
              <a:ext uri="{FF2B5EF4-FFF2-40B4-BE49-F238E27FC236}">
                <a16:creationId xmlns:a16="http://schemas.microsoft.com/office/drawing/2014/main" id="{51A2D754-40C4-42D3-BD82-7725287D4524}"/>
              </a:ext>
            </a:extLst>
          </p:cNvPr>
          <p:cNvSpPr>
            <a:spLocks noGrp="1"/>
          </p:cNvSpPr>
          <p:nvPr/>
        </p:nvSpPr>
        <p:spPr>
          <a:xfrm>
            <a:off x="6560820" y="1655064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Sales of cloth</a:t>
            </a:r>
          </a:p>
        </p:txBody>
      </p:sp>
      <p:sp>
        <p:nvSpPr>
          <p:cNvPr id="31" name="Text 27">
            <a:extLst>
              <a:ext uri="{FF2B5EF4-FFF2-40B4-BE49-F238E27FC236}">
                <a16:creationId xmlns:a16="http://schemas.microsoft.com/office/drawing/2014/main" id="{DC283E7D-E4E8-4007-AB75-2578EAC5B6D0}"/>
              </a:ext>
            </a:extLst>
          </p:cNvPr>
          <p:cNvSpPr>
            <a:spLocks noGrp="1"/>
          </p:cNvSpPr>
          <p:nvPr/>
        </p:nvSpPr>
        <p:spPr>
          <a:xfrm>
            <a:off x="6377940" y="2377440"/>
            <a:ext cx="2080260" cy="14630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1" u="none" strike="noStrike" kern="1200" cap="none" spc="0" normalizeH="0" baseline="0" noProof="0">
                <a:ln>
                  <a:noFill/>
                </a:ln>
                <a:solidFill>
                  <a:srgbClr val="6B7785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Just one line — but it has to cover everything on the left.</a:t>
            </a:r>
          </a:p>
        </p:txBody>
      </p:sp>
    </p:spTree>
    <p:extLst>
      <p:ext uri="{BB962C8B-B14F-4D97-AF65-F5344CB8AC3E}">
        <p14:creationId xmlns:p14="http://schemas.microsoft.com/office/powerpoint/2010/main" val="20445289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5DAB139-9334-4CD9-836F-AFB0B086928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D8FB5F3-EF50-48AF-825B-4454808986BD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A87C739-3078-4770-A644-B83909EFBCFC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19TH-CENTURY UE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6DC9726-B236-45F7-AB0F-BAE4D78F229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Sorting the costs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5BCB6EF-26EF-437E-AB1F-588EA2BB319B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63A3A4DE-4811-43FC-8476-3DFA2CE6F13B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80141622-A319-449B-A07C-095165DBD4CF}"/>
              </a:ext>
            </a:extLst>
          </p:cNvPr>
          <p:cNvSpPr>
            <a:spLocks noGrp="1"/>
          </p:cNvSpPr>
          <p:nvPr/>
        </p:nvSpPr>
        <p:spPr>
          <a:xfrm>
            <a:off x="3200400" y="777240"/>
            <a:ext cx="2628900" cy="73152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154230B-6E0B-4E28-8153-1881872080CC}"/>
              </a:ext>
            </a:extLst>
          </p:cNvPr>
          <p:cNvSpPr>
            <a:spLocks noGrp="1"/>
          </p:cNvSpPr>
          <p:nvPr/>
        </p:nvSpPr>
        <p:spPr>
          <a:xfrm>
            <a:off x="3456432" y="1005840"/>
            <a:ext cx="2171700" cy="3200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6B7785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Fixed / month</a:t>
            </a: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1F429C1-A192-4536-A92B-928FACA6E3BD}"/>
              </a:ext>
            </a:extLst>
          </p:cNvPr>
          <p:cNvSpPr>
            <a:spLocks noGrp="1"/>
          </p:cNvSpPr>
          <p:nvPr/>
        </p:nvSpPr>
        <p:spPr>
          <a:xfrm>
            <a:off x="3456432" y="1325880"/>
            <a:ext cx="2171700" cy="5486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1200" cap="none" spc="0" normalizeH="0" baseline="0" noProof="0">
                <a:ln>
                  <a:noFill/>
                </a:ln>
                <a:solidFill>
                  <a:srgbClr val="ED561B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£1,750</a:t>
            </a: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4AF14FF9-9C54-45FB-978C-9A35DFDFB176}"/>
              </a:ext>
            </a:extLst>
          </p:cNvPr>
          <p:cNvSpPr>
            <a:spLocks noGrp="1"/>
          </p:cNvSpPr>
          <p:nvPr/>
        </p:nvSpPr>
        <p:spPr>
          <a:xfrm>
            <a:off x="3474720" y="2130552"/>
            <a:ext cx="91440" cy="91440"/>
          </a:xfrm>
          <a:prstGeom prst="ellipse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B85B171F-A27D-4D92-BA79-E9B7C8120C4C}"/>
              </a:ext>
            </a:extLst>
          </p:cNvPr>
          <p:cNvSpPr>
            <a:spLocks noGrp="1"/>
          </p:cNvSpPr>
          <p:nvPr/>
        </p:nvSpPr>
        <p:spPr>
          <a:xfrm>
            <a:off x="3657600" y="2020824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Loan repayment — £450</a:t>
            </a: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E3CDECBB-E215-4DD2-BF93-2D91A843CCAE}"/>
              </a:ext>
            </a:extLst>
          </p:cNvPr>
          <p:cNvSpPr>
            <a:spLocks noGrp="1"/>
          </p:cNvSpPr>
          <p:nvPr/>
        </p:nvSpPr>
        <p:spPr>
          <a:xfrm>
            <a:off x="3474720" y="2514600"/>
            <a:ext cx="91440" cy="91440"/>
          </a:xfrm>
          <a:prstGeom prst="ellipse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ECF8C5C3-FAD7-435E-B7E0-E338143C0AC6}"/>
              </a:ext>
            </a:extLst>
          </p:cNvPr>
          <p:cNvSpPr>
            <a:spLocks noGrp="1"/>
          </p:cNvSpPr>
          <p:nvPr/>
        </p:nvSpPr>
        <p:spPr>
          <a:xfrm>
            <a:off x="3657600" y="2404872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Wages — 25 × £50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B1AC690C-CF20-4A09-B708-9D5F5FB30709}"/>
              </a:ext>
            </a:extLst>
          </p:cNvPr>
          <p:cNvSpPr>
            <a:spLocks noGrp="1"/>
          </p:cNvSpPr>
          <p:nvPr/>
        </p:nvSpPr>
        <p:spPr>
          <a:xfrm>
            <a:off x="3474720" y="2898648"/>
            <a:ext cx="91440" cy="91440"/>
          </a:xfrm>
          <a:prstGeom prst="ellipse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6DBDD81B-C1F5-4595-8D76-0E72D1BCB4A5}"/>
              </a:ext>
            </a:extLst>
          </p:cNvPr>
          <p:cNvSpPr>
            <a:spLocks noGrp="1"/>
          </p:cNvSpPr>
          <p:nvPr/>
        </p:nvSpPr>
        <p:spPr>
          <a:xfrm>
            <a:off x="3657600" y="2788920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Advertising — £50</a:t>
            </a: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AC097009-EF9A-47EB-A27B-2909B7A90D5D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D31D6953-B8A7-4E0A-9FAF-39EE2FB4DBEB}"/>
              </a:ext>
            </a:extLst>
          </p:cNvPr>
          <p:cNvSpPr>
            <a:spLocks noGrp="1"/>
          </p:cNvSpPr>
          <p:nvPr/>
        </p:nvSpPr>
        <p:spPr>
          <a:xfrm>
            <a:off x="6103620" y="777240"/>
            <a:ext cx="2628900" cy="73152"/>
          </a:xfrm>
          <a:prstGeom prst="rect">
            <a:avLst/>
          </a:prstGeom>
          <a:solidFill>
            <a:srgbClr val="8FA0AE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DC884534-0F96-4566-9472-5664C5D06867}"/>
              </a:ext>
            </a:extLst>
          </p:cNvPr>
          <p:cNvSpPr>
            <a:spLocks noGrp="1"/>
          </p:cNvSpPr>
          <p:nvPr/>
        </p:nvSpPr>
        <p:spPr>
          <a:xfrm>
            <a:off x="6359652" y="1005840"/>
            <a:ext cx="2171700" cy="3200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6B7785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One-time</a:t>
            </a: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3622887C-C5A2-4727-995E-256664BA2D48}"/>
              </a:ext>
            </a:extLst>
          </p:cNvPr>
          <p:cNvSpPr>
            <a:spLocks noGrp="1"/>
          </p:cNvSpPr>
          <p:nvPr/>
        </p:nvSpPr>
        <p:spPr>
          <a:xfrm>
            <a:off x="6359652" y="1325880"/>
            <a:ext cx="2171700" cy="5486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1200" cap="none" spc="0" normalizeH="0" baseline="0" noProof="0">
                <a:ln>
                  <a:noFill/>
                </a:ln>
                <a:solidFill>
                  <a:srgbClr val="ED561B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£7,500</a:t>
            </a: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8C1E1C82-9A29-47A2-B1F4-6FC053105854}"/>
              </a:ext>
            </a:extLst>
          </p:cNvPr>
          <p:cNvSpPr>
            <a:spLocks noGrp="1"/>
          </p:cNvSpPr>
          <p:nvPr/>
        </p:nvSpPr>
        <p:spPr>
          <a:xfrm>
            <a:off x="6377940" y="2130552"/>
            <a:ext cx="91440" cy="91440"/>
          </a:xfrm>
          <a:prstGeom prst="ellipse">
            <a:avLst/>
          </a:prstGeom>
          <a:solidFill>
            <a:srgbClr val="8FA0AE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77A638FB-4EE9-437B-AE87-8EF00235F783}"/>
              </a:ext>
            </a:extLst>
          </p:cNvPr>
          <p:cNvSpPr>
            <a:spLocks noGrp="1"/>
          </p:cNvSpPr>
          <p:nvPr/>
        </p:nvSpPr>
        <p:spPr>
          <a:xfrm>
            <a:off x="6560820" y="2020824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Machinery — 5 × £1,000</a:t>
            </a:r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B14BA928-FEC8-49B6-A8B8-D1D23F84BB0C}"/>
              </a:ext>
            </a:extLst>
          </p:cNvPr>
          <p:cNvSpPr>
            <a:spLocks noGrp="1"/>
          </p:cNvSpPr>
          <p:nvPr/>
        </p:nvSpPr>
        <p:spPr>
          <a:xfrm>
            <a:off x="6377940" y="2514600"/>
            <a:ext cx="91440" cy="91440"/>
          </a:xfrm>
          <a:prstGeom prst="ellipse">
            <a:avLst/>
          </a:prstGeom>
          <a:solidFill>
            <a:srgbClr val="8FA0AE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EFA553B2-CC16-440E-8275-1093300836F9}"/>
              </a:ext>
            </a:extLst>
          </p:cNvPr>
          <p:cNvSpPr>
            <a:spLocks noGrp="1"/>
          </p:cNvSpPr>
          <p:nvPr/>
        </p:nvSpPr>
        <p:spPr>
          <a:xfrm>
            <a:off x="6560820" y="2404872"/>
            <a:ext cx="1988820" cy="3108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Warehouse — £2,500</a:t>
            </a: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1B779435-EC67-4FF9-A4F7-5F80A00DDB58}"/>
              </a:ext>
            </a:extLst>
          </p:cNvPr>
          <p:cNvSpPr>
            <a:spLocks noGrp="1"/>
          </p:cNvSpPr>
          <p:nvPr/>
        </p:nvSpPr>
        <p:spPr>
          <a:xfrm>
            <a:off x="3200400" y="3703320"/>
            <a:ext cx="5532120" cy="548640"/>
          </a:xfrm>
          <a:prstGeom prst="rect">
            <a:avLst/>
          </a:prstGeom>
          <a:solidFill>
            <a:srgbClr val="FBE3D8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C7686D61-DD64-4CC1-90E1-AEED5687C9FD}"/>
              </a:ext>
            </a:extLst>
          </p:cNvPr>
          <p:cNvSpPr>
            <a:spLocks noGrp="1"/>
          </p:cNvSpPr>
          <p:nvPr/>
        </p:nvSpPr>
        <p:spPr>
          <a:xfrm>
            <a:off x="3429000" y="3703320"/>
            <a:ext cx="5074920" cy="5486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ED561B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…and on top, a variable cost on every roll produced  →</a:t>
            </a:r>
          </a:p>
        </p:txBody>
      </p:sp>
    </p:spTree>
    <p:extLst>
      <p:ext uri="{BB962C8B-B14F-4D97-AF65-F5344CB8AC3E}">
        <p14:creationId xmlns:p14="http://schemas.microsoft.com/office/powerpoint/2010/main" val="8332406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D78EDA2-247B-4234-A31F-E5F627D848E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F323113-D103-4381-B2A4-66A7A6340671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D72F6DC-385C-425B-8570-163D00FEEE7A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19TH-CENTURY UE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70C4943-8AE1-4569-AAC8-2E4B2591C95C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The economics of one roll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A26D319-FA68-44A0-BA18-9B15C6E8078B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92CCD84D-95A8-4219-97C1-740345234117}"/>
              </a:ext>
            </a:extLst>
          </p:cNvPr>
          <p:cNvSpPr>
            <a:spLocks noGrp="1"/>
          </p:cNvSpPr>
          <p:nvPr/>
        </p:nvSpPr>
        <p:spPr>
          <a:xfrm>
            <a:off x="3200400" y="868680"/>
            <a:ext cx="55321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E8F7854A-485D-4D2D-B9F7-389C670D3094}"/>
              </a:ext>
            </a:extLst>
          </p:cNvPr>
          <p:cNvSpPr>
            <a:spLocks noGrp="1"/>
          </p:cNvSpPr>
          <p:nvPr/>
        </p:nvSpPr>
        <p:spPr>
          <a:xfrm>
            <a:off x="3200400" y="868680"/>
            <a:ext cx="64008" cy="658368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22751A2-99A4-4D8C-80A9-D9A12C1145E4}"/>
              </a:ext>
            </a:extLst>
          </p:cNvPr>
          <p:cNvSpPr>
            <a:spLocks noGrp="1"/>
          </p:cNvSpPr>
          <p:nvPr/>
        </p:nvSpPr>
        <p:spPr>
          <a:xfrm>
            <a:off x="3520440" y="868680"/>
            <a:ext cx="3703320" cy="65836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Sold for</a:t>
            </a: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BF69B46B-8E4E-4CCB-BCF4-B37CC208C4E2}"/>
              </a:ext>
            </a:extLst>
          </p:cNvPr>
          <p:cNvSpPr>
            <a:spLocks noGrp="1"/>
          </p:cNvSpPr>
          <p:nvPr/>
        </p:nvSpPr>
        <p:spPr>
          <a:xfrm>
            <a:off x="7086600" y="868680"/>
            <a:ext cx="1417320" cy="65836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£10</a:t>
            </a: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A4E90FBD-B7D0-40C8-89E2-395EF9B011FC}"/>
              </a:ext>
            </a:extLst>
          </p:cNvPr>
          <p:cNvSpPr>
            <a:spLocks noGrp="1"/>
          </p:cNvSpPr>
          <p:nvPr/>
        </p:nvSpPr>
        <p:spPr>
          <a:xfrm>
            <a:off x="3200400" y="1618488"/>
            <a:ext cx="55321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1A84894C-C8EB-4F71-817E-C3A0957BA964}"/>
              </a:ext>
            </a:extLst>
          </p:cNvPr>
          <p:cNvSpPr>
            <a:spLocks noGrp="1"/>
          </p:cNvSpPr>
          <p:nvPr/>
        </p:nvSpPr>
        <p:spPr>
          <a:xfrm>
            <a:off x="3200400" y="1618488"/>
            <a:ext cx="64008" cy="658368"/>
          </a:xfrm>
          <a:prstGeom prst="rect">
            <a:avLst/>
          </a:prstGeom>
          <a:solidFill>
            <a:srgbClr val="8FA0AE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B4976D1-7498-4A09-8AAE-7DBAFC5767F5}"/>
              </a:ext>
            </a:extLst>
          </p:cNvPr>
          <p:cNvSpPr>
            <a:spLocks noGrp="1"/>
          </p:cNvSpPr>
          <p:nvPr/>
        </p:nvSpPr>
        <p:spPr>
          <a:xfrm>
            <a:off x="3520440" y="1618488"/>
            <a:ext cx="3703320" cy="65836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Raw material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8856A407-733E-49A8-8DBB-F2C10A4D6C90}"/>
              </a:ext>
            </a:extLst>
          </p:cNvPr>
          <p:cNvSpPr>
            <a:spLocks noGrp="1"/>
          </p:cNvSpPr>
          <p:nvPr/>
        </p:nvSpPr>
        <p:spPr>
          <a:xfrm>
            <a:off x="7086600" y="1618488"/>
            <a:ext cx="1417320" cy="65836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6B7785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−£2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D9870D20-7CEE-44DE-8C72-E93A64064B0F}"/>
              </a:ext>
            </a:extLst>
          </p:cNvPr>
          <p:cNvSpPr>
            <a:spLocks noGrp="1"/>
          </p:cNvSpPr>
          <p:nvPr/>
        </p:nvSpPr>
        <p:spPr>
          <a:xfrm>
            <a:off x="3200400" y="2368296"/>
            <a:ext cx="55321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7BF4F465-B190-4B4C-B586-A423EC74F3ED}"/>
              </a:ext>
            </a:extLst>
          </p:cNvPr>
          <p:cNvSpPr>
            <a:spLocks noGrp="1"/>
          </p:cNvSpPr>
          <p:nvPr/>
        </p:nvSpPr>
        <p:spPr>
          <a:xfrm>
            <a:off x="3200400" y="2368296"/>
            <a:ext cx="64008" cy="658368"/>
          </a:xfrm>
          <a:prstGeom prst="rect">
            <a:avLst/>
          </a:prstGeom>
          <a:solidFill>
            <a:srgbClr val="8FA0AE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C36AB624-EE4C-40A8-B023-1E93BC7406D3}"/>
              </a:ext>
            </a:extLst>
          </p:cNvPr>
          <p:cNvSpPr>
            <a:spLocks noGrp="1"/>
          </p:cNvSpPr>
          <p:nvPr/>
        </p:nvSpPr>
        <p:spPr>
          <a:xfrm>
            <a:off x="3520440" y="2368296"/>
            <a:ext cx="3703320" cy="65836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Energy</a:t>
            </a: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E889350C-D3C8-46F6-9824-B01FBC949BB7}"/>
              </a:ext>
            </a:extLst>
          </p:cNvPr>
          <p:cNvSpPr>
            <a:spLocks noGrp="1"/>
          </p:cNvSpPr>
          <p:nvPr/>
        </p:nvSpPr>
        <p:spPr>
          <a:xfrm>
            <a:off x="7086600" y="2368296"/>
            <a:ext cx="1417320" cy="65836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6B7785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−£1</a:t>
            </a:r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2EBC763B-B36C-40C2-B9CE-DB3982B8BA4C}"/>
              </a:ext>
            </a:extLst>
          </p:cNvPr>
          <p:cNvSpPr>
            <a:spLocks noGrp="1"/>
          </p:cNvSpPr>
          <p:nvPr/>
        </p:nvSpPr>
        <p:spPr>
          <a:xfrm>
            <a:off x="3200400" y="3163824"/>
            <a:ext cx="5532120" cy="868680"/>
          </a:xfrm>
          <a:prstGeom prst="rect">
            <a:avLst/>
          </a:prstGeom>
          <a:solidFill>
            <a:srgbClr val="192E40"/>
          </a:solidFill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41CA138-A14A-4FA9-B125-DCC4995AEB5F}"/>
              </a:ext>
            </a:extLst>
          </p:cNvPr>
          <p:cNvSpPr>
            <a:spLocks noGrp="1"/>
          </p:cNvSpPr>
          <p:nvPr/>
        </p:nvSpPr>
        <p:spPr>
          <a:xfrm>
            <a:off x="3200400" y="3163824"/>
            <a:ext cx="5532120" cy="8686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Contribution per roll  </a:t>
            </a:r>
            <a:r>
              <a:rPr kumimoji="0" sz="2200" b="0" i="0" u="none" strike="noStrike" kern="1200" cap="none" spc="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= £7</a:t>
            </a:r>
          </a:p>
        </p:txBody>
      </p:sp>
    </p:spTree>
    <p:extLst>
      <p:ext uri="{BB962C8B-B14F-4D97-AF65-F5344CB8AC3E}">
        <p14:creationId xmlns:p14="http://schemas.microsoft.com/office/powerpoint/2010/main" val="1499906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>
            <a:extLst>
              <a:ext uri="{FF2B5EF4-FFF2-40B4-BE49-F238E27FC236}">
                <a16:creationId xmlns:a16="http://schemas.microsoft.com/office/drawing/2014/main" id="{B608066D-049F-4704-9C1B-DD5D258DFBC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">
            <a:extLst>
              <a:ext uri="{FF2B5EF4-FFF2-40B4-BE49-F238E27FC236}">
                <a16:creationId xmlns:a16="http://schemas.microsoft.com/office/drawing/2014/main" id="{9837980D-6CF1-4FD6-A8E2-B69D94BEB11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8">
            <a:extLst>
              <a:ext uri="{FF2B5EF4-FFF2-40B4-BE49-F238E27FC236}">
                <a16:creationId xmlns:a16="http://schemas.microsoft.com/office/drawing/2014/main" id="{31599330-16C8-4D98-B480-B1942A0233D4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LOGISTICS</a:t>
            </a:r>
          </a:p>
        </p:txBody>
      </p:sp>
      <p:sp>
        <p:nvSpPr>
          <p:cNvPr id="139" name="Google Shape;139;p8">
            <a:extLst>
              <a:ext uri="{FF2B5EF4-FFF2-40B4-BE49-F238E27FC236}">
                <a16:creationId xmlns:a16="http://schemas.microsoft.com/office/drawing/2014/main" id="{C20EAB08-B171-4FB0-9D8A-D0F32A74C2FD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How you're graded</a:t>
            </a:r>
          </a:p>
        </p:txBody>
      </p:sp>
      <p:sp>
        <p:nvSpPr>
          <p:cNvPr id="140" name="Google Shape;140;p8">
            <a:extLst>
              <a:ext uri="{FF2B5EF4-FFF2-40B4-BE49-F238E27FC236}">
                <a16:creationId xmlns:a16="http://schemas.microsoft.com/office/drawing/2014/main" id="{673B65BE-5E7F-4357-BE2B-7968AA9AD55A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Introduction</a:t>
            </a:r>
          </a:p>
        </p:txBody>
      </p:sp>
      <p:graphicFrame>
        <p:nvGraphicFramePr>
          <p:cNvPr id="141" name="Google Shape;141;p8"/>
          <p:cNvGraphicFramePr/>
          <p:nvPr/>
        </p:nvGraphicFramePr>
        <p:xfrm>
          <a:off x="3063240" y="685800"/>
          <a:ext cx="2834640" cy="283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2" name="Google Shape;142;p8">
            <a:extLst>
              <a:ext uri="{FF2B5EF4-FFF2-40B4-BE49-F238E27FC236}">
                <a16:creationId xmlns:a16="http://schemas.microsoft.com/office/drawing/2014/main" id="{8ECCCCB3-F8BD-4870-BA14-AE7F2C0FF475}"/>
              </a:ext>
            </a:extLst>
          </p:cNvPr>
          <p:cNvSpPr>
            <a:spLocks noGrp="1"/>
          </p:cNvSpPr>
          <p:nvPr/>
        </p:nvSpPr>
        <p:spPr>
          <a:xfrm>
            <a:off x="3703320" y="1600200"/>
            <a:ext cx="146304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40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</a:rPr>
              <a:t>45%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00">
                <a:solidFill>
                  <a:srgbClr val="6B7785"/>
                </a:solidFill>
                <a:latin typeface="Montserrat Medium"/>
                <a:ea typeface="Montserrat Medium"/>
                <a:cs typeface="Montserrat Medium"/>
              </a:rPr>
              <a:t>exam</a:t>
            </a:r>
          </a:p>
        </p:txBody>
      </p:sp>
      <p:sp>
        <p:nvSpPr>
          <p:cNvPr id="143" name="Google Shape;143;p8">
            <a:extLst>
              <a:ext uri="{FF2B5EF4-FFF2-40B4-BE49-F238E27FC236}">
                <a16:creationId xmlns:a16="http://schemas.microsoft.com/office/drawing/2014/main" id="{20988546-DA21-4A86-96EC-997E895100B1}"/>
              </a:ext>
            </a:extLst>
          </p:cNvPr>
          <p:cNvSpPr>
            <a:spLocks noGrp="1"/>
          </p:cNvSpPr>
          <p:nvPr/>
        </p:nvSpPr>
        <p:spPr>
          <a:xfrm>
            <a:off x="6080760" y="905256"/>
            <a:ext cx="164592" cy="164592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">
            <a:extLst>
              <a:ext uri="{FF2B5EF4-FFF2-40B4-BE49-F238E27FC236}">
                <a16:creationId xmlns:a16="http://schemas.microsoft.com/office/drawing/2014/main" id="{A150FCEC-41B0-447D-96BC-6DFA94307544}"/>
              </a:ext>
            </a:extLst>
          </p:cNvPr>
          <p:cNvSpPr>
            <a:spLocks noGrp="1"/>
          </p:cNvSpPr>
          <p:nvPr/>
        </p:nvSpPr>
        <p:spPr>
          <a:xfrm>
            <a:off x="6327648" y="832104"/>
            <a:ext cx="18288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Exam</a:t>
            </a:r>
          </a:p>
        </p:txBody>
      </p:sp>
      <p:sp>
        <p:nvSpPr>
          <p:cNvPr id="145" name="Google Shape;145;p8">
            <a:extLst>
              <a:ext uri="{FF2B5EF4-FFF2-40B4-BE49-F238E27FC236}">
                <a16:creationId xmlns:a16="http://schemas.microsoft.com/office/drawing/2014/main" id="{BDDF3D33-67DE-40A0-9727-A7058DE5BBCE}"/>
              </a:ext>
            </a:extLst>
          </p:cNvPr>
          <p:cNvSpPr>
            <a:spLocks noGrp="1"/>
          </p:cNvSpPr>
          <p:nvPr/>
        </p:nvSpPr>
        <p:spPr>
          <a:xfrm>
            <a:off x="6327648" y="832104"/>
            <a:ext cx="2404872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45%</a:t>
            </a:r>
          </a:p>
        </p:txBody>
      </p:sp>
      <p:sp>
        <p:nvSpPr>
          <p:cNvPr id="146" name="Google Shape;146;p8">
            <a:extLst>
              <a:ext uri="{FF2B5EF4-FFF2-40B4-BE49-F238E27FC236}">
                <a16:creationId xmlns:a16="http://schemas.microsoft.com/office/drawing/2014/main" id="{CD6E6AE0-69FF-467C-9955-07485C9C0B72}"/>
              </a:ext>
            </a:extLst>
          </p:cNvPr>
          <p:cNvSpPr>
            <a:spLocks noGrp="1"/>
          </p:cNvSpPr>
          <p:nvPr/>
        </p:nvSpPr>
        <p:spPr>
          <a:xfrm>
            <a:off x="6080760" y="1325880"/>
            <a:ext cx="164592" cy="164592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">
            <a:extLst>
              <a:ext uri="{FF2B5EF4-FFF2-40B4-BE49-F238E27FC236}">
                <a16:creationId xmlns:a16="http://schemas.microsoft.com/office/drawing/2014/main" id="{1AD43A96-C906-4B4E-8997-CF7D60F43448}"/>
              </a:ext>
            </a:extLst>
          </p:cNvPr>
          <p:cNvSpPr>
            <a:spLocks noGrp="1"/>
          </p:cNvSpPr>
          <p:nvPr/>
        </p:nvSpPr>
        <p:spPr>
          <a:xfrm>
            <a:off x="6327648" y="1252728"/>
            <a:ext cx="18288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Practical Tasks &amp; Homeworks</a:t>
            </a:r>
          </a:p>
        </p:txBody>
      </p:sp>
      <p:sp>
        <p:nvSpPr>
          <p:cNvPr id="148" name="Google Shape;148;p8">
            <a:extLst>
              <a:ext uri="{FF2B5EF4-FFF2-40B4-BE49-F238E27FC236}">
                <a16:creationId xmlns:a16="http://schemas.microsoft.com/office/drawing/2014/main" id="{E5FE4B3C-D845-4E17-9DBE-944B10C09F89}"/>
              </a:ext>
            </a:extLst>
          </p:cNvPr>
          <p:cNvSpPr>
            <a:spLocks noGrp="1"/>
          </p:cNvSpPr>
          <p:nvPr/>
        </p:nvSpPr>
        <p:spPr>
          <a:xfrm>
            <a:off x="6327648" y="1252728"/>
            <a:ext cx="2404872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25%</a:t>
            </a:r>
          </a:p>
        </p:txBody>
      </p:sp>
      <p:sp>
        <p:nvSpPr>
          <p:cNvPr id="149" name="Google Shape;149;p8">
            <a:extLst>
              <a:ext uri="{FF2B5EF4-FFF2-40B4-BE49-F238E27FC236}">
                <a16:creationId xmlns:a16="http://schemas.microsoft.com/office/drawing/2014/main" id="{44EE66CE-0301-476D-BF56-E308DA7D4CBF}"/>
              </a:ext>
            </a:extLst>
          </p:cNvPr>
          <p:cNvSpPr>
            <a:spLocks noGrp="1"/>
          </p:cNvSpPr>
          <p:nvPr/>
        </p:nvSpPr>
        <p:spPr>
          <a:xfrm>
            <a:off x="6080760" y="1746504"/>
            <a:ext cx="164592" cy="164592"/>
          </a:xfrm>
          <a:prstGeom prst="rect">
            <a:avLst/>
          </a:prstGeom>
          <a:solidFill>
            <a:srgbClr val="8FA0AE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8">
            <a:extLst>
              <a:ext uri="{FF2B5EF4-FFF2-40B4-BE49-F238E27FC236}">
                <a16:creationId xmlns:a16="http://schemas.microsoft.com/office/drawing/2014/main" id="{D1C3C0B2-A9DA-4047-A48F-8D51FA7C7BF1}"/>
              </a:ext>
            </a:extLst>
          </p:cNvPr>
          <p:cNvSpPr>
            <a:spLocks noGrp="1"/>
          </p:cNvSpPr>
          <p:nvPr/>
        </p:nvSpPr>
        <p:spPr>
          <a:xfrm>
            <a:off x="6327648" y="1673352"/>
            <a:ext cx="18288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Attendance</a:t>
            </a:r>
          </a:p>
        </p:txBody>
      </p:sp>
      <p:sp>
        <p:nvSpPr>
          <p:cNvPr id="151" name="Google Shape;151;p8">
            <a:extLst>
              <a:ext uri="{FF2B5EF4-FFF2-40B4-BE49-F238E27FC236}">
                <a16:creationId xmlns:a16="http://schemas.microsoft.com/office/drawing/2014/main" id="{925CC41B-1497-42A4-A6C0-8EFF7BA1DF47}"/>
              </a:ext>
            </a:extLst>
          </p:cNvPr>
          <p:cNvSpPr>
            <a:spLocks noGrp="1"/>
          </p:cNvSpPr>
          <p:nvPr/>
        </p:nvSpPr>
        <p:spPr>
          <a:xfrm>
            <a:off x="6327648" y="1673352"/>
            <a:ext cx="2404872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15%</a:t>
            </a:r>
          </a:p>
        </p:txBody>
      </p:sp>
      <p:sp>
        <p:nvSpPr>
          <p:cNvPr id="152" name="Google Shape;152;p8">
            <a:extLst>
              <a:ext uri="{FF2B5EF4-FFF2-40B4-BE49-F238E27FC236}">
                <a16:creationId xmlns:a16="http://schemas.microsoft.com/office/drawing/2014/main" id="{95123595-F596-4C43-BC10-DAC7CD361C42}"/>
              </a:ext>
            </a:extLst>
          </p:cNvPr>
          <p:cNvSpPr>
            <a:spLocks noGrp="1"/>
          </p:cNvSpPr>
          <p:nvPr/>
        </p:nvSpPr>
        <p:spPr>
          <a:xfrm>
            <a:off x="6080760" y="2167128"/>
            <a:ext cx="164592" cy="164592"/>
          </a:xfrm>
          <a:prstGeom prst="rect">
            <a:avLst/>
          </a:prstGeom>
          <a:solidFill>
            <a:srgbClr val="C9D2DA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8">
            <a:extLst>
              <a:ext uri="{FF2B5EF4-FFF2-40B4-BE49-F238E27FC236}">
                <a16:creationId xmlns:a16="http://schemas.microsoft.com/office/drawing/2014/main" id="{2DE9E7DD-6AA0-4DDA-83F2-AF693D6DF78B}"/>
              </a:ext>
            </a:extLst>
          </p:cNvPr>
          <p:cNvSpPr>
            <a:spLocks noGrp="1"/>
          </p:cNvSpPr>
          <p:nvPr/>
        </p:nvSpPr>
        <p:spPr>
          <a:xfrm>
            <a:off x="6327648" y="2093976"/>
            <a:ext cx="18288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Activity</a:t>
            </a:r>
          </a:p>
        </p:txBody>
      </p:sp>
      <p:sp>
        <p:nvSpPr>
          <p:cNvPr id="154" name="Google Shape;154;p8">
            <a:extLst>
              <a:ext uri="{FF2B5EF4-FFF2-40B4-BE49-F238E27FC236}">
                <a16:creationId xmlns:a16="http://schemas.microsoft.com/office/drawing/2014/main" id="{2C3D1EF6-DB04-41AB-9898-A93B14214F25}"/>
              </a:ext>
            </a:extLst>
          </p:cNvPr>
          <p:cNvSpPr>
            <a:spLocks noGrp="1"/>
          </p:cNvSpPr>
          <p:nvPr/>
        </p:nvSpPr>
        <p:spPr>
          <a:xfrm>
            <a:off x="6327648" y="2093976"/>
            <a:ext cx="2404872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5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15%</a:t>
            </a:r>
          </a:p>
        </p:txBody>
      </p:sp>
      <p:sp>
        <p:nvSpPr>
          <p:cNvPr id="155" name="Google Shape;155;p8">
            <a:extLst>
              <a:ext uri="{FF2B5EF4-FFF2-40B4-BE49-F238E27FC236}">
                <a16:creationId xmlns:a16="http://schemas.microsoft.com/office/drawing/2014/main" id="{BEA67665-836C-4920-BABB-E78C97C9C23E}"/>
              </a:ext>
            </a:extLst>
          </p:cNvPr>
          <p:cNvSpPr>
            <a:spLocks noGrp="1"/>
          </p:cNvSpPr>
          <p:nvPr/>
        </p:nvSpPr>
        <p:spPr>
          <a:xfrm>
            <a:off x="3200400" y="3703320"/>
            <a:ext cx="55321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>
                <a:solidFill>
                  <a:srgbClr val="6B7785"/>
                </a:solidFill>
                <a:latin typeface="Montserrat SemiBold"/>
                <a:ea typeface="Montserrat SemiBold"/>
                <a:cs typeface="Montserrat SemiBold"/>
              </a:rPr>
              <a:t>GRADE SCALE</a:t>
            </a:r>
          </a:p>
        </p:txBody>
      </p:sp>
      <p:sp>
        <p:nvSpPr>
          <p:cNvPr id="156" name="Google Shape;156;p8">
            <a:extLst>
              <a:ext uri="{FF2B5EF4-FFF2-40B4-BE49-F238E27FC236}">
                <a16:creationId xmlns:a16="http://schemas.microsoft.com/office/drawing/2014/main" id="{297BFD81-FD2A-4DD9-B48D-A54ED45D1580}"/>
              </a:ext>
            </a:extLst>
          </p:cNvPr>
          <p:cNvSpPr>
            <a:spLocks noGrp="1"/>
          </p:cNvSpPr>
          <p:nvPr/>
        </p:nvSpPr>
        <p:spPr>
          <a:xfrm>
            <a:off x="3200400" y="4023360"/>
            <a:ext cx="1280160" cy="658368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8">
            <a:extLst>
              <a:ext uri="{FF2B5EF4-FFF2-40B4-BE49-F238E27FC236}">
                <a16:creationId xmlns:a16="http://schemas.microsoft.com/office/drawing/2014/main" id="{DC0E1DAA-7ADC-475A-AFB4-57A290AFC126}"/>
              </a:ext>
            </a:extLst>
          </p:cNvPr>
          <p:cNvSpPr>
            <a:spLocks noGrp="1"/>
          </p:cNvSpPr>
          <p:nvPr/>
        </p:nvSpPr>
        <p:spPr>
          <a:xfrm>
            <a:off x="3200400" y="4078224"/>
            <a:ext cx="12801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A</a:t>
            </a:r>
          </a:p>
        </p:txBody>
      </p:sp>
      <p:sp>
        <p:nvSpPr>
          <p:cNvPr id="158" name="Google Shape;158;p8">
            <a:extLst>
              <a:ext uri="{FF2B5EF4-FFF2-40B4-BE49-F238E27FC236}">
                <a16:creationId xmlns:a16="http://schemas.microsoft.com/office/drawing/2014/main" id="{E28EF506-EE67-453F-A8CA-18B8720DAEC3}"/>
              </a:ext>
            </a:extLst>
          </p:cNvPr>
          <p:cNvSpPr>
            <a:spLocks noGrp="1"/>
          </p:cNvSpPr>
          <p:nvPr/>
        </p:nvSpPr>
        <p:spPr>
          <a:xfrm>
            <a:off x="3200400" y="4416552"/>
            <a:ext cx="12801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Medium"/>
                <a:ea typeface="Montserrat Medium"/>
                <a:cs typeface="Montserrat Medium"/>
              </a:rPr>
              <a:t>84%+</a:t>
            </a:r>
          </a:p>
        </p:txBody>
      </p:sp>
      <p:sp>
        <p:nvSpPr>
          <p:cNvPr id="159" name="Google Shape;159;p8">
            <a:extLst>
              <a:ext uri="{FF2B5EF4-FFF2-40B4-BE49-F238E27FC236}">
                <a16:creationId xmlns:a16="http://schemas.microsoft.com/office/drawing/2014/main" id="{B288E588-DD3D-4FE0-81D9-86ADEBD5DE64}"/>
              </a:ext>
            </a:extLst>
          </p:cNvPr>
          <p:cNvSpPr>
            <a:spLocks noGrp="1"/>
          </p:cNvSpPr>
          <p:nvPr/>
        </p:nvSpPr>
        <p:spPr>
          <a:xfrm>
            <a:off x="4617720" y="4023360"/>
            <a:ext cx="1280160" cy="658368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8">
            <a:extLst>
              <a:ext uri="{FF2B5EF4-FFF2-40B4-BE49-F238E27FC236}">
                <a16:creationId xmlns:a16="http://schemas.microsoft.com/office/drawing/2014/main" id="{582DB872-EEB8-460C-B9BD-E2683479D981}"/>
              </a:ext>
            </a:extLst>
          </p:cNvPr>
          <p:cNvSpPr>
            <a:spLocks noGrp="1"/>
          </p:cNvSpPr>
          <p:nvPr/>
        </p:nvSpPr>
        <p:spPr>
          <a:xfrm>
            <a:off x="4617720" y="4078224"/>
            <a:ext cx="12801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B</a:t>
            </a:r>
          </a:p>
        </p:txBody>
      </p:sp>
      <p:sp>
        <p:nvSpPr>
          <p:cNvPr id="161" name="Google Shape;161;p8">
            <a:extLst>
              <a:ext uri="{FF2B5EF4-FFF2-40B4-BE49-F238E27FC236}">
                <a16:creationId xmlns:a16="http://schemas.microsoft.com/office/drawing/2014/main" id="{27943490-D35B-4931-8694-53655975ACCC}"/>
              </a:ext>
            </a:extLst>
          </p:cNvPr>
          <p:cNvSpPr>
            <a:spLocks noGrp="1"/>
          </p:cNvSpPr>
          <p:nvPr/>
        </p:nvSpPr>
        <p:spPr>
          <a:xfrm>
            <a:off x="4617720" y="4416552"/>
            <a:ext cx="12801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Medium"/>
                <a:ea typeface="Montserrat Medium"/>
                <a:cs typeface="Montserrat Medium"/>
              </a:rPr>
              <a:t>71–84%</a:t>
            </a:r>
          </a:p>
        </p:txBody>
      </p:sp>
      <p:sp>
        <p:nvSpPr>
          <p:cNvPr id="162" name="Google Shape;162;p8">
            <a:extLst>
              <a:ext uri="{FF2B5EF4-FFF2-40B4-BE49-F238E27FC236}">
                <a16:creationId xmlns:a16="http://schemas.microsoft.com/office/drawing/2014/main" id="{13305EB7-D1F2-496F-A60C-D1BB165B8520}"/>
              </a:ext>
            </a:extLst>
          </p:cNvPr>
          <p:cNvSpPr>
            <a:spLocks noGrp="1"/>
          </p:cNvSpPr>
          <p:nvPr/>
        </p:nvSpPr>
        <p:spPr>
          <a:xfrm>
            <a:off x="6035040" y="4023360"/>
            <a:ext cx="1280160" cy="658368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">
            <a:extLst>
              <a:ext uri="{FF2B5EF4-FFF2-40B4-BE49-F238E27FC236}">
                <a16:creationId xmlns:a16="http://schemas.microsoft.com/office/drawing/2014/main" id="{354ED600-645F-4E5A-A13C-9549DBCDD5A6}"/>
              </a:ext>
            </a:extLst>
          </p:cNvPr>
          <p:cNvSpPr>
            <a:spLocks noGrp="1"/>
          </p:cNvSpPr>
          <p:nvPr/>
        </p:nvSpPr>
        <p:spPr>
          <a:xfrm>
            <a:off x="6035040" y="4078224"/>
            <a:ext cx="12801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</a:t>
            </a:r>
          </a:p>
        </p:txBody>
      </p:sp>
      <p:sp>
        <p:nvSpPr>
          <p:cNvPr id="164" name="Google Shape;164;p8">
            <a:extLst>
              <a:ext uri="{FF2B5EF4-FFF2-40B4-BE49-F238E27FC236}">
                <a16:creationId xmlns:a16="http://schemas.microsoft.com/office/drawing/2014/main" id="{38E58C33-B1B0-49D8-A7FB-35F7A92D37AE}"/>
              </a:ext>
            </a:extLst>
          </p:cNvPr>
          <p:cNvSpPr>
            <a:spLocks noGrp="1"/>
          </p:cNvSpPr>
          <p:nvPr/>
        </p:nvSpPr>
        <p:spPr>
          <a:xfrm>
            <a:off x="6035040" y="4416552"/>
            <a:ext cx="12801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Medium"/>
                <a:ea typeface="Montserrat Medium"/>
                <a:cs typeface="Montserrat Medium"/>
              </a:rPr>
              <a:t>51–71%</a:t>
            </a:r>
          </a:p>
        </p:txBody>
      </p:sp>
      <p:sp>
        <p:nvSpPr>
          <p:cNvPr id="165" name="Google Shape;165;p8">
            <a:extLst>
              <a:ext uri="{FF2B5EF4-FFF2-40B4-BE49-F238E27FC236}">
                <a16:creationId xmlns:a16="http://schemas.microsoft.com/office/drawing/2014/main" id="{0F691328-0ECB-4FF8-9815-FCCCDD1C4E5F}"/>
              </a:ext>
            </a:extLst>
          </p:cNvPr>
          <p:cNvSpPr>
            <a:spLocks noGrp="1"/>
          </p:cNvSpPr>
          <p:nvPr/>
        </p:nvSpPr>
        <p:spPr>
          <a:xfrm>
            <a:off x="7452360" y="4023360"/>
            <a:ext cx="1280160" cy="658368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">
            <a:extLst>
              <a:ext uri="{FF2B5EF4-FFF2-40B4-BE49-F238E27FC236}">
                <a16:creationId xmlns:a16="http://schemas.microsoft.com/office/drawing/2014/main" id="{A544174A-27A9-4DAD-9095-5A96630F9DA0}"/>
              </a:ext>
            </a:extLst>
          </p:cNvPr>
          <p:cNvSpPr>
            <a:spLocks noGrp="1"/>
          </p:cNvSpPr>
          <p:nvPr/>
        </p:nvSpPr>
        <p:spPr>
          <a:xfrm>
            <a:off x="7452360" y="4078224"/>
            <a:ext cx="12801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D</a:t>
            </a:r>
          </a:p>
        </p:txBody>
      </p:sp>
      <p:sp>
        <p:nvSpPr>
          <p:cNvPr id="167" name="Google Shape;167;p8">
            <a:extLst>
              <a:ext uri="{FF2B5EF4-FFF2-40B4-BE49-F238E27FC236}">
                <a16:creationId xmlns:a16="http://schemas.microsoft.com/office/drawing/2014/main" id="{FBA2F87D-6B33-4622-B0C9-A16D759B084B}"/>
              </a:ext>
            </a:extLst>
          </p:cNvPr>
          <p:cNvSpPr>
            <a:spLocks noGrp="1"/>
          </p:cNvSpPr>
          <p:nvPr/>
        </p:nvSpPr>
        <p:spPr>
          <a:xfrm>
            <a:off x="7452360" y="4416552"/>
            <a:ext cx="12801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Medium"/>
                <a:ea typeface="Montserrat Medium"/>
                <a:cs typeface="Montserrat Medium"/>
              </a:rPr>
              <a:t>0–50%</a:t>
            </a:r>
          </a:p>
        </p:txBody>
      </p:sp>
    </p:spTree>
    <p:extLst>
      <p:ext uri="{BB962C8B-B14F-4D97-AF65-F5344CB8AC3E}">
        <p14:creationId xmlns:p14="http://schemas.microsoft.com/office/powerpoint/2010/main" val="6378713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6002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3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TASK 3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How many rolls a month must John Peel sell to earn £100?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74904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Hint: cover the fixed £1,750, then the £100 profit, at £7 a roll.</a:t>
            </a:r>
          </a:p>
        </p:txBody>
      </p:sp>
    </p:spTree>
    <p:extLst>
      <p:ext uri="{BB962C8B-B14F-4D97-AF65-F5344CB8AC3E}">
        <p14:creationId xmlns:p14="http://schemas.microsoft.com/office/powerpoint/2010/main" val="36268357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36370D3-E264-494D-9EBF-07598C8FD70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FFCB5E90-EA7D-49E4-BFA4-C054EAE55AAC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8D8AEB3-C746-4593-AC9D-5EAC36169A3A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19TH-CENTURY UE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F1546CC-616D-4734-97F6-DC1F53B70F60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How the story ends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D9FA29A-009D-4634-9D0C-ED084C1E0A07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AAAF16E8-7291-42C8-B694-6BB9D7BA3A64}"/>
              </a:ext>
            </a:extLst>
          </p:cNvPr>
          <p:cNvSpPr>
            <a:spLocks noGrp="1"/>
          </p:cNvSpPr>
          <p:nvPr/>
        </p:nvSpPr>
        <p:spPr>
          <a:xfrm>
            <a:off x="3200400" y="868680"/>
            <a:ext cx="55321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7BD5D5A-50E9-4882-A0D6-8AF8B91F8E82}"/>
              </a:ext>
            </a:extLst>
          </p:cNvPr>
          <p:cNvSpPr>
            <a:spLocks noGrp="1"/>
          </p:cNvSpPr>
          <p:nvPr/>
        </p:nvSpPr>
        <p:spPr>
          <a:xfrm>
            <a:off x="3383280" y="640080"/>
            <a:ext cx="1097280" cy="10972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0" b="0" i="0" u="none" strike="noStrike" kern="1200" cap="none" spc="0" normalizeH="0" baseline="0" noProof="0">
                <a:ln>
                  <a:noFill/>
                </a:ln>
                <a:solidFill>
                  <a:srgbClr val="E3E7EB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“</a:t>
            </a: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C41924D-B0F1-4964-9661-28039644B6B3}"/>
              </a:ext>
            </a:extLst>
          </p:cNvPr>
          <p:cNvSpPr>
            <a:spLocks noGrp="1"/>
          </p:cNvSpPr>
          <p:nvPr/>
        </p:nvSpPr>
        <p:spPr>
          <a:xfrm>
            <a:off x="3703320" y="1371600"/>
            <a:ext cx="4617720" cy="23774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1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Having run the numbers, Peel was convinced the idea would pay off and opened his factory in 1801. Years later he had built a fortune — and passed it on to his children, along with factories running in several English cities.</a:t>
            </a:r>
          </a:p>
        </p:txBody>
      </p:sp>
    </p:spTree>
    <p:extLst>
      <p:ext uri="{BB962C8B-B14F-4D97-AF65-F5344CB8AC3E}">
        <p14:creationId xmlns:p14="http://schemas.microsoft.com/office/powerpoint/2010/main" val="26719971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6355B7F-D5F2-4541-914C-F49EAF53493D}"/>
              </a:ext>
            </a:extLst>
          </p:cNvPr>
          <p:cNvSpPr>
            <a:spLocks noGrp="1"/>
          </p:cNvSpPr>
          <p:nvPr/>
        </p:nvSpPr>
        <p:spPr>
          <a:xfrm>
            <a:off x="914400" y="141732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20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FOR TWO CENTURIES, UNIT ECONOMICS ANSWERED ONE QUESTION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2136EB0-DF2F-4C15-9A43-61AB033170B2}"/>
              </a:ext>
            </a:extLst>
          </p:cNvPr>
          <p:cNvSpPr>
            <a:spLocks noGrp="1"/>
          </p:cNvSpPr>
          <p:nvPr/>
        </p:nvSpPr>
        <p:spPr>
          <a:xfrm>
            <a:off x="914400" y="1920240"/>
            <a:ext cx="7315200" cy="14630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How much must we produce and sell to cover our fixed costs — and earn the profit we need?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897686B-56C5-449E-8615-11FF596B21C6}"/>
              </a:ext>
            </a:extLst>
          </p:cNvPr>
          <p:cNvSpPr>
            <a:spLocks noGrp="1"/>
          </p:cNvSpPr>
          <p:nvPr/>
        </p:nvSpPr>
        <p:spPr>
          <a:xfrm>
            <a:off x="914400" y="3611880"/>
            <a:ext cx="7315200" cy="6400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That's how it looked until the end of the 20th century. The units changed — subscribers, API calls — the question didn't.</a:t>
            </a:r>
          </a:p>
        </p:txBody>
      </p:sp>
    </p:spTree>
    <p:extLst>
      <p:ext uri="{BB962C8B-B14F-4D97-AF65-F5344CB8AC3E}">
        <p14:creationId xmlns:p14="http://schemas.microsoft.com/office/powerpoint/2010/main" val="38763141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2CBD802-BD48-4764-8308-818025E737D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A8A40-CE1F-4D67-9204-F624FB819F00}"/>
              </a:ext>
            </a:extLst>
          </p:cNvPr>
          <p:cNvSpPr>
            <a:spLocks noGrp="1"/>
          </p:cNvSpPr>
          <p:nvPr/>
        </p:nvSpPr>
        <p:spPr>
          <a:xfrm>
            <a:off x="523875" y="74295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41A748-F2D3-45C0-85E8-2CAEF51AF113}"/>
              </a:ext>
            </a:extLst>
          </p:cNvPr>
          <p:cNvSpPr>
            <a:spLocks noGrp="1"/>
          </p:cNvSpPr>
          <p:nvPr/>
        </p:nvSpPr>
        <p:spPr>
          <a:xfrm>
            <a:off x="523875" y="971550"/>
            <a:ext cx="1905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dirty="0">
                <a:solidFill>
                  <a:srgbClr val="F47C66"/>
                </a:solidFill>
                <a:latin typeface="Montserrat" pitchFamily="2" charset="77"/>
                <a:ea typeface="Montserrat"/>
                <a:cs typeface="Montserrat"/>
              </a:rPr>
              <a:t>CALZEN 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3F27FC-44B0-4345-AE7E-6427B42DAA38}"/>
              </a:ext>
            </a:extLst>
          </p:cNvPr>
          <p:cNvSpPr>
            <a:spLocks noGrp="1"/>
          </p:cNvSpPr>
          <p:nvPr/>
        </p:nvSpPr>
        <p:spPr>
          <a:xfrm>
            <a:off x="523874" y="1476375"/>
            <a:ext cx="6799417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3600" b="1" dirty="0" err="1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CalZen</a:t>
            </a:r>
            <a:r>
              <a:rPr lang="en-US" sz="3600" b="1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: Data Driven Approach vs Intuitive </a:t>
            </a:r>
            <a:endParaRPr sz="3600" b="1" dirty="0">
              <a:solidFill>
                <a:srgbClr val="FFFFFF"/>
              </a:solidFill>
              <a:latin typeface="Montserrat" pitchFamily="2" charset="77"/>
              <a:ea typeface="Montserrat ExtraBold"/>
              <a:cs typeface="Montserrat ExtraBold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266C97-AC98-4513-9E3B-4B46E404194D}"/>
              </a:ext>
            </a:extLst>
          </p:cNvPr>
          <p:cNvSpPr>
            <a:spLocks noGrp="1"/>
          </p:cNvSpPr>
          <p:nvPr/>
        </p:nvSpPr>
        <p:spPr>
          <a:xfrm>
            <a:off x="523874" y="2945965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975" b="1" dirty="0">
                <a:solidFill>
                  <a:srgbClr val="F47C66"/>
                </a:solidFill>
                <a:latin typeface="Montserrat" pitchFamily="2" charset="77"/>
                <a:ea typeface="Montserrat"/>
                <a:cs typeface="Montserrat"/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F1398E-D70A-4C4E-81B3-11287CF1F60F}"/>
              </a:ext>
            </a:extLst>
          </p:cNvPr>
          <p:cNvSpPr>
            <a:spLocks noGrp="1"/>
          </p:cNvSpPr>
          <p:nvPr/>
        </p:nvSpPr>
        <p:spPr>
          <a:xfrm>
            <a:off x="971549" y="2945965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1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Customer flow</a:t>
            </a:r>
            <a:r>
              <a:rPr lang="en-US" sz="1500" b="1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 quiz</a:t>
            </a:r>
            <a:endParaRPr sz="1500" b="1" dirty="0">
              <a:solidFill>
                <a:srgbClr val="FFFFFF"/>
              </a:solidFill>
              <a:latin typeface="Montserrat" pitchFamily="2" charset="77"/>
              <a:ea typeface="Montserrat ExtraBold"/>
              <a:cs typeface="Montserrat ExtraBold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E17AF-C525-44BC-80B5-D5367EF22576}"/>
              </a:ext>
            </a:extLst>
          </p:cNvPr>
          <p:cNvSpPr>
            <a:spLocks noGrp="1"/>
          </p:cNvSpPr>
          <p:nvPr/>
        </p:nvSpPr>
        <p:spPr>
          <a:xfrm>
            <a:off x="523874" y="3365065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 pitchFamily="2" charset="77"/>
                <a:ea typeface="Montserrat"/>
                <a:cs typeface="Montserrat"/>
              </a:rPr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7B0428-3F85-4F1C-9D02-D53C81852DFB}"/>
              </a:ext>
            </a:extLst>
          </p:cNvPr>
          <p:cNvSpPr>
            <a:spLocks noGrp="1"/>
          </p:cNvSpPr>
          <p:nvPr/>
        </p:nvSpPr>
        <p:spPr>
          <a:xfrm>
            <a:off x="971549" y="3365065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dirty="0" err="1">
                <a:solidFill>
                  <a:srgbClr val="D2DAE2"/>
                </a:solidFill>
                <a:latin typeface="Montserrat" pitchFamily="2" charset="77"/>
                <a:ea typeface="Montserrat ExtraBold"/>
                <a:cs typeface="Montserrat ExtraBold"/>
              </a:rPr>
              <a:t>Custdev</a:t>
            </a:r>
            <a:r>
              <a:rPr sz="1500" dirty="0">
                <a:solidFill>
                  <a:srgbClr val="D2DAE2"/>
                </a:solidFill>
                <a:latin typeface="Montserrat" pitchFamily="2" charset="77"/>
                <a:ea typeface="Montserrat ExtraBold"/>
                <a:cs typeface="Montserrat ExtraBold"/>
              </a:rPr>
              <a:t> results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9EBECC-0BD3-44D4-9C4B-E40CAAE90275}"/>
              </a:ext>
            </a:extLst>
          </p:cNvPr>
          <p:cNvSpPr>
            <a:spLocks noGrp="1"/>
          </p:cNvSpPr>
          <p:nvPr/>
        </p:nvSpPr>
        <p:spPr>
          <a:xfrm>
            <a:off x="523874" y="3784165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 pitchFamily="2" charset="77"/>
                <a:ea typeface="Montserrat"/>
                <a:cs typeface="Montserrat"/>
              </a:rPr>
              <a:t>03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F641D1-E820-46E5-8C84-CB13FC076DEE}"/>
              </a:ext>
            </a:extLst>
          </p:cNvPr>
          <p:cNvSpPr>
            <a:spLocks noGrp="1"/>
          </p:cNvSpPr>
          <p:nvPr/>
        </p:nvSpPr>
        <p:spPr>
          <a:xfrm>
            <a:off x="971549" y="3784165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 dirty="0">
                <a:solidFill>
                  <a:srgbClr val="D2DAE2"/>
                </a:solidFill>
                <a:latin typeface="Montserrat" pitchFamily="2" charset="77"/>
                <a:ea typeface="Montserrat ExtraBold"/>
                <a:cs typeface="Montserrat ExtraBold"/>
              </a:rPr>
              <a:t>Funnel numbers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FA3A56-BB3A-438C-B58D-F544656E48BB}"/>
              </a:ext>
            </a:extLst>
          </p:cNvPr>
          <p:cNvSpPr>
            <a:spLocks noGrp="1"/>
          </p:cNvSpPr>
          <p:nvPr/>
        </p:nvSpPr>
        <p:spPr>
          <a:xfrm>
            <a:off x="523874" y="4203265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 pitchFamily="2" charset="77"/>
                <a:ea typeface="Montserrat"/>
                <a:cs typeface="Montserrat"/>
              </a:rPr>
              <a:t>04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D06C2C-90B9-4C18-A2A0-63D393E3FE20}"/>
              </a:ext>
            </a:extLst>
          </p:cNvPr>
          <p:cNvSpPr>
            <a:spLocks noGrp="1"/>
          </p:cNvSpPr>
          <p:nvPr/>
        </p:nvSpPr>
        <p:spPr>
          <a:xfrm>
            <a:off x="971549" y="4203265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 dirty="0">
                <a:solidFill>
                  <a:srgbClr val="D2DAE2"/>
                </a:solidFill>
                <a:latin typeface="Montserrat" pitchFamily="2" charset="77"/>
                <a:ea typeface="Montserrat ExtraBold"/>
                <a:cs typeface="Montserrat ExtraBold"/>
              </a:rPr>
              <a:t>Unit economics problems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4D32DD-174B-4E23-9985-FB3F077931F6}"/>
              </a:ext>
            </a:extLst>
          </p:cNvPr>
          <p:cNvSpPr>
            <a:spLocks noGrp="1"/>
          </p:cNvSpPr>
          <p:nvPr/>
        </p:nvSpPr>
        <p:spPr>
          <a:xfrm>
            <a:off x="7048500" y="762000"/>
            <a:ext cx="1428750" cy="1047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6150" b="1" dirty="0">
                <a:solidFill>
                  <a:srgbClr val="FFFFFF">
                    <a:alpha val="13333"/>
                  </a:srgbClr>
                </a:solidFill>
                <a:latin typeface="Montserrat" pitchFamily="2" charset="77"/>
                <a:ea typeface="Montserrat ExtraBold"/>
                <a:cs typeface="Montserrat ExtraBold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6966306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E2BE088-C420-422C-912A-72204900BC1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1BCF51-AD72-4141-9E22-E21293F48B1A}"/>
              </a:ext>
            </a:extLst>
          </p:cNvPr>
          <p:cNvSpPr>
            <a:spLocks noGrp="1"/>
          </p:cNvSpPr>
          <p:nvPr/>
        </p:nvSpPr>
        <p:spPr>
          <a:xfrm>
            <a:off x="523875" y="74295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52E1A4-1E86-42FB-A8B1-5B6604D8FCD4}"/>
              </a:ext>
            </a:extLst>
          </p:cNvPr>
          <p:cNvSpPr>
            <a:spLocks noGrp="1"/>
          </p:cNvSpPr>
          <p:nvPr/>
        </p:nvSpPr>
        <p:spPr>
          <a:xfrm>
            <a:off x="523875" y="971550"/>
            <a:ext cx="1905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 dirty="0">
                <a:solidFill>
                  <a:srgbClr val="F47C66"/>
                </a:solidFill>
                <a:latin typeface="Montserrat" pitchFamily="2" charset="77"/>
                <a:ea typeface="Montserrat"/>
                <a:cs typeface="Montserrat"/>
              </a:rPr>
              <a:t>CALZEN 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9540BF-52DF-4B24-A56E-0CDDF5F5D307}"/>
              </a:ext>
            </a:extLst>
          </p:cNvPr>
          <p:cNvSpPr>
            <a:spLocks noGrp="1"/>
          </p:cNvSpPr>
          <p:nvPr/>
        </p:nvSpPr>
        <p:spPr>
          <a:xfrm>
            <a:off x="523875" y="1476375"/>
            <a:ext cx="2667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3600" b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CalZen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78A287-D2FB-4102-8285-76B475777CB5}"/>
              </a:ext>
            </a:extLst>
          </p:cNvPr>
          <p:cNvSpPr>
            <a:spLocks noGrp="1"/>
          </p:cNvSpPr>
          <p:nvPr/>
        </p:nvSpPr>
        <p:spPr>
          <a:xfrm>
            <a:off x="552450" y="24574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 pitchFamily="2" charset="77"/>
                <a:ea typeface="Montserrat"/>
                <a:cs typeface="Montserrat"/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9DB921-109C-4125-8C71-EC4902F9AE96}"/>
              </a:ext>
            </a:extLst>
          </p:cNvPr>
          <p:cNvSpPr>
            <a:spLocks noGrp="1"/>
          </p:cNvSpPr>
          <p:nvPr/>
        </p:nvSpPr>
        <p:spPr>
          <a:xfrm>
            <a:off x="1000125" y="24574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" pitchFamily="2" charset="77"/>
                <a:ea typeface="Montserrat ExtraBold"/>
                <a:cs typeface="Montserrat ExtraBold"/>
              </a:rPr>
              <a:t>Customer flow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0BF86B-BB74-4BC8-8AB6-A8FE696F0B7D}"/>
              </a:ext>
            </a:extLst>
          </p:cNvPr>
          <p:cNvSpPr>
            <a:spLocks noGrp="1"/>
          </p:cNvSpPr>
          <p:nvPr/>
        </p:nvSpPr>
        <p:spPr>
          <a:xfrm>
            <a:off x="552450" y="28765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47C66"/>
                </a:solidFill>
                <a:latin typeface="Montserrat" pitchFamily="2" charset="77"/>
                <a:ea typeface="Montserrat"/>
                <a:cs typeface="Montserrat"/>
              </a:rPr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C85C99-E00B-4E0B-82EE-4FC9030BF088}"/>
              </a:ext>
            </a:extLst>
          </p:cNvPr>
          <p:cNvSpPr>
            <a:spLocks noGrp="1"/>
          </p:cNvSpPr>
          <p:nvPr/>
        </p:nvSpPr>
        <p:spPr>
          <a:xfrm>
            <a:off x="1000125" y="28765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1" dirty="0" err="1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Custdev</a:t>
            </a:r>
            <a:r>
              <a:rPr sz="1500" b="1" dirty="0">
                <a:solidFill>
                  <a:srgbClr val="FFFFFF"/>
                </a:solidFill>
                <a:latin typeface="Montserrat" pitchFamily="2" charset="77"/>
                <a:ea typeface="Montserrat ExtraBold"/>
                <a:cs typeface="Montserrat ExtraBold"/>
              </a:rPr>
              <a:t> results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B83806-5216-48F9-B3A4-C0E1864D73B6}"/>
              </a:ext>
            </a:extLst>
          </p:cNvPr>
          <p:cNvSpPr>
            <a:spLocks noGrp="1"/>
          </p:cNvSpPr>
          <p:nvPr/>
        </p:nvSpPr>
        <p:spPr>
          <a:xfrm>
            <a:off x="552450" y="32956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 pitchFamily="2" charset="77"/>
                <a:ea typeface="Montserrat"/>
                <a:cs typeface="Montserrat"/>
              </a:rPr>
              <a:t>03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CA86F6-A64C-451F-A8E9-7C157ACE1833}"/>
              </a:ext>
            </a:extLst>
          </p:cNvPr>
          <p:cNvSpPr>
            <a:spLocks noGrp="1"/>
          </p:cNvSpPr>
          <p:nvPr/>
        </p:nvSpPr>
        <p:spPr>
          <a:xfrm>
            <a:off x="1000125" y="32956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" pitchFamily="2" charset="77"/>
                <a:ea typeface="Montserrat ExtraBold"/>
                <a:cs typeface="Montserrat ExtraBold"/>
              </a:rPr>
              <a:t>Funnel numbers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C5F678-AE71-4015-B485-851024ED25B3}"/>
              </a:ext>
            </a:extLst>
          </p:cNvPr>
          <p:cNvSpPr>
            <a:spLocks noGrp="1"/>
          </p:cNvSpPr>
          <p:nvPr/>
        </p:nvSpPr>
        <p:spPr>
          <a:xfrm>
            <a:off x="552450" y="37147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 pitchFamily="2" charset="77"/>
                <a:ea typeface="Montserrat"/>
                <a:cs typeface="Montserrat"/>
              </a:rPr>
              <a:t>04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53AD5E-6C53-40AE-A098-2B499753FD42}"/>
              </a:ext>
            </a:extLst>
          </p:cNvPr>
          <p:cNvSpPr>
            <a:spLocks noGrp="1"/>
          </p:cNvSpPr>
          <p:nvPr/>
        </p:nvSpPr>
        <p:spPr>
          <a:xfrm>
            <a:off x="1000125" y="37147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" pitchFamily="2" charset="77"/>
                <a:ea typeface="Montserrat ExtraBold"/>
                <a:cs typeface="Montserrat ExtraBold"/>
              </a:rPr>
              <a:t>Unit economics problems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61A0C6-CCD1-4D76-BE6B-5474ECAB9BE2}"/>
              </a:ext>
            </a:extLst>
          </p:cNvPr>
          <p:cNvSpPr>
            <a:spLocks noGrp="1"/>
          </p:cNvSpPr>
          <p:nvPr/>
        </p:nvSpPr>
        <p:spPr>
          <a:xfrm>
            <a:off x="7048500" y="762000"/>
            <a:ext cx="1428750" cy="1047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6150" b="1" dirty="0">
                <a:solidFill>
                  <a:srgbClr val="FFFFFF">
                    <a:alpha val="13333"/>
                  </a:srgbClr>
                </a:solidFill>
                <a:latin typeface="Montserrat" pitchFamily="2" charset="77"/>
                <a:ea typeface="Montserrat ExtraBold"/>
                <a:cs typeface="Montserrat ExtraBold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045976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4641C00-0543-4284-9AB9-73BA4C6E904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653D70-0555-4952-95F2-32690F070293}"/>
              </a:ext>
            </a:extLst>
          </p:cNvPr>
          <p:cNvSpPr>
            <a:spLocks noGrp="1"/>
          </p:cNvSpPr>
          <p:nvPr/>
        </p:nvSpPr>
        <p:spPr>
          <a:xfrm>
            <a:off x="523875" y="87630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6B3C4E-4371-41F2-841A-30EBD6D1A84C}"/>
              </a:ext>
            </a:extLst>
          </p:cNvPr>
          <p:cNvSpPr>
            <a:spLocks noGrp="1"/>
          </p:cNvSpPr>
          <p:nvPr/>
        </p:nvSpPr>
        <p:spPr>
          <a:xfrm>
            <a:off x="523875" y="1104900"/>
            <a:ext cx="3429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CUSTDEV SETUP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8B04CF-FECB-4D9C-91A0-DC0824F2A3EB}"/>
              </a:ext>
            </a:extLst>
          </p:cNvPr>
          <p:cNvSpPr>
            <a:spLocks noGrp="1"/>
          </p:cNvSpPr>
          <p:nvPr/>
        </p:nvSpPr>
        <p:spPr>
          <a:xfrm>
            <a:off x="523875" y="1600200"/>
            <a:ext cx="5715000" cy="1095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Customer development parameters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22CA35-BCC9-4832-A87B-3034CD4CA1AF}"/>
              </a:ext>
            </a:extLst>
          </p:cNvPr>
          <p:cNvSpPr>
            <a:spLocks noGrp="1"/>
          </p:cNvSpPr>
          <p:nvPr/>
        </p:nvSpPr>
        <p:spPr>
          <a:xfrm>
            <a:off x="523875" y="3143250"/>
            <a:ext cx="5334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How the interviews were conducted.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61DF0B-AF76-4982-89F6-C9C3C59B2D22}"/>
              </a:ext>
            </a:extLst>
          </p:cNvPr>
          <p:cNvSpPr>
            <a:spLocks noGrp="1"/>
          </p:cNvSpPr>
          <p:nvPr/>
        </p:nvSpPr>
        <p:spPr>
          <a:xfrm>
            <a:off x="6667500" y="552450"/>
            <a:ext cx="1714500" cy="2095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wrap="none" lIns="0" tIns="0" rIns="0" bIns="0" anchor="t"/>
          <a:lstStyle/>
          <a:p>
            <a:pPr algn="ctr"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37488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EC53E6D-D6D1-49B9-9C78-5395F0A39D9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FD388F-630D-4260-A2FB-75CCAE0D371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C40667-8671-4FEA-B01B-C582999E659A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B75219-087B-4723-B265-142117121C9D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CUSTDEV SETUP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E0C238-3616-4BFA-A86B-8DE207251BC6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Interview parameters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766D98-7320-4351-9124-7677E1AEC1E2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6CDA18-A94D-488F-9CFC-BBA9959EE302}"/>
              </a:ext>
            </a:extLst>
          </p:cNvPr>
          <p:cNvSpPr>
            <a:spLocks noGrp="1"/>
          </p:cNvSpPr>
          <p:nvPr/>
        </p:nvSpPr>
        <p:spPr>
          <a:xfrm>
            <a:off x="2381250" y="1000125"/>
            <a:ext cx="2714625" cy="10477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7A8F25-CBAB-4AE9-AC98-D44154ECBC2C}"/>
              </a:ext>
            </a:extLst>
          </p:cNvPr>
          <p:cNvSpPr>
            <a:spLocks noGrp="1"/>
          </p:cNvSpPr>
          <p:nvPr/>
        </p:nvSpPr>
        <p:spPr>
          <a:xfrm>
            <a:off x="2381250" y="1000125"/>
            <a:ext cx="2714625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73A386-6AE8-4C03-B519-98602CD10814}"/>
              </a:ext>
            </a:extLst>
          </p:cNvPr>
          <p:cNvSpPr>
            <a:spLocks noGrp="1"/>
          </p:cNvSpPr>
          <p:nvPr/>
        </p:nvSpPr>
        <p:spPr>
          <a:xfrm>
            <a:off x="2590800" y="1228725"/>
            <a:ext cx="428625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E8F30C-0B3F-4935-A658-BD606101C2E6}"/>
              </a:ext>
            </a:extLst>
          </p:cNvPr>
          <p:cNvSpPr>
            <a:spLocks noGrp="1"/>
          </p:cNvSpPr>
          <p:nvPr/>
        </p:nvSpPr>
        <p:spPr>
          <a:xfrm>
            <a:off x="3124200" y="1209675"/>
            <a:ext cx="1524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Zoom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0D92E1-4306-4A09-8347-5D68CE4D0E67}"/>
              </a:ext>
            </a:extLst>
          </p:cNvPr>
          <p:cNvSpPr>
            <a:spLocks noGrp="1"/>
          </p:cNvSpPr>
          <p:nvPr/>
        </p:nvSpPr>
        <p:spPr>
          <a:xfrm>
            <a:off x="3124200" y="1552575"/>
            <a:ext cx="16192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Audio or video call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AD28A9-B61F-4B94-96E4-677013E4F484}"/>
              </a:ext>
            </a:extLst>
          </p:cNvPr>
          <p:cNvSpPr>
            <a:spLocks noGrp="1"/>
          </p:cNvSpPr>
          <p:nvPr/>
        </p:nvSpPr>
        <p:spPr>
          <a:xfrm>
            <a:off x="5524500" y="1000125"/>
            <a:ext cx="2714625" cy="10477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054A07-8702-48A2-9D63-CBBA7A6E650C}"/>
              </a:ext>
            </a:extLst>
          </p:cNvPr>
          <p:cNvSpPr>
            <a:spLocks noGrp="1"/>
          </p:cNvSpPr>
          <p:nvPr/>
        </p:nvSpPr>
        <p:spPr>
          <a:xfrm>
            <a:off x="5524500" y="1000125"/>
            <a:ext cx="2714625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EBB429-F9A3-436C-BCDA-F855F9E0A23C}"/>
              </a:ext>
            </a:extLst>
          </p:cNvPr>
          <p:cNvSpPr>
            <a:spLocks noGrp="1"/>
          </p:cNvSpPr>
          <p:nvPr/>
        </p:nvSpPr>
        <p:spPr>
          <a:xfrm>
            <a:off x="5734050" y="1228725"/>
            <a:ext cx="428625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D1D544-757A-46F7-ABC6-095C9E4BF3FD}"/>
              </a:ext>
            </a:extLst>
          </p:cNvPr>
          <p:cNvSpPr>
            <a:spLocks noGrp="1"/>
          </p:cNvSpPr>
          <p:nvPr/>
        </p:nvSpPr>
        <p:spPr>
          <a:xfrm>
            <a:off x="6267450" y="1209675"/>
            <a:ext cx="1524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Screen sharing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2651E5-B618-4951-9B43-57EA06F905D9}"/>
              </a:ext>
            </a:extLst>
          </p:cNvPr>
          <p:cNvSpPr>
            <a:spLocks noGrp="1"/>
          </p:cNvSpPr>
          <p:nvPr/>
        </p:nvSpPr>
        <p:spPr>
          <a:xfrm>
            <a:off x="6267450" y="1552575"/>
            <a:ext cx="16192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User shows the product flow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972170-8BD2-42C4-A48F-76496ED91940}"/>
              </a:ext>
            </a:extLst>
          </p:cNvPr>
          <p:cNvSpPr>
            <a:spLocks noGrp="1"/>
          </p:cNvSpPr>
          <p:nvPr/>
        </p:nvSpPr>
        <p:spPr>
          <a:xfrm>
            <a:off x="2381250" y="2428875"/>
            <a:ext cx="2714625" cy="10477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30535C-EE3C-4540-B0BA-D87D1347FF86}"/>
              </a:ext>
            </a:extLst>
          </p:cNvPr>
          <p:cNvSpPr>
            <a:spLocks noGrp="1"/>
          </p:cNvSpPr>
          <p:nvPr/>
        </p:nvSpPr>
        <p:spPr>
          <a:xfrm>
            <a:off x="2381250" y="2428875"/>
            <a:ext cx="2714625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466DC5-9935-4FA2-9650-EE78B313B967}"/>
              </a:ext>
            </a:extLst>
          </p:cNvPr>
          <p:cNvSpPr>
            <a:spLocks noGrp="1"/>
          </p:cNvSpPr>
          <p:nvPr/>
        </p:nvSpPr>
        <p:spPr>
          <a:xfrm>
            <a:off x="2590800" y="2657475"/>
            <a:ext cx="428625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74E1AB-2722-4249-BE86-4396ED964938}"/>
              </a:ext>
            </a:extLst>
          </p:cNvPr>
          <p:cNvSpPr>
            <a:spLocks noGrp="1"/>
          </p:cNvSpPr>
          <p:nvPr/>
        </p:nvSpPr>
        <p:spPr>
          <a:xfrm>
            <a:off x="3124200" y="2638425"/>
            <a:ext cx="1524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Open format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27933A-3208-4317-A20C-2C4E4FCE0381}"/>
              </a:ext>
            </a:extLst>
          </p:cNvPr>
          <p:cNvSpPr>
            <a:spLocks noGrp="1"/>
          </p:cNvSpPr>
          <p:nvPr/>
        </p:nvSpPr>
        <p:spPr>
          <a:xfrm>
            <a:off x="3124200" y="2981325"/>
            <a:ext cx="16192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Conversation, not a questionnaire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2C3CC18-EDD9-4778-9053-ECE5A4BAD675}"/>
              </a:ext>
            </a:extLst>
          </p:cNvPr>
          <p:cNvSpPr>
            <a:spLocks noGrp="1"/>
          </p:cNvSpPr>
          <p:nvPr/>
        </p:nvSpPr>
        <p:spPr>
          <a:xfrm>
            <a:off x="5524500" y="2428875"/>
            <a:ext cx="2714625" cy="10477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3EDB14E-91F1-4706-9017-20BDF0B6F385}"/>
              </a:ext>
            </a:extLst>
          </p:cNvPr>
          <p:cNvSpPr>
            <a:spLocks noGrp="1"/>
          </p:cNvSpPr>
          <p:nvPr/>
        </p:nvSpPr>
        <p:spPr>
          <a:xfrm>
            <a:off x="5524500" y="2428875"/>
            <a:ext cx="2714625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E9253B-A433-4892-999B-5C63D9311DEF}"/>
              </a:ext>
            </a:extLst>
          </p:cNvPr>
          <p:cNvSpPr>
            <a:spLocks noGrp="1"/>
          </p:cNvSpPr>
          <p:nvPr/>
        </p:nvSpPr>
        <p:spPr>
          <a:xfrm>
            <a:off x="5734050" y="2657475"/>
            <a:ext cx="428625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F15A24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1E9261-FD6C-4E06-BC29-CD46256D7391}"/>
              </a:ext>
            </a:extLst>
          </p:cNvPr>
          <p:cNvSpPr>
            <a:spLocks noGrp="1"/>
          </p:cNvSpPr>
          <p:nvPr/>
        </p:nvSpPr>
        <p:spPr>
          <a:xfrm>
            <a:off x="6267450" y="2638425"/>
            <a:ext cx="1524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UX interview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26F94A-D1FB-4C24-8210-27462151C29B}"/>
              </a:ext>
            </a:extLst>
          </p:cNvPr>
          <p:cNvSpPr>
            <a:spLocks noGrp="1"/>
          </p:cNvSpPr>
          <p:nvPr/>
        </p:nvSpPr>
        <p:spPr>
          <a:xfrm>
            <a:off x="6267450" y="2981325"/>
            <a:ext cx="16192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Audio and video recorded</a:t>
            </a:r>
          </a:p>
        </p:txBody>
      </p:sp>
    </p:spTree>
    <p:extLst>
      <p:ext uri="{BB962C8B-B14F-4D97-AF65-F5344CB8AC3E}">
        <p14:creationId xmlns:p14="http://schemas.microsoft.com/office/powerpoint/2010/main" val="6085870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6282AD3-F428-4E50-BBF8-3200B1FF15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B6837C-AF9F-4C45-96AB-D0092ED8CFB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F12158-B0AD-430B-AFC3-DFAFEC0D84B0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84AA15-A43C-4F22-BA9B-A724D57759DF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CUSTDEV SETUP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108195-AA1F-4542-B25F-53B6C71D51DC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Interview flow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F5A9AF-C910-4B07-8EAA-3572F20CE84D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24FA213-0BF3-4C54-9710-1D741E2B14A2}"/>
              </a:ext>
            </a:extLst>
          </p:cNvPr>
          <p:cNvSpPr>
            <a:spLocks noGrp="1"/>
          </p:cNvSpPr>
          <p:nvPr/>
        </p:nvSpPr>
        <p:spPr>
          <a:xfrm>
            <a:off x="2381250" y="1809750"/>
            <a:ext cx="666750" cy="666750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34260A-2716-44E6-ACA6-2CB55E40D0D6}"/>
              </a:ext>
            </a:extLst>
          </p:cNvPr>
          <p:cNvSpPr>
            <a:spLocks noGrp="1"/>
          </p:cNvSpPr>
          <p:nvPr/>
        </p:nvSpPr>
        <p:spPr>
          <a:xfrm>
            <a:off x="2381250" y="1981200"/>
            <a:ext cx="666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D64DF3-C19F-4B76-97CC-8B5EF4D39D36}"/>
              </a:ext>
            </a:extLst>
          </p:cNvPr>
          <p:cNvSpPr>
            <a:spLocks noGrp="1"/>
          </p:cNvSpPr>
          <p:nvPr/>
        </p:nvSpPr>
        <p:spPr>
          <a:xfrm>
            <a:off x="2095500" y="2781300"/>
            <a:ext cx="12382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Open the app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0D0E21-61BF-409F-A03B-44CDF5B82E37}"/>
              </a:ext>
            </a:extLst>
          </p:cNvPr>
          <p:cNvSpPr>
            <a:spLocks noGrp="1"/>
          </p:cNvSpPr>
          <p:nvPr/>
        </p:nvSpPr>
        <p:spPr>
          <a:xfrm>
            <a:off x="3162300" y="2133600"/>
            <a:ext cx="666750" cy="19050"/>
          </a:xfrm>
          <a:prstGeom prst="rect">
            <a:avLst/>
          </a:prstGeom>
          <a:solidFill>
            <a:srgbClr val="E7EBE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4921FF1-FBE5-4AF3-827D-F0602D20F606}"/>
              </a:ext>
            </a:extLst>
          </p:cNvPr>
          <p:cNvSpPr>
            <a:spLocks noGrp="1"/>
          </p:cNvSpPr>
          <p:nvPr/>
        </p:nvSpPr>
        <p:spPr>
          <a:xfrm>
            <a:off x="3857625" y="1809750"/>
            <a:ext cx="666750" cy="666750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0D8F46-2D6C-446B-92B4-D89BAC928913}"/>
              </a:ext>
            </a:extLst>
          </p:cNvPr>
          <p:cNvSpPr>
            <a:spLocks noGrp="1"/>
          </p:cNvSpPr>
          <p:nvPr/>
        </p:nvSpPr>
        <p:spPr>
          <a:xfrm>
            <a:off x="3857625" y="1981200"/>
            <a:ext cx="666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32EE87-DF50-4711-B6EA-A75164D30CB2}"/>
              </a:ext>
            </a:extLst>
          </p:cNvPr>
          <p:cNvSpPr>
            <a:spLocks noGrp="1"/>
          </p:cNvSpPr>
          <p:nvPr/>
        </p:nvSpPr>
        <p:spPr>
          <a:xfrm>
            <a:off x="3571875" y="2781300"/>
            <a:ext cx="12382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Go through onboarding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4F94EB-B3D4-44CD-AEA8-A776FD2836A7}"/>
              </a:ext>
            </a:extLst>
          </p:cNvPr>
          <p:cNvSpPr>
            <a:spLocks noGrp="1"/>
          </p:cNvSpPr>
          <p:nvPr/>
        </p:nvSpPr>
        <p:spPr>
          <a:xfrm>
            <a:off x="4638675" y="2133600"/>
            <a:ext cx="666750" cy="19050"/>
          </a:xfrm>
          <a:prstGeom prst="rect">
            <a:avLst/>
          </a:prstGeom>
          <a:solidFill>
            <a:srgbClr val="E7EBE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9D78E3C-2A18-47DA-9419-B42AC5B7BC96}"/>
              </a:ext>
            </a:extLst>
          </p:cNvPr>
          <p:cNvSpPr>
            <a:spLocks noGrp="1"/>
          </p:cNvSpPr>
          <p:nvPr/>
        </p:nvSpPr>
        <p:spPr>
          <a:xfrm>
            <a:off x="5334000" y="1809750"/>
            <a:ext cx="666750" cy="666750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1F0CFE-BE2F-4C73-B0B4-E9C515208821}"/>
              </a:ext>
            </a:extLst>
          </p:cNvPr>
          <p:cNvSpPr>
            <a:spLocks noGrp="1"/>
          </p:cNvSpPr>
          <p:nvPr/>
        </p:nvSpPr>
        <p:spPr>
          <a:xfrm>
            <a:off x="5334000" y="1981200"/>
            <a:ext cx="666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06AA0B-A952-4592-A2D3-2576AA92CE55}"/>
              </a:ext>
            </a:extLst>
          </p:cNvPr>
          <p:cNvSpPr>
            <a:spLocks noGrp="1"/>
          </p:cNvSpPr>
          <p:nvPr/>
        </p:nvSpPr>
        <p:spPr>
          <a:xfrm>
            <a:off x="5048250" y="2781300"/>
            <a:ext cx="12382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React aloud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135FF27-4A9B-497F-AE6C-FA3280CBBF72}"/>
              </a:ext>
            </a:extLst>
          </p:cNvPr>
          <p:cNvSpPr>
            <a:spLocks noGrp="1"/>
          </p:cNvSpPr>
          <p:nvPr/>
        </p:nvSpPr>
        <p:spPr>
          <a:xfrm>
            <a:off x="6115050" y="2133600"/>
            <a:ext cx="666750" cy="19050"/>
          </a:xfrm>
          <a:prstGeom prst="rect">
            <a:avLst/>
          </a:prstGeom>
          <a:solidFill>
            <a:srgbClr val="E7EBE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76B3A57-6E46-456E-832E-0364D180304E}"/>
              </a:ext>
            </a:extLst>
          </p:cNvPr>
          <p:cNvSpPr>
            <a:spLocks noGrp="1"/>
          </p:cNvSpPr>
          <p:nvPr/>
        </p:nvSpPr>
        <p:spPr>
          <a:xfrm>
            <a:off x="6810375" y="1809750"/>
            <a:ext cx="666750" cy="666750"/>
          </a:xfrm>
          <a:prstGeom prst="ellipse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0F84525-89D0-4EA8-91F7-AF0BD1635892}"/>
              </a:ext>
            </a:extLst>
          </p:cNvPr>
          <p:cNvSpPr>
            <a:spLocks noGrp="1"/>
          </p:cNvSpPr>
          <p:nvPr/>
        </p:nvSpPr>
        <p:spPr>
          <a:xfrm>
            <a:off x="6810375" y="1981200"/>
            <a:ext cx="666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875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3D5A11D-31C7-42E4-89E1-1A835952FE67}"/>
              </a:ext>
            </a:extLst>
          </p:cNvPr>
          <p:cNvSpPr>
            <a:spLocks noGrp="1"/>
          </p:cNvSpPr>
          <p:nvPr/>
        </p:nvSpPr>
        <p:spPr>
          <a:xfrm>
            <a:off x="6524625" y="2781300"/>
            <a:ext cx="12382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1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Discuss objections</a:t>
            </a:r>
          </a:p>
        </p:txBody>
      </p:sp>
    </p:spTree>
    <p:extLst>
      <p:ext uri="{BB962C8B-B14F-4D97-AF65-F5344CB8AC3E}">
        <p14:creationId xmlns:p14="http://schemas.microsoft.com/office/powerpoint/2010/main" val="21157521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94A73D9-0565-4C3D-AB7E-B1C3028CB6D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D296B0-5773-406D-A253-E2169EBD88D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B5073F-7EAA-4C89-8643-A5F3F4EE1A58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53AB35-EE92-4650-8697-DE4FD8697C94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AUDIENCE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67A448-0250-4772-BF91-23EF16253E70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Custdev audience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229FF6-32CF-4A7A-8164-78B6B072CFD5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926546-3F21-4C1F-9AA6-E63A595B9BBC}"/>
              </a:ext>
            </a:extLst>
          </p:cNvPr>
          <p:cNvSpPr>
            <a:spLocks noGrp="1"/>
          </p:cNvSpPr>
          <p:nvPr/>
        </p:nvSpPr>
        <p:spPr>
          <a:xfrm>
            <a:off x="2381250" y="1047750"/>
            <a:ext cx="409575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Men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BA91F8-7A81-484C-8ADD-F9DCC69004DA}"/>
              </a:ext>
            </a:extLst>
          </p:cNvPr>
          <p:cNvSpPr>
            <a:spLocks noGrp="1"/>
          </p:cNvSpPr>
          <p:nvPr/>
        </p:nvSpPr>
        <p:spPr>
          <a:xfrm>
            <a:off x="2381250" y="1952625"/>
            <a:ext cx="2667000" cy="714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8/10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F00A99-14D1-420F-87C2-A696CCB5F239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5143500" cy="114300"/>
          </a:xfrm>
          <a:prstGeom prst="rect">
            <a:avLst/>
          </a:prstGeom>
          <a:solidFill>
            <a:srgbClr val="E7EBE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4F4036-CE7E-4A0C-9B74-D9037DB3CAD1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4114800" cy="114300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F7A610-3BA5-47CB-97A9-17E3C13A30A8}"/>
              </a:ext>
            </a:extLst>
          </p:cNvPr>
          <p:cNvSpPr>
            <a:spLocks noGrp="1"/>
          </p:cNvSpPr>
          <p:nvPr/>
        </p:nvSpPr>
        <p:spPr>
          <a:xfrm>
            <a:off x="2381250" y="342900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Out of 10 custdev interviews</a:t>
            </a:r>
          </a:p>
        </p:txBody>
      </p:sp>
    </p:spTree>
    <p:extLst>
      <p:ext uri="{BB962C8B-B14F-4D97-AF65-F5344CB8AC3E}">
        <p14:creationId xmlns:p14="http://schemas.microsoft.com/office/powerpoint/2010/main" val="8118079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B0BBAE-832A-431D-A7F4-322F4EA4B23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F68104-69B0-4304-98D9-7EAD7986AE7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4C4B19-6325-4804-8A03-18FE709CC498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7D4D82-F611-4A21-909D-9FDF90DAF50A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AUDIENCE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F93666-E635-406A-A9F5-B874C53CE44D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Custdev audience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BD9F8-3068-4D4B-B81F-1880C0C6E7FC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794825-3D8C-4B38-A597-AA234E888B16}"/>
              </a:ext>
            </a:extLst>
          </p:cNvPr>
          <p:cNvSpPr>
            <a:spLocks noGrp="1"/>
          </p:cNvSpPr>
          <p:nvPr/>
        </p:nvSpPr>
        <p:spPr>
          <a:xfrm>
            <a:off x="2381250" y="1047750"/>
            <a:ext cx="409575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Tracked calories in the past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9AA6B6-6928-4615-87C4-F4E3B741A1FE}"/>
              </a:ext>
            </a:extLst>
          </p:cNvPr>
          <p:cNvSpPr>
            <a:spLocks noGrp="1"/>
          </p:cNvSpPr>
          <p:nvPr/>
        </p:nvSpPr>
        <p:spPr>
          <a:xfrm>
            <a:off x="2381250" y="1952625"/>
            <a:ext cx="2667000" cy="714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9/10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32D562-4477-4476-A169-F56722D91A81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5143500" cy="114300"/>
          </a:xfrm>
          <a:prstGeom prst="rect">
            <a:avLst/>
          </a:prstGeom>
          <a:solidFill>
            <a:srgbClr val="E7EBE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986C71-A5E2-46D7-A064-9C6582E768C1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4629150" cy="114300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D8B1BC-1CCF-42BA-9966-D783BD7A9545}"/>
              </a:ext>
            </a:extLst>
          </p:cNvPr>
          <p:cNvSpPr>
            <a:spLocks noGrp="1"/>
          </p:cNvSpPr>
          <p:nvPr/>
        </p:nvSpPr>
        <p:spPr>
          <a:xfrm>
            <a:off x="2381250" y="342900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Out of 10 custdev interviews</a:t>
            </a:r>
          </a:p>
        </p:txBody>
      </p:sp>
    </p:spTree>
    <p:extLst>
      <p:ext uri="{BB962C8B-B14F-4D97-AF65-F5344CB8AC3E}">
        <p14:creationId xmlns:p14="http://schemas.microsoft.com/office/powerpoint/2010/main" val="1567643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">
            <a:extLst>
              <a:ext uri="{FF2B5EF4-FFF2-40B4-BE49-F238E27FC236}">
                <a16:creationId xmlns:a16="http://schemas.microsoft.com/office/drawing/2014/main" id="{5D388AE7-9105-439E-960F-DA814916E36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">
            <a:extLst>
              <a:ext uri="{FF2B5EF4-FFF2-40B4-BE49-F238E27FC236}">
                <a16:creationId xmlns:a16="http://schemas.microsoft.com/office/drawing/2014/main" id="{AAA49198-748B-4A2F-AD90-37063E51D4E9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9">
            <a:extLst>
              <a:ext uri="{FF2B5EF4-FFF2-40B4-BE49-F238E27FC236}">
                <a16:creationId xmlns:a16="http://schemas.microsoft.com/office/drawing/2014/main" id="{80DEDABD-D35E-46CC-865D-624206546010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LOGISTICS</a:t>
            </a:r>
          </a:p>
        </p:txBody>
      </p:sp>
      <p:sp>
        <p:nvSpPr>
          <p:cNvPr id="176" name="Google Shape;176;p9">
            <a:extLst>
              <a:ext uri="{FF2B5EF4-FFF2-40B4-BE49-F238E27FC236}">
                <a16:creationId xmlns:a16="http://schemas.microsoft.com/office/drawing/2014/main" id="{EDB52E8D-BCBE-44CD-9B42-00EE46CFC854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The road ahead</a:t>
            </a:r>
          </a:p>
        </p:txBody>
      </p:sp>
      <p:sp>
        <p:nvSpPr>
          <p:cNvPr id="177" name="Google Shape;177;p9">
            <a:extLst>
              <a:ext uri="{FF2B5EF4-FFF2-40B4-BE49-F238E27FC236}">
                <a16:creationId xmlns:a16="http://schemas.microsoft.com/office/drawing/2014/main" id="{0B9B94FE-F62C-45FD-9F36-D7F51F68CF13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Introduction</a:t>
            </a:r>
          </a:p>
        </p:txBody>
      </p:sp>
      <p:sp>
        <p:nvSpPr>
          <p:cNvPr id="178" name="Google Shape;178;p9">
            <a:extLst>
              <a:ext uri="{FF2B5EF4-FFF2-40B4-BE49-F238E27FC236}">
                <a16:creationId xmlns:a16="http://schemas.microsoft.com/office/drawing/2014/main" id="{A34F40B3-673E-4FE2-96A3-1977BB39BD28}"/>
              </a:ext>
            </a:extLst>
          </p:cNvPr>
          <p:cNvSpPr>
            <a:spLocks noGrp="1"/>
          </p:cNvSpPr>
          <p:nvPr/>
        </p:nvSpPr>
        <p:spPr>
          <a:xfrm>
            <a:off x="3200400" y="566928"/>
            <a:ext cx="55321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Twelve lectures, four big ideas, plus the practical glue.</a:t>
            </a:r>
          </a:p>
        </p:txBody>
      </p:sp>
      <p:sp>
        <p:nvSpPr>
          <p:cNvPr id="179" name="Google Shape;179;p9">
            <a:extLst>
              <a:ext uri="{FF2B5EF4-FFF2-40B4-BE49-F238E27FC236}">
                <a16:creationId xmlns:a16="http://schemas.microsoft.com/office/drawing/2014/main" id="{4C68F1D9-5E3F-466E-B3A3-B7B2C4963492}"/>
              </a:ext>
            </a:extLst>
          </p:cNvPr>
          <p:cNvSpPr>
            <a:spLocks noGrp="1"/>
          </p:cNvSpPr>
          <p:nvPr/>
        </p:nvSpPr>
        <p:spPr>
          <a:xfrm>
            <a:off x="3200400" y="1078992"/>
            <a:ext cx="2651760" cy="1033272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">
            <a:extLst>
              <a:ext uri="{FF2B5EF4-FFF2-40B4-BE49-F238E27FC236}">
                <a16:creationId xmlns:a16="http://schemas.microsoft.com/office/drawing/2014/main" id="{B8717EA4-540E-48CB-9AE7-8BD73B21FD86}"/>
              </a:ext>
            </a:extLst>
          </p:cNvPr>
          <p:cNvSpPr>
            <a:spLocks noGrp="1"/>
          </p:cNvSpPr>
          <p:nvPr/>
        </p:nvSpPr>
        <p:spPr>
          <a:xfrm>
            <a:off x="3383280" y="1280160"/>
            <a:ext cx="420624" cy="420624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1" name="Google Shape;181;p9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92642" y="1389522"/>
            <a:ext cx="201900" cy="201900"/>
          </a:xfrm>
          <a:prstGeom prst="rect">
            <a:avLst/>
          </a:prstGeom>
          <a:ln>
            <a:noFill/>
          </a:ln>
        </p:spPr>
      </p:pic>
      <p:sp>
        <p:nvSpPr>
          <p:cNvPr id="182" name="Google Shape;182;p9">
            <a:extLst>
              <a:ext uri="{FF2B5EF4-FFF2-40B4-BE49-F238E27FC236}">
                <a16:creationId xmlns:a16="http://schemas.microsoft.com/office/drawing/2014/main" id="{DC59ED1C-9A76-4707-954B-7B8B419473FE}"/>
              </a:ext>
            </a:extLst>
          </p:cNvPr>
          <p:cNvSpPr>
            <a:spLocks noGrp="1"/>
          </p:cNvSpPr>
          <p:nvPr/>
        </p:nvSpPr>
        <p:spPr>
          <a:xfrm>
            <a:off x="4937760" y="1225296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L1–2</a:t>
            </a:r>
          </a:p>
        </p:txBody>
      </p:sp>
      <p:sp>
        <p:nvSpPr>
          <p:cNvPr id="183" name="Google Shape;183;p9">
            <a:extLst>
              <a:ext uri="{FF2B5EF4-FFF2-40B4-BE49-F238E27FC236}">
                <a16:creationId xmlns:a16="http://schemas.microsoft.com/office/drawing/2014/main" id="{CBBA5B71-CCA7-473F-A27D-3A1E248FAAEA}"/>
              </a:ext>
            </a:extLst>
          </p:cNvPr>
          <p:cNvSpPr>
            <a:spLocks noGrp="1"/>
          </p:cNvSpPr>
          <p:nvPr/>
        </p:nvSpPr>
        <p:spPr>
          <a:xfrm>
            <a:off x="3913632" y="1261872"/>
            <a:ext cx="1097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Unit Economics</a:t>
            </a:r>
          </a:p>
        </p:txBody>
      </p:sp>
      <p:sp>
        <p:nvSpPr>
          <p:cNvPr id="184" name="Google Shape;184;p9">
            <a:extLst>
              <a:ext uri="{FF2B5EF4-FFF2-40B4-BE49-F238E27FC236}">
                <a16:creationId xmlns:a16="http://schemas.microsoft.com/office/drawing/2014/main" id="{80118179-0075-4A43-86C4-17027215B38F}"/>
              </a:ext>
            </a:extLst>
          </p:cNvPr>
          <p:cNvSpPr>
            <a:spLocks noGrp="1"/>
          </p:cNvSpPr>
          <p:nvPr/>
        </p:nvSpPr>
        <p:spPr>
          <a:xfrm>
            <a:off x="3383280" y="1682496"/>
            <a:ext cx="22860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LTV, CAC, cohorts, cases</a:t>
            </a:r>
          </a:p>
        </p:txBody>
      </p:sp>
      <p:sp>
        <p:nvSpPr>
          <p:cNvPr id="185" name="Google Shape;185;p9">
            <a:extLst>
              <a:ext uri="{FF2B5EF4-FFF2-40B4-BE49-F238E27FC236}">
                <a16:creationId xmlns:a16="http://schemas.microsoft.com/office/drawing/2014/main" id="{7676CEFC-F3E1-4ECE-8A89-08A048A3F169}"/>
              </a:ext>
            </a:extLst>
          </p:cNvPr>
          <p:cNvSpPr>
            <a:spLocks noGrp="1"/>
          </p:cNvSpPr>
          <p:nvPr/>
        </p:nvSpPr>
        <p:spPr>
          <a:xfrm>
            <a:off x="6080760" y="1078992"/>
            <a:ext cx="2651760" cy="1033272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9">
            <a:extLst>
              <a:ext uri="{FF2B5EF4-FFF2-40B4-BE49-F238E27FC236}">
                <a16:creationId xmlns:a16="http://schemas.microsoft.com/office/drawing/2014/main" id="{90C96B13-1F19-4DFE-8CD0-EB9AA44B804F}"/>
              </a:ext>
            </a:extLst>
          </p:cNvPr>
          <p:cNvSpPr>
            <a:spLocks noGrp="1"/>
          </p:cNvSpPr>
          <p:nvPr/>
        </p:nvSpPr>
        <p:spPr>
          <a:xfrm>
            <a:off x="6263640" y="1280160"/>
            <a:ext cx="420624" cy="420624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7" name="Google Shape;187;p9"/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373002" y="1389522"/>
            <a:ext cx="201900" cy="201900"/>
          </a:xfrm>
          <a:prstGeom prst="rect">
            <a:avLst/>
          </a:prstGeom>
          <a:ln>
            <a:noFill/>
          </a:ln>
        </p:spPr>
      </p:pic>
      <p:sp>
        <p:nvSpPr>
          <p:cNvPr id="188" name="Google Shape;188;p9">
            <a:extLst>
              <a:ext uri="{FF2B5EF4-FFF2-40B4-BE49-F238E27FC236}">
                <a16:creationId xmlns:a16="http://schemas.microsoft.com/office/drawing/2014/main" id="{2C6C3058-B159-4C3E-B1B9-AE240A6FADFD}"/>
              </a:ext>
            </a:extLst>
          </p:cNvPr>
          <p:cNvSpPr>
            <a:spLocks noGrp="1"/>
          </p:cNvSpPr>
          <p:nvPr/>
        </p:nvSpPr>
        <p:spPr>
          <a:xfrm>
            <a:off x="7818120" y="1225296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L3–4</a:t>
            </a:r>
          </a:p>
        </p:txBody>
      </p:sp>
      <p:sp>
        <p:nvSpPr>
          <p:cNvPr id="189" name="Google Shape;189;p9">
            <a:extLst>
              <a:ext uri="{FF2B5EF4-FFF2-40B4-BE49-F238E27FC236}">
                <a16:creationId xmlns:a16="http://schemas.microsoft.com/office/drawing/2014/main" id="{3238209B-193C-4A0F-A834-ADE41C1A8442}"/>
              </a:ext>
            </a:extLst>
          </p:cNvPr>
          <p:cNvSpPr>
            <a:spLocks noGrp="1"/>
          </p:cNvSpPr>
          <p:nvPr/>
        </p:nvSpPr>
        <p:spPr>
          <a:xfrm>
            <a:off x="6793992" y="1261872"/>
            <a:ext cx="1097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Financial Modelling</a:t>
            </a:r>
          </a:p>
        </p:txBody>
      </p:sp>
      <p:sp>
        <p:nvSpPr>
          <p:cNvPr id="190" name="Google Shape;190;p9">
            <a:extLst>
              <a:ext uri="{FF2B5EF4-FFF2-40B4-BE49-F238E27FC236}">
                <a16:creationId xmlns:a16="http://schemas.microsoft.com/office/drawing/2014/main" id="{22531B65-7663-4302-9300-C80A98410051}"/>
              </a:ext>
            </a:extLst>
          </p:cNvPr>
          <p:cNvSpPr>
            <a:spLocks noGrp="1"/>
          </p:cNvSpPr>
          <p:nvPr/>
        </p:nvSpPr>
        <p:spPr>
          <a:xfrm>
            <a:off x="6263640" y="1682496"/>
            <a:ext cx="22860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Building financial statements</a:t>
            </a:r>
          </a:p>
        </p:txBody>
      </p:sp>
      <p:sp>
        <p:nvSpPr>
          <p:cNvPr id="191" name="Google Shape;191;p9">
            <a:extLst>
              <a:ext uri="{FF2B5EF4-FFF2-40B4-BE49-F238E27FC236}">
                <a16:creationId xmlns:a16="http://schemas.microsoft.com/office/drawing/2014/main" id="{B3961E09-AB15-4817-84C5-B89CFBC81FA9}"/>
              </a:ext>
            </a:extLst>
          </p:cNvPr>
          <p:cNvSpPr>
            <a:spLocks noGrp="1"/>
          </p:cNvSpPr>
          <p:nvPr/>
        </p:nvSpPr>
        <p:spPr>
          <a:xfrm>
            <a:off x="3200400" y="2231136"/>
            <a:ext cx="2651760" cy="1033272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">
            <a:extLst>
              <a:ext uri="{FF2B5EF4-FFF2-40B4-BE49-F238E27FC236}">
                <a16:creationId xmlns:a16="http://schemas.microsoft.com/office/drawing/2014/main" id="{91CD07A7-FA3A-4392-9F73-F5A10A614C27}"/>
              </a:ext>
            </a:extLst>
          </p:cNvPr>
          <p:cNvSpPr>
            <a:spLocks noGrp="1"/>
          </p:cNvSpPr>
          <p:nvPr/>
        </p:nvSpPr>
        <p:spPr>
          <a:xfrm>
            <a:off x="3383280" y="2432304"/>
            <a:ext cx="420624" cy="420624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" name="Google Shape;193;p9"/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3492642" y="2541666"/>
            <a:ext cx="201900" cy="201900"/>
          </a:xfrm>
          <a:prstGeom prst="rect">
            <a:avLst/>
          </a:prstGeom>
          <a:ln>
            <a:noFill/>
          </a:ln>
        </p:spPr>
      </p:pic>
      <p:sp>
        <p:nvSpPr>
          <p:cNvPr id="194" name="Google Shape;194;p9">
            <a:extLst>
              <a:ext uri="{FF2B5EF4-FFF2-40B4-BE49-F238E27FC236}">
                <a16:creationId xmlns:a16="http://schemas.microsoft.com/office/drawing/2014/main" id="{14E6A4DB-C989-4A09-A1ED-3D57885E0824}"/>
              </a:ext>
            </a:extLst>
          </p:cNvPr>
          <p:cNvSpPr>
            <a:spLocks noGrp="1"/>
          </p:cNvSpPr>
          <p:nvPr/>
        </p:nvSpPr>
        <p:spPr>
          <a:xfrm>
            <a:off x="4937760" y="2377440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L5–6</a:t>
            </a:r>
          </a:p>
        </p:txBody>
      </p:sp>
      <p:sp>
        <p:nvSpPr>
          <p:cNvPr id="195" name="Google Shape;195;p9">
            <a:extLst>
              <a:ext uri="{FF2B5EF4-FFF2-40B4-BE49-F238E27FC236}">
                <a16:creationId xmlns:a16="http://schemas.microsoft.com/office/drawing/2014/main" id="{545AC6C4-3A4E-481A-8425-60A23F5DDCD1}"/>
              </a:ext>
            </a:extLst>
          </p:cNvPr>
          <p:cNvSpPr>
            <a:spLocks noGrp="1"/>
          </p:cNvSpPr>
          <p:nvPr/>
        </p:nvSpPr>
        <p:spPr>
          <a:xfrm>
            <a:off x="3913632" y="2414016"/>
            <a:ext cx="1097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Business Valuation</a:t>
            </a:r>
          </a:p>
        </p:txBody>
      </p:sp>
      <p:sp>
        <p:nvSpPr>
          <p:cNvPr id="196" name="Google Shape;196;p9">
            <a:extLst>
              <a:ext uri="{FF2B5EF4-FFF2-40B4-BE49-F238E27FC236}">
                <a16:creationId xmlns:a16="http://schemas.microsoft.com/office/drawing/2014/main" id="{BD541CAD-9E94-4591-B89C-1F6A0D3C623C}"/>
              </a:ext>
            </a:extLst>
          </p:cNvPr>
          <p:cNvSpPr>
            <a:spLocks noGrp="1"/>
          </p:cNvSpPr>
          <p:nvPr/>
        </p:nvSpPr>
        <p:spPr>
          <a:xfrm>
            <a:off x="3383280" y="2834640"/>
            <a:ext cx="22860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DCF, multiples, startups</a:t>
            </a:r>
          </a:p>
        </p:txBody>
      </p:sp>
      <p:sp>
        <p:nvSpPr>
          <p:cNvPr id="197" name="Google Shape;197;p9">
            <a:extLst>
              <a:ext uri="{FF2B5EF4-FFF2-40B4-BE49-F238E27FC236}">
                <a16:creationId xmlns:a16="http://schemas.microsoft.com/office/drawing/2014/main" id="{25DC089B-0D1A-4F2D-93E4-5430E11124FC}"/>
              </a:ext>
            </a:extLst>
          </p:cNvPr>
          <p:cNvSpPr>
            <a:spLocks noGrp="1"/>
          </p:cNvSpPr>
          <p:nvPr/>
        </p:nvSpPr>
        <p:spPr>
          <a:xfrm>
            <a:off x="6080760" y="2231136"/>
            <a:ext cx="2651760" cy="1033272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9">
            <a:extLst>
              <a:ext uri="{FF2B5EF4-FFF2-40B4-BE49-F238E27FC236}">
                <a16:creationId xmlns:a16="http://schemas.microsoft.com/office/drawing/2014/main" id="{B0F1A9CE-BC89-4EE7-8BE8-D453A18334DD}"/>
              </a:ext>
            </a:extLst>
          </p:cNvPr>
          <p:cNvSpPr>
            <a:spLocks noGrp="1"/>
          </p:cNvSpPr>
          <p:nvPr/>
        </p:nvSpPr>
        <p:spPr>
          <a:xfrm>
            <a:off x="6263640" y="2432304"/>
            <a:ext cx="420624" cy="420624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9" name="Google Shape;199;p9"/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6373002" y="2541666"/>
            <a:ext cx="201900" cy="201900"/>
          </a:xfrm>
          <a:prstGeom prst="rect">
            <a:avLst/>
          </a:prstGeom>
          <a:ln>
            <a:noFill/>
          </a:ln>
        </p:spPr>
      </p:pic>
      <p:sp>
        <p:nvSpPr>
          <p:cNvPr id="200" name="Google Shape;200;p9">
            <a:extLst>
              <a:ext uri="{FF2B5EF4-FFF2-40B4-BE49-F238E27FC236}">
                <a16:creationId xmlns:a16="http://schemas.microsoft.com/office/drawing/2014/main" id="{7E0557E1-A6DE-4202-905A-145C24801FF7}"/>
              </a:ext>
            </a:extLst>
          </p:cNvPr>
          <p:cNvSpPr>
            <a:spLocks noGrp="1"/>
          </p:cNvSpPr>
          <p:nvPr/>
        </p:nvSpPr>
        <p:spPr>
          <a:xfrm>
            <a:off x="7818120" y="2377440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L7–9</a:t>
            </a:r>
          </a:p>
        </p:txBody>
      </p:sp>
      <p:sp>
        <p:nvSpPr>
          <p:cNvPr id="201" name="Google Shape;201;p9">
            <a:extLst>
              <a:ext uri="{FF2B5EF4-FFF2-40B4-BE49-F238E27FC236}">
                <a16:creationId xmlns:a16="http://schemas.microsoft.com/office/drawing/2014/main" id="{4CDB2AAE-F62B-40C4-8326-719FAC57E0DD}"/>
              </a:ext>
            </a:extLst>
          </p:cNvPr>
          <p:cNvSpPr>
            <a:spLocks noGrp="1"/>
          </p:cNvSpPr>
          <p:nvPr/>
        </p:nvSpPr>
        <p:spPr>
          <a:xfrm>
            <a:off x="6793992" y="2414016"/>
            <a:ext cx="1097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Tax, legal</a:t>
            </a:r>
          </a:p>
        </p:txBody>
      </p:sp>
      <p:sp>
        <p:nvSpPr>
          <p:cNvPr id="202" name="Google Shape;202;p9">
            <a:extLst>
              <a:ext uri="{FF2B5EF4-FFF2-40B4-BE49-F238E27FC236}">
                <a16:creationId xmlns:a16="http://schemas.microsoft.com/office/drawing/2014/main" id="{596AD1E5-E298-45E3-87AB-279997E50EC4}"/>
              </a:ext>
            </a:extLst>
          </p:cNvPr>
          <p:cNvSpPr>
            <a:spLocks noGrp="1"/>
          </p:cNvSpPr>
          <p:nvPr/>
        </p:nvSpPr>
        <p:spPr>
          <a:xfrm>
            <a:off x="6263640" y="2834640"/>
            <a:ext cx="22860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Taxation in Russia, legal forms</a:t>
            </a:r>
          </a:p>
        </p:txBody>
      </p:sp>
      <p:sp>
        <p:nvSpPr>
          <p:cNvPr id="203" name="Google Shape;203;p9">
            <a:extLst>
              <a:ext uri="{FF2B5EF4-FFF2-40B4-BE49-F238E27FC236}">
                <a16:creationId xmlns:a16="http://schemas.microsoft.com/office/drawing/2014/main" id="{EBF8457F-AA6D-4814-8B35-CC0415A6CA56}"/>
              </a:ext>
            </a:extLst>
          </p:cNvPr>
          <p:cNvSpPr>
            <a:spLocks noGrp="1"/>
          </p:cNvSpPr>
          <p:nvPr/>
        </p:nvSpPr>
        <p:spPr>
          <a:xfrm>
            <a:off x="3200400" y="3383280"/>
            <a:ext cx="2651760" cy="1033272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9">
            <a:extLst>
              <a:ext uri="{FF2B5EF4-FFF2-40B4-BE49-F238E27FC236}">
                <a16:creationId xmlns:a16="http://schemas.microsoft.com/office/drawing/2014/main" id="{2780A278-8FFA-4A07-B972-2A1A88CDB098}"/>
              </a:ext>
            </a:extLst>
          </p:cNvPr>
          <p:cNvSpPr>
            <a:spLocks noGrp="1"/>
          </p:cNvSpPr>
          <p:nvPr/>
        </p:nvSpPr>
        <p:spPr>
          <a:xfrm>
            <a:off x="3383280" y="3584448"/>
            <a:ext cx="420624" cy="420624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" name="Google Shape;205;p9"/>
          <p:cNvPicPr>
            <a:picLocks noChangeAspect="1"/>
          </p:cNvPicPr>
          <p:nvPr/>
        </p:nvPicPr>
        <p:blipFill rotWithShape="1">
          <a:blip r:embed="rId7"/>
          <a:srcRect/>
          <a:stretch/>
        </p:blipFill>
        <p:spPr>
          <a:xfrm>
            <a:off x="3492642" y="3693810"/>
            <a:ext cx="201900" cy="201900"/>
          </a:xfrm>
          <a:prstGeom prst="rect">
            <a:avLst/>
          </a:prstGeom>
          <a:ln>
            <a:noFill/>
          </a:ln>
        </p:spPr>
      </p:pic>
      <p:sp>
        <p:nvSpPr>
          <p:cNvPr id="206" name="Google Shape;206;p9">
            <a:extLst>
              <a:ext uri="{FF2B5EF4-FFF2-40B4-BE49-F238E27FC236}">
                <a16:creationId xmlns:a16="http://schemas.microsoft.com/office/drawing/2014/main" id="{A66AE168-B07F-470E-9EEE-1EE99ED730FA}"/>
              </a:ext>
            </a:extLst>
          </p:cNvPr>
          <p:cNvSpPr>
            <a:spLocks noGrp="1"/>
          </p:cNvSpPr>
          <p:nvPr/>
        </p:nvSpPr>
        <p:spPr>
          <a:xfrm>
            <a:off x="4937760" y="3529584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L10</a:t>
            </a:r>
          </a:p>
        </p:txBody>
      </p:sp>
      <p:sp>
        <p:nvSpPr>
          <p:cNvPr id="207" name="Google Shape;207;p9">
            <a:extLst>
              <a:ext uri="{FF2B5EF4-FFF2-40B4-BE49-F238E27FC236}">
                <a16:creationId xmlns:a16="http://schemas.microsoft.com/office/drawing/2014/main" id="{F70FC0D9-BFF0-40C4-A719-E78E30618AAB}"/>
              </a:ext>
            </a:extLst>
          </p:cNvPr>
          <p:cNvSpPr>
            <a:spLocks noGrp="1"/>
          </p:cNvSpPr>
          <p:nvPr/>
        </p:nvSpPr>
        <p:spPr>
          <a:xfrm>
            <a:off x="3913632" y="3566160"/>
            <a:ext cx="1097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Prioritization</a:t>
            </a:r>
          </a:p>
        </p:txBody>
      </p:sp>
      <p:sp>
        <p:nvSpPr>
          <p:cNvPr id="208" name="Google Shape;208;p9">
            <a:extLst>
              <a:ext uri="{FF2B5EF4-FFF2-40B4-BE49-F238E27FC236}">
                <a16:creationId xmlns:a16="http://schemas.microsoft.com/office/drawing/2014/main" id="{BAF5F63D-328D-4557-9F2B-899029B18AFF}"/>
              </a:ext>
            </a:extLst>
          </p:cNvPr>
          <p:cNvSpPr>
            <a:spLocks noGrp="1"/>
          </p:cNvSpPr>
          <p:nvPr/>
        </p:nvSpPr>
        <p:spPr>
          <a:xfrm>
            <a:off x="3383280" y="3986784"/>
            <a:ext cx="22860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RICE, ICE, value vs effort</a:t>
            </a:r>
          </a:p>
        </p:txBody>
      </p:sp>
      <p:sp>
        <p:nvSpPr>
          <p:cNvPr id="209" name="Google Shape;209;p9">
            <a:extLst>
              <a:ext uri="{FF2B5EF4-FFF2-40B4-BE49-F238E27FC236}">
                <a16:creationId xmlns:a16="http://schemas.microsoft.com/office/drawing/2014/main" id="{2E314EAA-FA27-4E96-B6D0-D6B265CD07C8}"/>
              </a:ext>
            </a:extLst>
          </p:cNvPr>
          <p:cNvSpPr>
            <a:spLocks noGrp="1"/>
          </p:cNvSpPr>
          <p:nvPr/>
        </p:nvSpPr>
        <p:spPr>
          <a:xfrm>
            <a:off x="6080760" y="3383280"/>
            <a:ext cx="2651760" cy="1033272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9">
            <a:extLst>
              <a:ext uri="{FF2B5EF4-FFF2-40B4-BE49-F238E27FC236}">
                <a16:creationId xmlns:a16="http://schemas.microsoft.com/office/drawing/2014/main" id="{8AFA486E-5416-4C6B-8540-25DBF0CCABD5}"/>
              </a:ext>
            </a:extLst>
          </p:cNvPr>
          <p:cNvSpPr>
            <a:spLocks noGrp="1"/>
          </p:cNvSpPr>
          <p:nvPr/>
        </p:nvSpPr>
        <p:spPr>
          <a:xfrm>
            <a:off x="6263640" y="3584448"/>
            <a:ext cx="420624" cy="420624"/>
          </a:xfrm>
          <a:prstGeom prst="ellipse">
            <a:avLst/>
          </a:prstGeom>
          <a:solidFill>
            <a:srgbClr val="FBE3D8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1" name="Google Shape;211;p9"/>
          <p:cNvPicPr>
            <a:picLocks noChangeAspect="1"/>
          </p:cNvPicPr>
          <p:nvPr/>
        </p:nvPicPr>
        <p:blipFill rotWithShape="1">
          <a:blip r:embed="rId8"/>
          <a:srcRect/>
          <a:stretch/>
        </p:blipFill>
        <p:spPr>
          <a:xfrm>
            <a:off x="6373002" y="3693810"/>
            <a:ext cx="201900" cy="201900"/>
          </a:xfrm>
          <a:prstGeom prst="rect">
            <a:avLst/>
          </a:prstGeom>
          <a:ln>
            <a:noFill/>
          </a:ln>
        </p:spPr>
      </p:pic>
      <p:sp>
        <p:nvSpPr>
          <p:cNvPr id="212" name="Google Shape;212;p9">
            <a:extLst>
              <a:ext uri="{FF2B5EF4-FFF2-40B4-BE49-F238E27FC236}">
                <a16:creationId xmlns:a16="http://schemas.microsoft.com/office/drawing/2014/main" id="{03546D92-5CC9-43F8-ACD7-AE31C19D6E0C}"/>
              </a:ext>
            </a:extLst>
          </p:cNvPr>
          <p:cNvSpPr>
            <a:spLocks noGrp="1"/>
          </p:cNvSpPr>
          <p:nvPr/>
        </p:nvSpPr>
        <p:spPr>
          <a:xfrm>
            <a:off x="7818120" y="3529584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10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L11–12</a:t>
            </a:r>
          </a:p>
        </p:txBody>
      </p:sp>
      <p:sp>
        <p:nvSpPr>
          <p:cNvPr id="213" name="Google Shape;213;p9">
            <a:extLst>
              <a:ext uri="{FF2B5EF4-FFF2-40B4-BE49-F238E27FC236}">
                <a16:creationId xmlns:a16="http://schemas.microsoft.com/office/drawing/2014/main" id="{BB9E35AE-F271-45D0-A11A-512CE20B5A85}"/>
              </a:ext>
            </a:extLst>
          </p:cNvPr>
          <p:cNvSpPr>
            <a:spLocks noGrp="1"/>
          </p:cNvSpPr>
          <p:nvPr/>
        </p:nvSpPr>
        <p:spPr>
          <a:xfrm>
            <a:off x="6793992" y="3566160"/>
            <a:ext cx="1097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Media · Analytics</a:t>
            </a:r>
          </a:p>
        </p:txBody>
      </p:sp>
      <p:sp>
        <p:nvSpPr>
          <p:cNvPr id="214" name="Google Shape;214;p9">
            <a:extLst>
              <a:ext uri="{FF2B5EF4-FFF2-40B4-BE49-F238E27FC236}">
                <a16:creationId xmlns:a16="http://schemas.microsoft.com/office/drawing/2014/main" id="{02257627-A473-4A62-BBF7-6BB0495BDC73}"/>
              </a:ext>
            </a:extLst>
          </p:cNvPr>
          <p:cNvSpPr>
            <a:spLocks noGrp="1"/>
          </p:cNvSpPr>
          <p:nvPr/>
        </p:nvSpPr>
        <p:spPr>
          <a:xfrm>
            <a:off x="6263640" y="3986784"/>
            <a:ext cx="22860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5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Planning and operating</a:t>
            </a:r>
          </a:p>
        </p:txBody>
      </p:sp>
    </p:spTree>
    <p:extLst>
      <p:ext uri="{BB962C8B-B14F-4D97-AF65-F5344CB8AC3E}">
        <p14:creationId xmlns:p14="http://schemas.microsoft.com/office/powerpoint/2010/main" val="21774936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F17DBD5-ABCF-4827-8EA4-40FBCFD5A8F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5B35A1-8626-4757-8DB6-876AEBA6365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3FEBFC-170C-4DC8-AA67-13B858339C51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90B2DA-2E8F-4B1D-A03D-B66D0B748E9A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AUDIENCE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59A58E-733F-4C91-A162-36091EC10C44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Custdev audience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306AF6-8BC9-4B07-966E-B964F4BA62DD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665DF5-5D63-4AD3-A99F-69795C4531FC}"/>
              </a:ext>
            </a:extLst>
          </p:cNvPr>
          <p:cNvSpPr>
            <a:spLocks noGrp="1"/>
          </p:cNvSpPr>
          <p:nvPr/>
        </p:nvSpPr>
        <p:spPr>
          <a:xfrm>
            <a:off x="2381250" y="1047750"/>
            <a:ext cx="409575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Track calories now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2AEA49-123D-4848-BC16-6488831F25F8}"/>
              </a:ext>
            </a:extLst>
          </p:cNvPr>
          <p:cNvSpPr>
            <a:spLocks noGrp="1"/>
          </p:cNvSpPr>
          <p:nvPr/>
        </p:nvSpPr>
        <p:spPr>
          <a:xfrm>
            <a:off x="2381250" y="1952625"/>
            <a:ext cx="2667000" cy="714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6/10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BEA388-1221-4A22-8932-589BC6FFC5B4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5143500" cy="114300"/>
          </a:xfrm>
          <a:prstGeom prst="rect">
            <a:avLst/>
          </a:prstGeom>
          <a:solidFill>
            <a:srgbClr val="E7EBE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B5918A-5C0C-4E00-A118-7754ADA7771C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3086100" cy="114300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8356C9-70EC-404D-8DE4-F8000C2A2E78}"/>
              </a:ext>
            </a:extLst>
          </p:cNvPr>
          <p:cNvSpPr>
            <a:spLocks noGrp="1"/>
          </p:cNvSpPr>
          <p:nvPr/>
        </p:nvSpPr>
        <p:spPr>
          <a:xfrm>
            <a:off x="2381250" y="342900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Out of 10 custdev interviews</a:t>
            </a:r>
          </a:p>
        </p:txBody>
      </p:sp>
    </p:spTree>
    <p:extLst>
      <p:ext uri="{BB962C8B-B14F-4D97-AF65-F5344CB8AC3E}">
        <p14:creationId xmlns:p14="http://schemas.microsoft.com/office/powerpoint/2010/main" val="14401754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4D45431-0544-4E4E-A534-DB60C8E764C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D7FDB7-0168-4C61-B178-18C8C66BAE9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865C24-A7EC-452F-9A80-921616B32225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B8A5C9-BDC7-44EF-9FFC-DE9549E8AD9F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AUDIENCE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210D2A-6633-4EE5-BAB7-18C615B187D3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Custdev audience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514590-6B27-4BF9-973B-37D9CA12646C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0E8926-DA81-424E-B36F-A3FADEF78FE3}"/>
              </a:ext>
            </a:extLst>
          </p:cNvPr>
          <p:cNvSpPr>
            <a:spLocks noGrp="1"/>
          </p:cNvSpPr>
          <p:nvPr/>
        </p:nvSpPr>
        <p:spPr>
          <a:xfrm>
            <a:off x="2381250" y="1047750"/>
            <a:ext cx="409575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Fitness trainers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3903F5-5F6C-43E2-8548-67F6E6147E46}"/>
              </a:ext>
            </a:extLst>
          </p:cNvPr>
          <p:cNvSpPr>
            <a:spLocks noGrp="1"/>
          </p:cNvSpPr>
          <p:nvPr/>
        </p:nvSpPr>
        <p:spPr>
          <a:xfrm>
            <a:off x="2381250" y="1952625"/>
            <a:ext cx="2667000" cy="714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4/10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8B7537-EE01-4AB0-9D9F-905EC19AED08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5143500" cy="114300"/>
          </a:xfrm>
          <a:prstGeom prst="rect">
            <a:avLst/>
          </a:prstGeom>
          <a:solidFill>
            <a:srgbClr val="E7EBE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4E3DC5-11D3-4DE0-BF46-E337D6D00784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2057400" cy="114300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3E1970-3372-4B70-82E2-FACBC090CDD5}"/>
              </a:ext>
            </a:extLst>
          </p:cNvPr>
          <p:cNvSpPr>
            <a:spLocks noGrp="1"/>
          </p:cNvSpPr>
          <p:nvPr/>
        </p:nvSpPr>
        <p:spPr>
          <a:xfrm>
            <a:off x="2381250" y="342900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Out of 10 custdev interviews</a:t>
            </a:r>
          </a:p>
        </p:txBody>
      </p:sp>
    </p:spTree>
    <p:extLst>
      <p:ext uri="{BB962C8B-B14F-4D97-AF65-F5344CB8AC3E}">
        <p14:creationId xmlns:p14="http://schemas.microsoft.com/office/powerpoint/2010/main" val="12200805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279F954-DD4C-4842-B5D5-9E4F131A4C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59F4B4-0CE1-4D32-B14F-883F8244B65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650E99-49E8-4589-A10C-E33D49843F28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0CFD71-963C-4CD3-ACE7-CB9A90482420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AUDIENCE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13A595-8136-49F7-B88C-623D417770B4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Custdev audience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10AFC9-7EDB-4A06-84D7-F56ED207D007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FB80D3-5398-406C-863E-27DB2969547B}"/>
              </a:ext>
            </a:extLst>
          </p:cNvPr>
          <p:cNvSpPr>
            <a:spLocks noGrp="1"/>
          </p:cNvSpPr>
          <p:nvPr/>
        </p:nvSpPr>
        <p:spPr>
          <a:xfrm>
            <a:off x="2381250" y="1047750"/>
            <a:ext cx="409575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Fitness-trainer clients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35D01D-F08C-49EB-965B-4A88AC9A7F87}"/>
              </a:ext>
            </a:extLst>
          </p:cNvPr>
          <p:cNvSpPr>
            <a:spLocks noGrp="1"/>
          </p:cNvSpPr>
          <p:nvPr/>
        </p:nvSpPr>
        <p:spPr>
          <a:xfrm>
            <a:off x="2381250" y="1952625"/>
            <a:ext cx="2667000" cy="714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4/10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021916-310E-4567-9A60-E52E31A4E9CE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5143500" cy="114300"/>
          </a:xfrm>
          <a:prstGeom prst="rect">
            <a:avLst/>
          </a:prstGeom>
          <a:solidFill>
            <a:srgbClr val="E7EBE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F9FA2B-1109-4342-A2AA-DC17ECAD4241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2057400" cy="114300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E3D8E3-F362-473A-91A0-427AB526ADEE}"/>
              </a:ext>
            </a:extLst>
          </p:cNvPr>
          <p:cNvSpPr>
            <a:spLocks noGrp="1"/>
          </p:cNvSpPr>
          <p:nvPr/>
        </p:nvSpPr>
        <p:spPr>
          <a:xfrm>
            <a:off x="2381250" y="342900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Out of 10 custdev interviews</a:t>
            </a:r>
          </a:p>
        </p:txBody>
      </p:sp>
    </p:spTree>
    <p:extLst>
      <p:ext uri="{BB962C8B-B14F-4D97-AF65-F5344CB8AC3E}">
        <p14:creationId xmlns:p14="http://schemas.microsoft.com/office/powerpoint/2010/main" val="10876576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C60924-A9A2-4F09-83B1-9F396C77D02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F4C1B1-AA68-4033-94AF-707D226ED05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8E7B14-9942-4813-9BF9-70824BD42356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3051DF-E5CF-4713-9C80-234A7DE99B59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AUDIENCE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304D48-7E6A-4902-A4C1-BC0D54012B75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Custdev audience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67E8BB-A0FD-4D5D-AFCC-CAD85265118A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EC4F5F-BC33-42FC-BDC7-47C17E8454FE}"/>
              </a:ext>
            </a:extLst>
          </p:cNvPr>
          <p:cNvSpPr>
            <a:spLocks noGrp="1"/>
          </p:cNvSpPr>
          <p:nvPr/>
        </p:nvSpPr>
        <p:spPr>
          <a:xfrm>
            <a:off x="2381250" y="1047750"/>
            <a:ext cx="409575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3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Used FatSecret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9FA48A-9507-4BF2-8F1C-7872EC944F10}"/>
              </a:ext>
            </a:extLst>
          </p:cNvPr>
          <p:cNvSpPr>
            <a:spLocks noGrp="1"/>
          </p:cNvSpPr>
          <p:nvPr/>
        </p:nvSpPr>
        <p:spPr>
          <a:xfrm>
            <a:off x="2381250" y="1952625"/>
            <a:ext cx="2667000" cy="714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450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8/10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6046FA-E7EF-45D7-AC54-55C36D47A644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5143500" cy="114300"/>
          </a:xfrm>
          <a:prstGeom prst="rect">
            <a:avLst/>
          </a:prstGeom>
          <a:solidFill>
            <a:srgbClr val="E7EBE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9C11A2-48E7-426B-80D8-20A1FCBFEF30}"/>
              </a:ext>
            </a:extLst>
          </p:cNvPr>
          <p:cNvSpPr>
            <a:spLocks noGrp="1"/>
          </p:cNvSpPr>
          <p:nvPr/>
        </p:nvSpPr>
        <p:spPr>
          <a:xfrm>
            <a:off x="2381250" y="3086100"/>
            <a:ext cx="4114800" cy="114300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D7EC6A-E2AC-47B2-8BEB-DF29E8D99CCE}"/>
              </a:ext>
            </a:extLst>
          </p:cNvPr>
          <p:cNvSpPr>
            <a:spLocks noGrp="1"/>
          </p:cNvSpPr>
          <p:nvPr/>
        </p:nvSpPr>
        <p:spPr>
          <a:xfrm>
            <a:off x="2381250" y="342900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Out of 10 custdev interviews</a:t>
            </a:r>
          </a:p>
        </p:txBody>
      </p:sp>
    </p:spTree>
    <p:extLst>
      <p:ext uri="{BB962C8B-B14F-4D97-AF65-F5344CB8AC3E}">
        <p14:creationId xmlns:p14="http://schemas.microsoft.com/office/powerpoint/2010/main" val="20097047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05DFD5-1411-4237-ACB2-774ACA5B6F3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3B0236-B69C-40A5-99C1-BE4DE6FAEB4C}"/>
              </a:ext>
            </a:extLst>
          </p:cNvPr>
          <p:cNvSpPr>
            <a:spLocks noGrp="1"/>
          </p:cNvSpPr>
          <p:nvPr/>
        </p:nvSpPr>
        <p:spPr>
          <a:xfrm>
            <a:off x="523875" y="87630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2CBC5E-450E-4433-8C8B-0EFE571248B8}"/>
              </a:ext>
            </a:extLst>
          </p:cNvPr>
          <p:cNvSpPr>
            <a:spLocks noGrp="1"/>
          </p:cNvSpPr>
          <p:nvPr/>
        </p:nvSpPr>
        <p:spPr>
          <a:xfrm>
            <a:off x="523875" y="1104900"/>
            <a:ext cx="3429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CUSTDEV RESULTS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765705-2157-43E8-8FE8-6B8EA25D61A2}"/>
              </a:ext>
            </a:extLst>
          </p:cNvPr>
          <p:cNvSpPr>
            <a:spLocks noGrp="1"/>
          </p:cNvSpPr>
          <p:nvPr/>
        </p:nvSpPr>
        <p:spPr>
          <a:xfrm>
            <a:off x="523875" y="1600200"/>
            <a:ext cx="5715000" cy="1095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Onboarding findings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2BEFE8-4046-4F51-8A00-9F6564AFEC9D}"/>
              </a:ext>
            </a:extLst>
          </p:cNvPr>
          <p:cNvSpPr>
            <a:spLocks noGrp="1"/>
          </p:cNvSpPr>
          <p:nvPr/>
        </p:nvSpPr>
        <p:spPr>
          <a:xfrm>
            <a:off x="523875" y="3143250"/>
            <a:ext cx="5334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What users noticed during the onboarding flow.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EBC46C-9320-4028-BD26-6A817F20744C}"/>
              </a:ext>
            </a:extLst>
          </p:cNvPr>
          <p:cNvSpPr>
            <a:spLocks noGrp="1"/>
          </p:cNvSpPr>
          <p:nvPr/>
        </p:nvSpPr>
        <p:spPr>
          <a:xfrm>
            <a:off x="6667500" y="552450"/>
            <a:ext cx="1714500" cy="2095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wrap="none" lIns="0" tIns="0" rIns="0" bIns="0" anchor="t"/>
          <a:lstStyle/>
          <a:p>
            <a:pPr algn="ctr"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4651674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62D3924-BFE8-4A92-BB9F-1EC639AED36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BA5AFB-F517-40AA-8DA6-65C3BEAC416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BBF652-0236-4B50-AEC8-6E2094276591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FC173E-324B-4EC3-A61A-88DD904E6D21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APP STORE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3F3B2-4495-40F1-9C63-14550D4E908B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Store presence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79F60C-2116-45D5-A261-FD4FBE6C6800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381165" y="552450"/>
            <a:ext cx="1715170" cy="37147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07D96D-3E68-471E-986F-40505D40037F}"/>
              </a:ext>
            </a:extLst>
          </p:cNvPr>
          <p:cNvSpPr>
            <a:spLocks noGrp="1"/>
          </p:cNvSpPr>
          <p:nvPr/>
        </p:nvSpPr>
        <p:spPr>
          <a:xfrm>
            <a:off x="2857500" y="4495800"/>
            <a:ext cx="4953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The first touchpoint frames expectations before onboarding starts.</a:t>
            </a:r>
          </a:p>
        </p:txBody>
      </p:sp>
    </p:spTree>
    <p:extLst>
      <p:ext uri="{BB962C8B-B14F-4D97-AF65-F5344CB8AC3E}">
        <p14:creationId xmlns:p14="http://schemas.microsoft.com/office/powerpoint/2010/main" val="47264299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A3E0760-D6B5-476E-B048-7A80E9C36E2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B769CC-F9B2-44AF-AA41-290EAE0E4E2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49825E-0DCA-4AC0-A3A4-5D6E0A0AB34D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0448C6-6081-48F5-A3BC-07A7F8398367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71D83A-131B-4BA3-97A5-576F07E715A1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1. Welcome page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09D72D-E6B1-4763-9484-323931199986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58418"/>
            <a:ext cx="1714500" cy="370281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93A726-A6DD-4FE3-B1A2-2120FBD79D65}"/>
              </a:ext>
            </a:extLst>
          </p:cNvPr>
          <p:cNvSpPr>
            <a:spLocks noGrp="1"/>
          </p:cNvSpPr>
          <p:nvPr/>
        </p:nvSpPr>
        <p:spPr>
          <a:xfrm>
            <a:off x="2286000" y="234568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8F7C7E-F6AC-445F-BE15-C0F0ADACA14D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7034D7-A426-4D2C-9EBC-6E3C2C1E1805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8B897B-9D3F-40CF-881A-52668D3478F5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“The app has no App Store award. Why are you lying?”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15054D-C74A-419F-B76A-C6237143C3D2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88700114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E9D9F5-4FDF-461D-803E-9647968F9DB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83B20E-2BD7-4F52-B7A1-DAB32FBDC32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E2D45E-FCCB-4AFF-83A5-5B65D16A8F54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6A5AFA-55AF-4352-86F8-5B19FFBAF35D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F73CED-A87D-4E45-B8A4-52EA37C6335B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2. Gender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AA7D7C-9D1F-4460-A7B0-1D1B03202899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2630"/>
            <a:ext cx="1714500" cy="36943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4534F3-654A-4360-B6D1-CEA915A3A334}"/>
              </a:ext>
            </a:extLst>
          </p:cNvPr>
          <p:cNvSpPr>
            <a:spLocks noGrp="1"/>
          </p:cNvSpPr>
          <p:nvPr/>
        </p:nvSpPr>
        <p:spPr>
          <a:xfrm>
            <a:off x="2333625" y="199711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99AC0D-034F-4E3F-ACAE-31EAC56E324C}"/>
              </a:ext>
            </a:extLst>
          </p:cNvPr>
          <p:cNvSpPr>
            <a:spLocks noGrp="1"/>
          </p:cNvSpPr>
          <p:nvPr/>
        </p:nvSpPr>
        <p:spPr>
          <a:xfrm>
            <a:off x="5334000" y="1809750"/>
            <a:ext cx="2476500" cy="571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No major objection captured on this step.</a:t>
            </a:r>
          </a:p>
        </p:txBody>
      </p:sp>
    </p:spTree>
    <p:extLst>
      <p:ext uri="{BB962C8B-B14F-4D97-AF65-F5344CB8AC3E}">
        <p14:creationId xmlns:p14="http://schemas.microsoft.com/office/powerpoint/2010/main" val="21333490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DDB6218-95F6-44F8-8A34-F87B3C566B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88C712-7B17-4AD8-9117-E547CBB0525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603024-012D-45FD-9C88-EC6DF1740D7C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65050C-5A78-410D-BCA3-7886ADDFB38B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9201BD-122F-4A67-A4A2-207E4299EB2F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Notifications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DF5F8D-AA2F-4B5F-93BF-B849C13D11BA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0192"/>
            <a:ext cx="1714500" cy="36992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6438B8-CE56-4C47-A711-E8E2ED41215A}"/>
              </a:ext>
            </a:extLst>
          </p:cNvPr>
          <p:cNvSpPr>
            <a:spLocks noGrp="1"/>
          </p:cNvSpPr>
          <p:nvPr/>
        </p:nvSpPr>
        <p:spPr>
          <a:xfrm>
            <a:off x="2286000" y="236342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 dirty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Onboarding notifications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E43B0D-2C67-45BA-BE3C-F470856855D9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54FC2F-FF8D-4D64-8858-4F60A7EDEC94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561D8B-58E9-4D79-8829-1A4BA317D1C6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“Bad timing.”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BD2029-AA67-445F-AD58-9A6CEECAA27F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19915039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31C6D9-0CE4-4FCE-8CE2-D4E3F965E9F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5BD7FF-D714-4D01-90FE-B2DEF946A52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6288A3-EE9F-4590-ACCC-C639A6F232E7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1AF07E-A2FD-4AD6-9BE5-707E8097FB34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7236F4-E8FB-4784-8773-293E52AA81E9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3. Goal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C98AD8-A940-4078-87D5-273F9EBD06C6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5685" y="552450"/>
            <a:ext cx="1709629" cy="37147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6F7B038-FE29-4CB6-80EF-DF74992F2BFF}"/>
              </a:ext>
            </a:extLst>
          </p:cNvPr>
          <p:cNvSpPr>
            <a:spLocks noGrp="1"/>
          </p:cNvSpPr>
          <p:nvPr/>
        </p:nvSpPr>
        <p:spPr>
          <a:xfrm>
            <a:off x="2251777" y="323850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F6EAFF-C854-4B3C-B3CF-8CA5E5C857EA}"/>
              </a:ext>
            </a:extLst>
          </p:cNvPr>
          <p:cNvSpPr>
            <a:spLocks noGrp="1"/>
          </p:cNvSpPr>
          <p:nvPr/>
        </p:nvSpPr>
        <p:spPr>
          <a:xfrm>
            <a:off x="5334000" y="1809750"/>
            <a:ext cx="2476500" cy="571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No major objection captured on this step.</a:t>
            </a:r>
          </a:p>
        </p:txBody>
      </p:sp>
    </p:spTree>
    <p:extLst>
      <p:ext uri="{BB962C8B-B14F-4D97-AF65-F5344CB8AC3E}">
        <p14:creationId xmlns:p14="http://schemas.microsoft.com/office/powerpoint/2010/main" val="999222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">
            <a:extLst>
              <a:ext uri="{FF2B5EF4-FFF2-40B4-BE49-F238E27FC236}">
                <a16:creationId xmlns:a16="http://schemas.microsoft.com/office/drawing/2014/main" id="{E438671C-70D0-4C6E-9E4D-540E71871A2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0">
            <a:extLst>
              <a:ext uri="{FF2B5EF4-FFF2-40B4-BE49-F238E27FC236}">
                <a16:creationId xmlns:a16="http://schemas.microsoft.com/office/drawing/2014/main" id="{268A1B65-0763-42AF-889B-2F04692EA8D1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0">
            <a:extLst>
              <a:ext uri="{FF2B5EF4-FFF2-40B4-BE49-F238E27FC236}">
                <a16:creationId xmlns:a16="http://schemas.microsoft.com/office/drawing/2014/main" id="{9B3523E4-8315-4D08-A0D7-30603FD0EB54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LOGISTICS</a:t>
            </a:r>
          </a:p>
        </p:txBody>
      </p:sp>
      <p:sp>
        <p:nvSpPr>
          <p:cNvPr id="223" name="Google Shape;223;p10">
            <a:extLst>
              <a:ext uri="{FF2B5EF4-FFF2-40B4-BE49-F238E27FC236}">
                <a16:creationId xmlns:a16="http://schemas.microsoft.com/office/drawing/2014/main" id="{4634E45B-462A-4BC3-B624-38A7C2E5AA39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What you'll be able to do</a:t>
            </a:r>
          </a:p>
        </p:txBody>
      </p:sp>
      <p:sp>
        <p:nvSpPr>
          <p:cNvPr id="224" name="Google Shape;224;p10">
            <a:extLst>
              <a:ext uri="{FF2B5EF4-FFF2-40B4-BE49-F238E27FC236}">
                <a16:creationId xmlns:a16="http://schemas.microsoft.com/office/drawing/2014/main" id="{B6372397-1819-4C4D-B1B0-8DEE5627FBDC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Introduction</a:t>
            </a:r>
          </a:p>
        </p:txBody>
      </p:sp>
      <p:sp>
        <p:nvSpPr>
          <p:cNvPr id="225" name="Google Shape;225;p10">
            <a:extLst>
              <a:ext uri="{FF2B5EF4-FFF2-40B4-BE49-F238E27FC236}">
                <a16:creationId xmlns:a16="http://schemas.microsoft.com/office/drawing/2014/main" id="{C524661D-F94E-411A-A2BA-988E0E8B2F31}"/>
              </a:ext>
            </a:extLst>
          </p:cNvPr>
          <p:cNvSpPr>
            <a:spLocks noGrp="1"/>
          </p:cNvSpPr>
          <p:nvPr/>
        </p:nvSpPr>
        <p:spPr>
          <a:xfrm>
            <a:off x="3200400" y="566928"/>
            <a:ext cx="55321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By the end of the course, you will be able to:</a:t>
            </a:r>
          </a:p>
        </p:txBody>
      </p:sp>
      <p:sp>
        <p:nvSpPr>
          <p:cNvPr id="226" name="Google Shape;226;p10">
            <a:extLst>
              <a:ext uri="{FF2B5EF4-FFF2-40B4-BE49-F238E27FC236}">
                <a16:creationId xmlns:a16="http://schemas.microsoft.com/office/drawing/2014/main" id="{675F676E-50C8-425D-BD92-4FB0155CA5BB}"/>
              </a:ext>
            </a:extLst>
          </p:cNvPr>
          <p:cNvSpPr>
            <a:spLocks noGrp="1"/>
          </p:cNvSpPr>
          <p:nvPr/>
        </p:nvSpPr>
        <p:spPr>
          <a:xfrm>
            <a:off x="3200400" y="1097280"/>
            <a:ext cx="5532120" cy="603504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0">
            <a:extLst>
              <a:ext uri="{FF2B5EF4-FFF2-40B4-BE49-F238E27FC236}">
                <a16:creationId xmlns:a16="http://schemas.microsoft.com/office/drawing/2014/main" id="{5B8A46A9-C172-4DB6-89AD-443D06118597}"/>
              </a:ext>
            </a:extLst>
          </p:cNvPr>
          <p:cNvSpPr>
            <a:spLocks noGrp="1"/>
          </p:cNvSpPr>
          <p:nvPr/>
        </p:nvSpPr>
        <p:spPr>
          <a:xfrm>
            <a:off x="3383280" y="121615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8" name="Google Shape;228;p10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78378" y="1311250"/>
            <a:ext cx="175565" cy="175565"/>
          </a:xfrm>
          <a:prstGeom prst="rect">
            <a:avLst/>
          </a:prstGeom>
          <a:ln>
            <a:noFill/>
          </a:ln>
        </p:spPr>
      </p:pic>
      <p:sp>
        <p:nvSpPr>
          <p:cNvPr id="229" name="Google Shape;229;p10">
            <a:extLst>
              <a:ext uri="{FF2B5EF4-FFF2-40B4-BE49-F238E27FC236}">
                <a16:creationId xmlns:a16="http://schemas.microsoft.com/office/drawing/2014/main" id="{6BAB7B4F-E0C0-42CF-8130-D55400C09DD2}"/>
              </a:ext>
            </a:extLst>
          </p:cNvPr>
          <p:cNvSpPr>
            <a:spLocks noGrp="1"/>
          </p:cNvSpPr>
          <p:nvPr/>
        </p:nvSpPr>
        <p:spPr>
          <a:xfrm>
            <a:off x="3913632" y="1097280"/>
            <a:ext cx="466344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Read and build a financial model of a digital product</a:t>
            </a:r>
          </a:p>
        </p:txBody>
      </p:sp>
      <p:sp>
        <p:nvSpPr>
          <p:cNvPr id="230" name="Google Shape;230;p10">
            <a:extLst>
              <a:ext uri="{FF2B5EF4-FFF2-40B4-BE49-F238E27FC236}">
                <a16:creationId xmlns:a16="http://schemas.microsoft.com/office/drawing/2014/main" id="{DE07B491-ABA1-441C-B23D-733856F6585E}"/>
              </a:ext>
            </a:extLst>
          </p:cNvPr>
          <p:cNvSpPr>
            <a:spLocks noGrp="1"/>
          </p:cNvSpPr>
          <p:nvPr/>
        </p:nvSpPr>
        <p:spPr>
          <a:xfrm>
            <a:off x="3200400" y="1810512"/>
            <a:ext cx="5532120" cy="603504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0">
            <a:extLst>
              <a:ext uri="{FF2B5EF4-FFF2-40B4-BE49-F238E27FC236}">
                <a16:creationId xmlns:a16="http://schemas.microsoft.com/office/drawing/2014/main" id="{27AAEE01-B7BC-459B-8781-9561AEB1F6AE}"/>
              </a:ext>
            </a:extLst>
          </p:cNvPr>
          <p:cNvSpPr>
            <a:spLocks noGrp="1"/>
          </p:cNvSpPr>
          <p:nvPr/>
        </p:nvSpPr>
        <p:spPr>
          <a:xfrm>
            <a:off x="3383280" y="192938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2" name="Google Shape;232;p10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78378" y="2024482"/>
            <a:ext cx="175565" cy="175565"/>
          </a:xfrm>
          <a:prstGeom prst="rect">
            <a:avLst/>
          </a:prstGeom>
          <a:ln>
            <a:noFill/>
          </a:ln>
        </p:spPr>
      </p:pic>
      <p:sp>
        <p:nvSpPr>
          <p:cNvPr id="233" name="Google Shape;233;p10">
            <a:extLst>
              <a:ext uri="{FF2B5EF4-FFF2-40B4-BE49-F238E27FC236}">
                <a16:creationId xmlns:a16="http://schemas.microsoft.com/office/drawing/2014/main" id="{E5744751-C460-4BBB-8309-B409483DD128}"/>
              </a:ext>
            </a:extLst>
          </p:cNvPr>
          <p:cNvSpPr>
            <a:spLocks noGrp="1"/>
          </p:cNvSpPr>
          <p:nvPr/>
        </p:nvSpPr>
        <p:spPr>
          <a:xfrm>
            <a:off x="3913632" y="1810512"/>
            <a:ext cx="466344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Estimate what a digital business is worth — and why</a:t>
            </a:r>
          </a:p>
        </p:txBody>
      </p:sp>
      <p:sp>
        <p:nvSpPr>
          <p:cNvPr id="234" name="Google Shape;234;p10">
            <a:extLst>
              <a:ext uri="{FF2B5EF4-FFF2-40B4-BE49-F238E27FC236}">
                <a16:creationId xmlns:a16="http://schemas.microsoft.com/office/drawing/2014/main" id="{DF0C6F07-5C92-48D1-AC9A-7DBAFE9532B5}"/>
              </a:ext>
            </a:extLst>
          </p:cNvPr>
          <p:cNvSpPr>
            <a:spLocks noGrp="1"/>
          </p:cNvSpPr>
          <p:nvPr/>
        </p:nvSpPr>
        <p:spPr>
          <a:xfrm>
            <a:off x="3200400" y="2523744"/>
            <a:ext cx="5532120" cy="603504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0">
            <a:extLst>
              <a:ext uri="{FF2B5EF4-FFF2-40B4-BE49-F238E27FC236}">
                <a16:creationId xmlns:a16="http://schemas.microsoft.com/office/drawing/2014/main" id="{38E675E2-B77B-4395-9D6D-A9300D04271A}"/>
              </a:ext>
            </a:extLst>
          </p:cNvPr>
          <p:cNvSpPr>
            <a:spLocks noGrp="1"/>
          </p:cNvSpPr>
          <p:nvPr/>
        </p:nvSpPr>
        <p:spPr>
          <a:xfrm>
            <a:off x="3383280" y="2642616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6" name="Google Shape;236;p10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78378" y="2737714"/>
            <a:ext cx="175565" cy="175565"/>
          </a:xfrm>
          <a:prstGeom prst="rect">
            <a:avLst/>
          </a:prstGeom>
          <a:ln>
            <a:noFill/>
          </a:ln>
        </p:spPr>
      </p:pic>
      <p:sp>
        <p:nvSpPr>
          <p:cNvPr id="237" name="Google Shape;237;p10">
            <a:extLst>
              <a:ext uri="{FF2B5EF4-FFF2-40B4-BE49-F238E27FC236}">
                <a16:creationId xmlns:a16="http://schemas.microsoft.com/office/drawing/2014/main" id="{C943078D-F1B8-4D60-BBC8-D8ACC6AEECBD}"/>
              </a:ext>
            </a:extLst>
          </p:cNvPr>
          <p:cNvSpPr>
            <a:spLocks noGrp="1"/>
          </p:cNvSpPr>
          <p:nvPr/>
        </p:nvSpPr>
        <p:spPr>
          <a:xfrm>
            <a:off x="3913632" y="2523744"/>
            <a:ext cx="466344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Compute and interpret unit economics (LTV, CAC, payback)</a:t>
            </a:r>
          </a:p>
        </p:txBody>
      </p:sp>
      <p:sp>
        <p:nvSpPr>
          <p:cNvPr id="238" name="Google Shape;238;p10">
            <a:extLst>
              <a:ext uri="{FF2B5EF4-FFF2-40B4-BE49-F238E27FC236}">
                <a16:creationId xmlns:a16="http://schemas.microsoft.com/office/drawing/2014/main" id="{906A2981-98D7-4946-B271-59776C9AA7EE}"/>
              </a:ext>
            </a:extLst>
          </p:cNvPr>
          <p:cNvSpPr>
            <a:spLocks noGrp="1"/>
          </p:cNvSpPr>
          <p:nvPr/>
        </p:nvSpPr>
        <p:spPr>
          <a:xfrm>
            <a:off x="3200400" y="3236976"/>
            <a:ext cx="5532120" cy="603504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0">
            <a:extLst>
              <a:ext uri="{FF2B5EF4-FFF2-40B4-BE49-F238E27FC236}">
                <a16:creationId xmlns:a16="http://schemas.microsoft.com/office/drawing/2014/main" id="{0795A69D-C0DB-4758-8A0A-A9365F163B0E}"/>
              </a:ext>
            </a:extLst>
          </p:cNvPr>
          <p:cNvSpPr>
            <a:spLocks noGrp="1"/>
          </p:cNvSpPr>
          <p:nvPr/>
        </p:nvSpPr>
        <p:spPr>
          <a:xfrm>
            <a:off x="3383280" y="3355848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0" name="Google Shape;240;p10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78378" y="3450946"/>
            <a:ext cx="175565" cy="175565"/>
          </a:xfrm>
          <a:prstGeom prst="rect">
            <a:avLst/>
          </a:prstGeom>
          <a:ln>
            <a:noFill/>
          </a:ln>
        </p:spPr>
      </p:pic>
      <p:sp>
        <p:nvSpPr>
          <p:cNvPr id="241" name="Google Shape;241;p10">
            <a:extLst>
              <a:ext uri="{FF2B5EF4-FFF2-40B4-BE49-F238E27FC236}">
                <a16:creationId xmlns:a16="http://schemas.microsoft.com/office/drawing/2014/main" id="{1C40AE32-A0CB-4008-B88D-C4E2E243C570}"/>
              </a:ext>
            </a:extLst>
          </p:cNvPr>
          <p:cNvSpPr>
            <a:spLocks noGrp="1"/>
          </p:cNvSpPr>
          <p:nvPr/>
        </p:nvSpPr>
        <p:spPr>
          <a:xfrm>
            <a:off x="3913632" y="3236976"/>
            <a:ext cx="466344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Connect everyday product decisions to financial outcomes</a:t>
            </a:r>
          </a:p>
        </p:txBody>
      </p:sp>
      <p:sp>
        <p:nvSpPr>
          <p:cNvPr id="242" name="Google Shape;242;p10">
            <a:extLst>
              <a:ext uri="{FF2B5EF4-FFF2-40B4-BE49-F238E27FC236}">
                <a16:creationId xmlns:a16="http://schemas.microsoft.com/office/drawing/2014/main" id="{BF89D95B-4CE0-40D2-A85D-C5938470FE39}"/>
              </a:ext>
            </a:extLst>
          </p:cNvPr>
          <p:cNvSpPr>
            <a:spLocks noGrp="1"/>
          </p:cNvSpPr>
          <p:nvPr/>
        </p:nvSpPr>
        <p:spPr>
          <a:xfrm>
            <a:off x="3200400" y="3950208"/>
            <a:ext cx="5532120" cy="603504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0">
            <a:extLst>
              <a:ext uri="{FF2B5EF4-FFF2-40B4-BE49-F238E27FC236}">
                <a16:creationId xmlns:a16="http://schemas.microsoft.com/office/drawing/2014/main" id="{D36441B8-2710-4789-901E-D6B7FD984AF9}"/>
              </a:ext>
            </a:extLst>
          </p:cNvPr>
          <p:cNvSpPr>
            <a:spLocks noGrp="1"/>
          </p:cNvSpPr>
          <p:nvPr/>
        </p:nvSpPr>
        <p:spPr>
          <a:xfrm>
            <a:off x="3383280" y="406908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4" name="Google Shape;244;p10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78378" y="4164178"/>
            <a:ext cx="175565" cy="175565"/>
          </a:xfrm>
          <a:prstGeom prst="rect">
            <a:avLst/>
          </a:prstGeom>
          <a:ln>
            <a:noFill/>
          </a:ln>
        </p:spPr>
      </p:pic>
      <p:sp>
        <p:nvSpPr>
          <p:cNvPr id="245" name="Google Shape;245;p10">
            <a:extLst>
              <a:ext uri="{FF2B5EF4-FFF2-40B4-BE49-F238E27FC236}">
                <a16:creationId xmlns:a16="http://schemas.microsoft.com/office/drawing/2014/main" id="{08A77404-6F3E-4ADE-9056-15256FBE1079}"/>
              </a:ext>
            </a:extLst>
          </p:cNvPr>
          <p:cNvSpPr>
            <a:spLocks noGrp="1"/>
          </p:cNvSpPr>
          <p:nvPr/>
        </p:nvSpPr>
        <p:spPr>
          <a:xfrm>
            <a:off x="3913632" y="3950208"/>
            <a:ext cx="466344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5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Prioritise initiatives with a clear value-vs-effort logic</a:t>
            </a:r>
          </a:p>
        </p:txBody>
      </p:sp>
    </p:spTree>
    <p:extLst>
      <p:ext uri="{BB962C8B-B14F-4D97-AF65-F5344CB8AC3E}">
        <p14:creationId xmlns:p14="http://schemas.microsoft.com/office/powerpoint/2010/main" val="157140222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DCD4603-37EB-4F70-B1B0-ED0B023376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43EABF-93C8-4D8F-8C55-1868BECA469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A0AE83-A712-4395-8173-BF86DD9A1872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0BF1A1-60AA-4A86-8C0A-7FDFF5100A52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CAD642-65EE-4C73-B414-6BBD4126A9ED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4. Birthday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03FBF4-D4A6-4405-968F-B916B70E8FF2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6843"/>
            <a:ext cx="1714500" cy="36859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902302-9FE5-4BAD-9400-B3F5E96D1877}"/>
              </a:ext>
            </a:extLst>
          </p:cNvPr>
          <p:cNvSpPr>
            <a:spLocks noGrp="1"/>
          </p:cNvSpPr>
          <p:nvPr/>
        </p:nvSpPr>
        <p:spPr>
          <a:xfrm>
            <a:off x="2286000" y="242993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C799AE-8495-4732-895C-5BBAEA09EAA3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519F21-626F-4936-A824-82EC5E2991A4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946988-6ADE-4E3F-899D-16D088AA0422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“Why make me scroll from 2006 to my year?”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ACF994-065A-4D3A-A23F-170E3A112BF9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14426934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C5F90-256A-4AE6-B86F-E8EC2A9C253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43EF3B-2923-4F0D-B4F5-42354AE4E48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7BD25B-376A-4F04-8C01-358A3A53EF47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239C49-D4F2-422E-AC4D-1B1DCCA2F496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D88147-C6F7-4C46-8482-6CC0215CC121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5. Height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DF5F3E-0C37-4668-B5BB-8C5E32071EC5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738" y="552450"/>
            <a:ext cx="1713524" cy="37147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911957-C5E1-4751-BD09-ED5C60FD2127}"/>
              </a:ext>
            </a:extLst>
          </p:cNvPr>
          <p:cNvSpPr>
            <a:spLocks noGrp="1"/>
          </p:cNvSpPr>
          <p:nvPr/>
        </p:nvSpPr>
        <p:spPr>
          <a:xfrm>
            <a:off x="2333625" y="228600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3EFFA2-FFCD-4C33-BE19-A51B995A781B}"/>
              </a:ext>
            </a:extLst>
          </p:cNvPr>
          <p:cNvSpPr>
            <a:spLocks noGrp="1"/>
          </p:cNvSpPr>
          <p:nvPr/>
        </p:nvSpPr>
        <p:spPr>
          <a:xfrm>
            <a:off x="5334000" y="1809750"/>
            <a:ext cx="2476500" cy="571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No major objection captured on this step.</a:t>
            </a:r>
          </a:p>
        </p:txBody>
      </p:sp>
    </p:spTree>
    <p:extLst>
      <p:ext uri="{BB962C8B-B14F-4D97-AF65-F5344CB8AC3E}">
        <p14:creationId xmlns:p14="http://schemas.microsoft.com/office/powerpoint/2010/main" val="3408994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455DB4-0E08-4DDE-95FF-5B36D7561AA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E249AD-8B88-446F-ACBF-BDEB06D94CD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52EC28-4080-4717-951B-18822655F82D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76DD6-5952-4294-A77B-51CD9AD466DA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C902AF-3935-40B5-9426-562295C0FF1F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6. Weight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3F57C9-0AF9-44DD-9734-651F6985CE8A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0192"/>
            <a:ext cx="1714500" cy="36992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9FD3B3-FA0E-4A61-AF62-01740CD646A9}"/>
              </a:ext>
            </a:extLst>
          </p:cNvPr>
          <p:cNvSpPr>
            <a:spLocks noGrp="1"/>
          </p:cNvSpPr>
          <p:nvPr/>
        </p:nvSpPr>
        <p:spPr>
          <a:xfrm>
            <a:off x="2333625" y="236342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561E09-1B68-4653-A818-D3CB6E145594}"/>
              </a:ext>
            </a:extLst>
          </p:cNvPr>
          <p:cNvSpPr>
            <a:spLocks noGrp="1"/>
          </p:cNvSpPr>
          <p:nvPr/>
        </p:nvSpPr>
        <p:spPr>
          <a:xfrm>
            <a:off x="5334000" y="1809750"/>
            <a:ext cx="2476500" cy="571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No major objection captured on this step.</a:t>
            </a:r>
          </a:p>
        </p:txBody>
      </p:sp>
    </p:spTree>
    <p:extLst>
      <p:ext uri="{BB962C8B-B14F-4D97-AF65-F5344CB8AC3E}">
        <p14:creationId xmlns:p14="http://schemas.microsoft.com/office/powerpoint/2010/main" val="76081022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DDD1926-0147-47CA-9152-2BC31054917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3A1A92-E2CB-4FFE-BB21-02582088F7F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35EAE7-6655-4642-9A22-64DCD8F6516B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1587E8-1AD0-4BE0-BE16-A1C7E8E9BBA9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31C92C-584D-42B6-9738-DB61E16E2FC9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7. Motivation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AEBBC9-8455-4A8C-85CD-BD4676D8A1A2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53508"/>
            <a:ext cx="1714500" cy="371263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566D89-20B6-4A6A-8099-7D8548B4876D}"/>
              </a:ext>
            </a:extLst>
          </p:cNvPr>
          <p:cNvSpPr>
            <a:spLocks noGrp="1"/>
          </p:cNvSpPr>
          <p:nvPr/>
        </p:nvSpPr>
        <p:spPr>
          <a:xfrm>
            <a:off x="2286000" y="233077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083DA8-CE6B-4ED9-961D-626540356796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CDF416-D904-42FA-8A37-BFC01A08AF7C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7ADED3-4B8D-4F0F-9230-10289B47B8BF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“What am I supposed to choose?”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C88AD4-B1CF-4C58-B59C-2B79CA1C6007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3/10</a:t>
            </a:r>
          </a:p>
        </p:txBody>
      </p:sp>
    </p:spTree>
    <p:extLst>
      <p:ext uri="{BB962C8B-B14F-4D97-AF65-F5344CB8AC3E}">
        <p14:creationId xmlns:p14="http://schemas.microsoft.com/office/powerpoint/2010/main" val="184650380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93628C-8B5C-4635-B090-D0BE385B13C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8AB7BB-B3D0-469E-8D18-5297F46FC59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732699-B002-475C-A1B5-75B0FF1BEFE7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F0B066-2994-4081-A753-959C60A4FBAE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1B549B-42E5-4696-A33F-873987B4A24B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8. Goal weight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09DB0D-347A-47CB-827A-8F7C0DF59FF1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0192"/>
            <a:ext cx="1714500" cy="36992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082E3C-9E4A-4378-863F-EA1E330BAD23}"/>
              </a:ext>
            </a:extLst>
          </p:cNvPr>
          <p:cNvSpPr>
            <a:spLocks noGrp="1"/>
          </p:cNvSpPr>
          <p:nvPr/>
        </p:nvSpPr>
        <p:spPr>
          <a:xfrm>
            <a:off x="2286000" y="236342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A925B9-4F29-4E9C-B48D-C84A9AE9B550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19816C-794E-4433-80FF-13312B726441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2ECAF7-456F-484A-8220-006F441B043D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“Why ask kg/lb again? I already answered.”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488E90-25FF-4B50-BC96-F3B8BBAFF8DD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62738708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065DFD5-B5FF-4C66-96E9-01B8D55613C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9CF447-FE32-44BC-8C48-9033558B892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863759-B305-460F-B428-D07755BBF22F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DA1C5D-91D1-409F-8EC5-09FCF898857A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E34007-79A3-4F53-8C3E-DD39F3BF69E7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9. Long-term results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962493-345A-4283-B374-5C5AE7D5E55B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0192"/>
            <a:ext cx="1714500" cy="36992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0F4EB2-F219-4F22-B575-2E7B2163E94F}"/>
              </a:ext>
            </a:extLst>
          </p:cNvPr>
          <p:cNvSpPr>
            <a:spLocks noGrp="1"/>
          </p:cNvSpPr>
          <p:nvPr/>
        </p:nvSpPr>
        <p:spPr>
          <a:xfrm>
            <a:off x="2333625" y="236342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889374-2F35-4D32-B7CE-19A99A3B069D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867244-5307-4F87-875D-B6EC5C497839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A0B880-AA10-4A4F-877E-2ED9768C7E0D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“So classic diets have negative efficiency? Hmm...”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199840-1F6C-47C8-B48F-409522553803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3/10</a:t>
            </a:r>
          </a:p>
        </p:txBody>
      </p:sp>
    </p:spTree>
    <p:extLst>
      <p:ext uri="{BB962C8B-B14F-4D97-AF65-F5344CB8AC3E}">
        <p14:creationId xmlns:p14="http://schemas.microsoft.com/office/powerpoint/2010/main" val="125829324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9732357-3B39-4092-A570-88FF7B3C688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311B2B-4B9F-4850-ACEE-F9E6F656FC0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C24919-7684-4F4E-9848-34D5E3BBB074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88FDC4-0ED6-4748-B67E-666318B85CF1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16C5D1-512A-4AF8-9335-27E20451B575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10. Kids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39B752-61F8-4651-BE0B-0B97136C196C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0192"/>
            <a:ext cx="1714500" cy="36992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D00B03-DD45-4891-A0AA-672DCE1CC1F1}"/>
              </a:ext>
            </a:extLst>
          </p:cNvPr>
          <p:cNvSpPr>
            <a:spLocks noGrp="1"/>
          </p:cNvSpPr>
          <p:nvPr/>
        </p:nvSpPr>
        <p:spPr>
          <a:xfrm>
            <a:off x="2333625" y="236342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EB127B-D618-484A-8A63-898ED9FBB0A2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EBA986-03F7-47F1-A844-EF3EF69BBBDB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EE3279-86E6-49AA-BEC0-87EDCEB6F50D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“Why does it matter?”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A6EDCB-055C-4969-A892-D756E25093F0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3/10</a:t>
            </a:r>
          </a:p>
        </p:txBody>
      </p:sp>
    </p:spTree>
    <p:extLst>
      <p:ext uri="{BB962C8B-B14F-4D97-AF65-F5344CB8AC3E}">
        <p14:creationId xmlns:p14="http://schemas.microsoft.com/office/powerpoint/2010/main" val="207473284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BF185D6-44E5-459E-A443-BC576B466BD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16F6D0-124B-415A-A4BB-D71FF2FADB0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000DBB-242B-4534-88A9-13C4D1245CEC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5559D6-FD99-45F5-9C43-9BD0D7322A07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CB612D-4F55-43CC-B8F8-50A668A87811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11. Diet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28E91C-4E10-4A3D-B8F2-235D384DA5B0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2630"/>
            <a:ext cx="1714500" cy="36943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A97414E-67F5-4488-A759-A6FE530E96E8}"/>
              </a:ext>
            </a:extLst>
          </p:cNvPr>
          <p:cNvSpPr>
            <a:spLocks noGrp="1"/>
          </p:cNvSpPr>
          <p:nvPr/>
        </p:nvSpPr>
        <p:spPr>
          <a:xfrm>
            <a:off x="2333625" y="238780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A7EBA4-4093-4627-96B8-F54784F12682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FC5ADE-247A-4AED-A2A4-54D33D0D18CB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870E42-F489-4249-A085-706AB9D123B9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“Where is 'I do not follow a diet'? Is that 'classic'?”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016A05-A056-40BB-9153-0C74C5E605F6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8/10</a:t>
            </a:r>
          </a:p>
        </p:txBody>
      </p:sp>
    </p:spTree>
    <p:extLst>
      <p:ext uri="{BB962C8B-B14F-4D97-AF65-F5344CB8AC3E}">
        <p14:creationId xmlns:p14="http://schemas.microsoft.com/office/powerpoint/2010/main" val="5915643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3A3B124-CE8D-4CEB-B7E6-526ED6FE9688}"/>
              </a:ext>
            </a:extLst>
          </p:cNvPr>
          <p:cNvSpPr>
            <a:spLocks noGrp="1"/>
          </p:cNvSpPr>
          <p:nvPr/>
        </p:nvSpPr>
        <p:spPr>
          <a:xfrm>
            <a:off x="0" y="180975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AADF7A-9E43-432B-AA60-8C1827CAF06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A42924-FC66-4704-B599-B65F1CF5A907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267AEC-655D-48F6-BBA2-C955BA192643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C17949-9AD5-4573-8B40-2965211CBBBF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12. Activity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682BAC-BD69-4925-8A02-B0CF25B4A161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2630"/>
            <a:ext cx="1714500" cy="36943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220CB94-42D8-4C35-8BF5-05406B738C63}"/>
              </a:ext>
            </a:extLst>
          </p:cNvPr>
          <p:cNvSpPr>
            <a:spLocks noGrp="1"/>
          </p:cNvSpPr>
          <p:nvPr/>
        </p:nvSpPr>
        <p:spPr>
          <a:xfrm>
            <a:off x="2381250" y="243229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21C0A3-2583-453F-A4D6-87F52D8DDC5F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E79A5F-A464-4AF5-AA1F-774559E1F70C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92000F-2221-401D-9BAD-710482135ECC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“I train hard 3 times a week. Which option is mine?”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EE858A-BB9E-42AA-B941-19D396E36F9E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2/10</a:t>
            </a:r>
          </a:p>
        </p:txBody>
      </p:sp>
    </p:spTree>
    <p:extLst>
      <p:ext uri="{BB962C8B-B14F-4D97-AF65-F5344CB8AC3E}">
        <p14:creationId xmlns:p14="http://schemas.microsoft.com/office/powerpoint/2010/main" val="17068639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F7F31C3-FF84-42DD-B5DA-65DA2491B7C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9C42E7-9748-468A-85A3-89E918D6D1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238AA0-23A4-4304-83EF-43454006AE30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4E21F3-4412-4705-A415-8C279A3DB447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54467E-88EF-4CD3-8B4C-B7BF8C1E2B8F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10. Tracking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F831D9-51E9-4A08-9926-7A308380A2B4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53508"/>
            <a:ext cx="1714500" cy="371263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8607A34-CC02-4C0E-9D2E-064F8EA258BF}"/>
              </a:ext>
            </a:extLst>
          </p:cNvPr>
          <p:cNvSpPr>
            <a:spLocks noGrp="1"/>
          </p:cNvSpPr>
          <p:nvPr/>
        </p:nvSpPr>
        <p:spPr>
          <a:xfrm>
            <a:off x="2333625" y="324909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4AB2FD-5312-4376-9A60-E3A0BF0C1CDD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5EE08-256E-4F65-833F-F8298F2FE529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44FC16-4192-4304-8BFC-62FB81987EBE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“How would I know? Maybe ask if I tracked before.”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0A0F41-98B0-4A10-B00A-C4507E22F695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2/10</a:t>
            </a:r>
          </a:p>
        </p:txBody>
      </p:sp>
    </p:spTree>
    <p:extLst>
      <p:ext uri="{BB962C8B-B14F-4D97-AF65-F5344CB8AC3E}">
        <p14:creationId xmlns:p14="http://schemas.microsoft.com/office/powerpoint/2010/main" val="1217464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>
            <a:extLst>
              <a:ext uri="{FF2B5EF4-FFF2-40B4-BE49-F238E27FC236}">
                <a16:creationId xmlns:a16="http://schemas.microsoft.com/office/drawing/2014/main" id="{62CB4D43-54FA-4040-B47C-39EC389F6DF2}"/>
              </a:ext>
            </a:extLst>
          </p:cNvPr>
          <p:cNvSpPr>
            <a:spLocks noGrp="1"/>
          </p:cNvSpPr>
          <p:nvPr/>
        </p:nvSpPr>
        <p:spPr>
          <a:xfrm>
            <a:off x="0" y="218485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>
            <a:extLst>
              <a:ext uri="{FF2B5EF4-FFF2-40B4-BE49-F238E27FC236}">
                <a16:creationId xmlns:a16="http://schemas.microsoft.com/office/drawing/2014/main" id="{FB7C1F5A-C9CC-4C0A-933F-BA20F26BC300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>
            <a:extLst>
              <a:ext uri="{FF2B5EF4-FFF2-40B4-BE49-F238E27FC236}">
                <a16:creationId xmlns:a16="http://schemas.microsoft.com/office/drawing/2014/main" id="{367970EB-99AB-43A0-8135-D7C1CE279F02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LET'S BEGIN</a:t>
            </a:r>
          </a:p>
        </p:txBody>
      </p:sp>
      <p:sp>
        <p:nvSpPr>
          <p:cNvPr id="60" name="Google Shape;60;p5">
            <a:extLst>
              <a:ext uri="{FF2B5EF4-FFF2-40B4-BE49-F238E27FC236}">
                <a16:creationId xmlns:a16="http://schemas.microsoft.com/office/drawing/2014/main" id="{584C037A-58B9-4F3B-AAE3-38FEFA823748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Now — your turn</a:t>
            </a:r>
          </a:p>
        </p:txBody>
      </p:sp>
      <p:sp>
        <p:nvSpPr>
          <p:cNvPr id="61" name="Google Shape;61;p5">
            <a:extLst>
              <a:ext uri="{FF2B5EF4-FFF2-40B4-BE49-F238E27FC236}">
                <a16:creationId xmlns:a16="http://schemas.microsoft.com/office/drawing/2014/main" id="{78E80E79-E600-490F-A626-56575D3E2FC5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80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  ·  Introduction</a:t>
            </a:r>
          </a:p>
        </p:txBody>
      </p:sp>
      <p:sp>
        <p:nvSpPr>
          <p:cNvPr id="62" name="Google Shape;62;p5">
            <a:extLst>
              <a:ext uri="{FF2B5EF4-FFF2-40B4-BE49-F238E27FC236}">
                <a16:creationId xmlns:a16="http://schemas.microsoft.com/office/drawing/2014/main" id="{A6124407-BFA7-4437-A85C-D8DBD5161B3C}"/>
              </a:ext>
            </a:extLst>
          </p:cNvPr>
          <p:cNvSpPr>
            <a:spLocks noGrp="1"/>
          </p:cNvSpPr>
          <p:nvPr/>
        </p:nvSpPr>
        <p:spPr>
          <a:xfrm>
            <a:off x="3246120" y="1848917"/>
            <a:ext cx="55321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Before we dive in, I want to know what’s your interest.</a:t>
            </a:r>
          </a:p>
        </p:txBody>
      </p:sp>
      <p:sp>
        <p:nvSpPr>
          <p:cNvPr id="63" name="Google Shape;63;p5">
            <a:extLst>
              <a:ext uri="{FF2B5EF4-FFF2-40B4-BE49-F238E27FC236}">
                <a16:creationId xmlns:a16="http://schemas.microsoft.com/office/drawing/2014/main" id="{5CB4EFE9-4DF1-4F5E-8D8F-9F172D823A0B}"/>
              </a:ext>
            </a:extLst>
          </p:cNvPr>
          <p:cNvSpPr>
            <a:spLocks noGrp="1"/>
          </p:cNvSpPr>
          <p:nvPr/>
        </p:nvSpPr>
        <p:spPr>
          <a:xfrm>
            <a:off x="3246120" y="2377440"/>
            <a:ext cx="5532120" cy="1234440"/>
          </a:xfrm>
          <a:prstGeom prst="rect">
            <a:avLst/>
          </a:prstGeom>
          <a:solidFill>
            <a:srgbClr val="FFFFFF"/>
          </a:solidFill>
          <a:ln w="12700" cmpd="sng">
            <a:solidFill>
              <a:srgbClr val="E7EAEE"/>
            </a:solidFill>
            <a:prstDash val="solid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64;p5">
            <a:extLst>
              <a:ext uri="{FF2B5EF4-FFF2-40B4-BE49-F238E27FC236}">
                <a16:creationId xmlns:a16="http://schemas.microsoft.com/office/drawing/2014/main" id="{A56E5336-7345-4EF9-9CA5-A54EB3ECF819}"/>
              </a:ext>
            </a:extLst>
          </p:cNvPr>
          <p:cNvSpPr>
            <a:spLocks noGrp="1"/>
          </p:cNvSpPr>
          <p:nvPr/>
        </p:nvSpPr>
        <p:spPr>
          <a:xfrm>
            <a:off x="3566160" y="2624328"/>
            <a:ext cx="548640" cy="54864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" name="Google Shape;65;p5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708806" y="2766974"/>
            <a:ext cx="263347" cy="263347"/>
          </a:xfrm>
          <a:prstGeom prst="rect">
            <a:avLst/>
          </a:prstGeom>
          <a:ln>
            <a:noFill/>
          </a:ln>
        </p:spPr>
      </p:pic>
      <p:sp>
        <p:nvSpPr>
          <p:cNvPr id="66" name="Google Shape;66;p5">
            <a:extLst>
              <a:ext uri="{FF2B5EF4-FFF2-40B4-BE49-F238E27FC236}">
                <a16:creationId xmlns:a16="http://schemas.microsoft.com/office/drawing/2014/main" id="{06D71131-9E0C-48FE-8569-598EF5840EB8}"/>
              </a:ext>
            </a:extLst>
          </p:cNvPr>
          <p:cNvSpPr>
            <a:spLocks noGrp="1"/>
          </p:cNvSpPr>
          <p:nvPr/>
        </p:nvSpPr>
        <p:spPr>
          <a:xfrm>
            <a:off x="4343400" y="2560319"/>
            <a:ext cx="4363630" cy="47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50" dirty="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Pass the survey on </a:t>
            </a:r>
            <a:r>
              <a:rPr sz="1450" dirty="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  <a:hlinkClick r:id="rId4"/>
              </a:rPr>
              <a:t>https://max-ppv.ru/survey.html</a:t>
            </a:r>
            <a:r>
              <a:rPr sz="1450" dirty="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</a:rPr>
              <a:t> </a:t>
            </a:r>
          </a:p>
        </p:txBody>
      </p:sp>
      <p:sp>
        <p:nvSpPr>
          <p:cNvPr id="67" name="Google Shape;67;p5">
            <a:extLst>
              <a:ext uri="{FF2B5EF4-FFF2-40B4-BE49-F238E27FC236}">
                <a16:creationId xmlns:a16="http://schemas.microsoft.com/office/drawing/2014/main" id="{E93BF67E-F065-4AFF-92FB-EBB1B8F62D8F}"/>
              </a:ext>
            </a:extLst>
          </p:cNvPr>
          <p:cNvSpPr>
            <a:spLocks noGrp="1"/>
          </p:cNvSpPr>
          <p:nvPr/>
        </p:nvSpPr>
        <p:spPr>
          <a:xfrm>
            <a:off x="4343400" y="2926080"/>
            <a:ext cx="42519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6B7785"/>
                </a:solidFill>
                <a:latin typeface="Montserrat"/>
                <a:ea typeface="Montserrat"/>
                <a:cs typeface="Montserrat"/>
              </a:rPr>
              <a:t>On each question you may answer both, one or none. </a:t>
            </a:r>
          </a:p>
        </p:txBody>
      </p:sp>
    </p:spTree>
    <p:extLst>
      <p:ext uri="{BB962C8B-B14F-4D97-AF65-F5344CB8AC3E}">
        <p14:creationId xmlns:p14="http://schemas.microsoft.com/office/powerpoint/2010/main" val="301970994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62419CF-58DE-4844-807D-6599C422DB1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2B9F3D-B9D4-438C-B2CC-67C3B642D2D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DF08F0-FF53-46CD-B963-665188568181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2DF720-3387-4D3C-BD06-5A2E7F45BFBA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B5C25E-1E6A-4343-92D5-890D9B4DA86D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11. Reviews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E9FFFB-DB1C-4FAF-84DD-039387C55C1A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0524"/>
            <a:ext cx="1714500" cy="36986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5647CF-D92E-48D2-B3D2-7F86D297497B}"/>
              </a:ext>
            </a:extLst>
          </p:cNvPr>
          <p:cNvSpPr>
            <a:spLocks noGrp="1"/>
          </p:cNvSpPr>
          <p:nvPr/>
        </p:nvSpPr>
        <p:spPr>
          <a:xfrm>
            <a:off x="2381250" y="895350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09EF22-2200-4048-863E-6670F399DB13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39689F-5F00-4B3F-A1FA-6D7ACBF59584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C3B940-14FC-4EAB-BA88-77A96C819C51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“Isn't it too early?”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89FE98-4B2A-4001-898B-90B0A0DED776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4/10</a:t>
            </a:r>
          </a:p>
        </p:txBody>
      </p:sp>
    </p:spTree>
    <p:extLst>
      <p:ext uri="{BB962C8B-B14F-4D97-AF65-F5344CB8AC3E}">
        <p14:creationId xmlns:p14="http://schemas.microsoft.com/office/powerpoint/2010/main" val="97552900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E5DBB4D-C360-4EE7-B7BE-F34014FFFD5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0221D0-821F-485B-A6B7-6467A8A3165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40FD5D-3AE9-4888-AEA4-78C937CC1144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B390BF-D227-4DC9-907D-B1D98A2945DE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8DE133-9AD6-47F9-8107-CE465BD9A782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Onboarding in progress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0EF3DD-F3DD-4D93-855B-D420B0A365F7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64737"/>
            <a:ext cx="1714500" cy="36901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C043127-3F6A-4512-B975-514176C20976}"/>
              </a:ext>
            </a:extLst>
          </p:cNvPr>
          <p:cNvSpPr>
            <a:spLocks noGrp="1"/>
          </p:cNvSpPr>
          <p:nvPr/>
        </p:nvSpPr>
        <p:spPr>
          <a:xfrm>
            <a:off x="2381250" y="895350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Progress screen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06E84C-A7E7-4442-9879-F7DDF458D206}"/>
              </a:ext>
            </a:extLst>
          </p:cNvPr>
          <p:cNvSpPr>
            <a:spLocks noGrp="1"/>
          </p:cNvSpPr>
          <p:nvPr/>
        </p:nvSpPr>
        <p:spPr>
          <a:xfrm>
            <a:off x="5334000" y="1809750"/>
            <a:ext cx="2476500" cy="571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No major objection captured on this step.</a:t>
            </a:r>
          </a:p>
        </p:txBody>
      </p:sp>
    </p:spTree>
    <p:extLst>
      <p:ext uri="{BB962C8B-B14F-4D97-AF65-F5344CB8AC3E}">
        <p14:creationId xmlns:p14="http://schemas.microsoft.com/office/powerpoint/2010/main" val="99635957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AA8C64D-7AE2-41D9-8243-2713221F9C3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AF6D0A-2382-413F-B3BF-F032C30431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882284-4CDA-4F85-AD7C-0D064A13AC4A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D916D5-2A64-4844-9AD8-049D90BD9348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46CE43-F6F6-4329-BFF5-B30D469B3EEC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12. Plan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B98770-F207-42E6-9635-1017524DE8E6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55969"/>
            <a:ext cx="1714500" cy="37077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3AC327-0819-4A29-B306-108A844189EC}"/>
              </a:ext>
            </a:extLst>
          </p:cNvPr>
          <p:cNvSpPr>
            <a:spLocks noGrp="1"/>
          </p:cNvSpPr>
          <p:nvPr/>
        </p:nvSpPr>
        <p:spPr>
          <a:xfrm>
            <a:off x="2381250" y="895350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58BFBF-A141-47EE-90FD-C718D8E18769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DB72F4-EA47-4A70-A447-939C2A5C0C4C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3F70A8-2752-4B08-88FE-6B9D50A89B6A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“Too much protein. Too few calories. When will I lose 9 kg?”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B25D48-369E-4783-86E8-C309CD4E501A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6/10</a:t>
            </a:r>
          </a:p>
        </p:txBody>
      </p:sp>
    </p:spTree>
    <p:extLst>
      <p:ext uri="{BB962C8B-B14F-4D97-AF65-F5344CB8AC3E}">
        <p14:creationId xmlns:p14="http://schemas.microsoft.com/office/powerpoint/2010/main" val="116717300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C1E6FFD-F494-4C58-AE91-0C5025E1C9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BFB0A2-2631-4EB2-8689-25A49B39E13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C24EF7-C33A-4D1C-9FDE-798C8B6F1CF3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36CD27-C9DF-4BE0-82D4-445C20EF81F8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38DDCB-DFBD-41C2-BBDC-2631F8A265C2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13. Subscription discount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E85CD7-FFD5-4DC2-9F51-3AAB727103DA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58418"/>
            <a:ext cx="1714500" cy="370281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EF3576-D851-4AA0-8305-3FA4C47935A2}"/>
              </a:ext>
            </a:extLst>
          </p:cNvPr>
          <p:cNvSpPr>
            <a:spLocks noGrp="1"/>
          </p:cNvSpPr>
          <p:nvPr/>
        </p:nvSpPr>
        <p:spPr>
          <a:xfrm>
            <a:off x="2381250" y="895350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46F61D-A280-482A-B8E2-3CE2B445EC95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B04BAE-57EE-4BA2-BC89-FCE0B947286A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199D98-B160-4362-A1EF-8C828A56EAA7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“Can't close it? No trial? Paid only?”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BB7267-9F95-4A1C-9526-B43CD0D8AD21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6/10</a:t>
            </a:r>
          </a:p>
        </p:txBody>
      </p:sp>
    </p:spTree>
    <p:extLst>
      <p:ext uri="{BB962C8B-B14F-4D97-AF65-F5344CB8AC3E}">
        <p14:creationId xmlns:p14="http://schemas.microsoft.com/office/powerpoint/2010/main" val="187479478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D6B6EC4-739F-4097-B865-F40BF01E226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34695F-A827-49DE-962B-07908C61099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ED33C-80D4-4E94-B327-FC81DE1054DA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71E5DA-D730-4099-BFDA-01F591DC4B1A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3AB0C7-E1D7-4473-9033-20DA57000017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13. Subscription discount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8CFCB9-7966-4308-BBF1-A19AC4AE6E55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53157"/>
            <a:ext cx="1714500" cy="37133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2D82E40-14FB-4A8F-AF95-BE6419378A46}"/>
              </a:ext>
            </a:extLst>
          </p:cNvPr>
          <p:cNvSpPr>
            <a:spLocks noGrp="1"/>
          </p:cNvSpPr>
          <p:nvPr/>
        </p:nvSpPr>
        <p:spPr>
          <a:xfrm>
            <a:off x="2381250" y="895350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76ED90-1DC7-4DE5-A1EA-72548A42616A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7C05D9-ADBE-4C76-8381-42924A6F7A09}"/>
              </a:ext>
            </a:extLst>
          </p:cNvPr>
          <p:cNvSpPr>
            <a:spLocks noGrp="1"/>
          </p:cNvSpPr>
          <p:nvPr/>
        </p:nvSpPr>
        <p:spPr>
          <a:xfrm>
            <a:off x="5191125" y="1381125"/>
            <a:ext cx="30480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015192-0C72-49B5-91A1-3299227D2043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257175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rPr>
              <a:t>“Why are they lying? They will show this screen again anyway.”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951373-D2FB-4261-A7FD-8C9046FCD1F7}"/>
              </a:ext>
            </a:extLst>
          </p:cNvPr>
          <p:cNvSpPr>
            <a:spLocks noGrp="1"/>
          </p:cNvSpPr>
          <p:nvPr/>
        </p:nvSpPr>
        <p:spPr>
          <a:xfrm>
            <a:off x="7429500" y="4048125"/>
            <a:ext cx="8572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1">
                <a:solidFill>
                  <a:srgbClr val="F15A24"/>
                </a:solidFill>
                <a:latin typeface="Montserrat ExtraBold"/>
                <a:ea typeface="Montserrat ExtraBold"/>
                <a:cs typeface="Montserrat ExtraBold"/>
              </a:rPr>
              <a:t>2/10</a:t>
            </a:r>
          </a:p>
        </p:txBody>
      </p:sp>
    </p:spTree>
    <p:extLst>
      <p:ext uri="{BB962C8B-B14F-4D97-AF65-F5344CB8AC3E}">
        <p14:creationId xmlns:p14="http://schemas.microsoft.com/office/powerpoint/2010/main" val="212378461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02085F-D83B-4E7A-AD1E-49AC0DAA3B8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00EED6-A9D0-4634-A855-CA525FF0C8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8FFA72-1B56-4507-8DDA-F8A679670379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7E67E-3464-4AEF-81CD-CD3CB4DD879C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ONBOARDING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488FB1-DEFA-4F78-895F-3C211837EFC6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14. Main screen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19895D-98A0-4FAC-9D44-62DE38371CFB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143250" y="558081"/>
            <a:ext cx="1714500" cy="37034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CB471-D642-4B88-83CF-F9563E44FBF6}"/>
              </a:ext>
            </a:extLst>
          </p:cNvPr>
          <p:cNvSpPr>
            <a:spLocks noGrp="1"/>
          </p:cNvSpPr>
          <p:nvPr/>
        </p:nvSpPr>
        <p:spPr>
          <a:xfrm>
            <a:off x="2381250" y="895350"/>
            <a:ext cx="2190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8764B1-85C2-434D-AD8B-18EED88FF119}"/>
              </a:ext>
            </a:extLst>
          </p:cNvPr>
          <p:cNvSpPr>
            <a:spLocks noGrp="1"/>
          </p:cNvSpPr>
          <p:nvPr/>
        </p:nvSpPr>
        <p:spPr>
          <a:xfrm>
            <a:off x="5334000" y="1809750"/>
            <a:ext cx="2476500" cy="571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650" b="0">
                <a:solidFill>
                  <a:srgbClr val="64717D"/>
                </a:solidFill>
                <a:latin typeface="Montserrat ExtraBold"/>
                <a:ea typeface="Montserrat ExtraBold"/>
                <a:cs typeface="Montserrat ExtraBold"/>
              </a:rPr>
              <a:t>No major objection captured on this step.</a:t>
            </a:r>
          </a:p>
        </p:txBody>
      </p:sp>
    </p:spTree>
    <p:extLst>
      <p:ext uri="{BB962C8B-B14F-4D97-AF65-F5344CB8AC3E}">
        <p14:creationId xmlns:p14="http://schemas.microsoft.com/office/powerpoint/2010/main" val="97324501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99183AC-812F-48B5-9755-F40B7F93E8C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CDF20D-CFCB-4BD1-BF7E-92AAECA57810}"/>
              </a:ext>
            </a:extLst>
          </p:cNvPr>
          <p:cNvSpPr>
            <a:spLocks noGrp="1"/>
          </p:cNvSpPr>
          <p:nvPr/>
        </p:nvSpPr>
        <p:spPr>
          <a:xfrm>
            <a:off x="523875" y="74295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D7E044-C458-48CB-A878-02A60150FE27}"/>
              </a:ext>
            </a:extLst>
          </p:cNvPr>
          <p:cNvSpPr>
            <a:spLocks noGrp="1"/>
          </p:cNvSpPr>
          <p:nvPr/>
        </p:nvSpPr>
        <p:spPr>
          <a:xfrm>
            <a:off x="523875" y="971550"/>
            <a:ext cx="1905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CALZEN 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18C1A9-DF64-43B3-BCB7-EC357E84B03A}"/>
              </a:ext>
            </a:extLst>
          </p:cNvPr>
          <p:cNvSpPr>
            <a:spLocks noGrp="1"/>
          </p:cNvSpPr>
          <p:nvPr/>
        </p:nvSpPr>
        <p:spPr>
          <a:xfrm>
            <a:off x="523875" y="1476375"/>
            <a:ext cx="2667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36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CalZen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B245A9-7F9A-42A0-8039-3CACF575A982}"/>
              </a:ext>
            </a:extLst>
          </p:cNvPr>
          <p:cNvSpPr>
            <a:spLocks noGrp="1"/>
          </p:cNvSpPr>
          <p:nvPr/>
        </p:nvSpPr>
        <p:spPr>
          <a:xfrm>
            <a:off x="552450" y="24574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30C70E-F232-422B-9B7D-BBFABA1C35CB}"/>
              </a:ext>
            </a:extLst>
          </p:cNvPr>
          <p:cNvSpPr>
            <a:spLocks noGrp="1"/>
          </p:cNvSpPr>
          <p:nvPr/>
        </p:nvSpPr>
        <p:spPr>
          <a:xfrm>
            <a:off x="1000125" y="24574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Customer flow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6A1308-CB1C-4B17-8DD7-95050C95A692}"/>
              </a:ext>
            </a:extLst>
          </p:cNvPr>
          <p:cNvSpPr>
            <a:spLocks noGrp="1"/>
          </p:cNvSpPr>
          <p:nvPr/>
        </p:nvSpPr>
        <p:spPr>
          <a:xfrm>
            <a:off x="552450" y="28765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65E9F1-28F9-49AD-9AC9-5BC562F534CE}"/>
              </a:ext>
            </a:extLst>
          </p:cNvPr>
          <p:cNvSpPr>
            <a:spLocks noGrp="1"/>
          </p:cNvSpPr>
          <p:nvPr/>
        </p:nvSpPr>
        <p:spPr>
          <a:xfrm>
            <a:off x="1000125" y="28765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Custdev results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834F09-0027-4EB5-B559-ECEBAA2A0C05}"/>
              </a:ext>
            </a:extLst>
          </p:cNvPr>
          <p:cNvSpPr>
            <a:spLocks noGrp="1"/>
          </p:cNvSpPr>
          <p:nvPr/>
        </p:nvSpPr>
        <p:spPr>
          <a:xfrm>
            <a:off x="552450" y="32956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C2DB7-79A1-4DAD-A8D1-3ADA94CF44FA}"/>
              </a:ext>
            </a:extLst>
          </p:cNvPr>
          <p:cNvSpPr>
            <a:spLocks noGrp="1"/>
          </p:cNvSpPr>
          <p:nvPr/>
        </p:nvSpPr>
        <p:spPr>
          <a:xfrm>
            <a:off x="1000125" y="32956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Funnel numbers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AC37F7-D149-4A61-BFE6-4E4039A4CEEC}"/>
              </a:ext>
            </a:extLst>
          </p:cNvPr>
          <p:cNvSpPr>
            <a:spLocks noGrp="1"/>
          </p:cNvSpPr>
          <p:nvPr/>
        </p:nvSpPr>
        <p:spPr>
          <a:xfrm>
            <a:off x="552450" y="3714750"/>
            <a:ext cx="3238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12D8F7-9004-4611-981A-DEA216681893}"/>
              </a:ext>
            </a:extLst>
          </p:cNvPr>
          <p:cNvSpPr>
            <a:spLocks noGrp="1"/>
          </p:cNvSpPr>
          <p:nvPr/>
        </p:nvSpPr>
        <p:spPr>
          <a:xfrm>
            <a:off x="1000125" y="3714750"/>
            <a:ext cx="3048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500" b="0">
                <a:solidFill>
                  <a:srgbClr val="D2DAE2"/>
                </a:solidFill>
                <a:latin typeface="Montserrat ExtraBold"/>
                <a:ea typeface="Montserrat ExtraBold"/>
                <a:cs typeface="Montserrat ExtraBold"/>
              </a:rPr>
              <a:t>Unit economics problems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3313AA-C39B-423E-B8F9-396F56D771AD}"/>
              </a:ext>
            </a:extLst>
          </p:cNvPr>
          <p:cNvSpPr>
            <a:spLocks noGrp="1"/>
          </p:cNvSpPr>
          <p:nvPr/>
        </p:nvSpPr>
        <p:spPr>
          <a:xfrm>
            <a:off x="7048500" y="762000"/>
            <a:ext cx="1428750" cy="1047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61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75299080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17D5B1-C6AF-401D-BCFB-079D5C9433F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27340F-E20A-4C0C-B235-0B28FE5342D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D49AAA-E71C-4A60-8E0C-62797F2EAEC9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3A2F3B-13F7-4640-ABD8-6073E95A21D8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FUNNEL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9CFE78-75AC-4773-B766-54E2646167FF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Through conversion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BA8F6B-7CE6-4F2A-9D39-CAAAC85302D7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304997" y="552450"/>
            <a:ext cx="3867506" cy="37147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C8CEA3A-D601-4C20-828B-24266C4F06EB}"/>
              </a:ext>
            </a:extLst>
          </p:cNvPr>
          <p:cNvSpPr>
            <a:spLocks noGrp="1"/>
          </p:cNvSpPr>
          <p:nvPr/>
        </p:nvSpPr>
        <p:spPr>
          <a:xfrm>
            <a:off x="2857500" y="4495800"/>
            <a:ext cx="4953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The analytics export shows how users move through the flow.</a:t>
            </a:r>
          </a:p>
        </p:txBody>
      </p:sp>
    </p:spTree>
    <p:extLst>
      <p:ext uri="{BB962C8B-B14F-4D97-AF65-F5344CB8AC3E}">
        <p14:creationId xmlns:p14="http://schemas.microsoft.com/office/powerpoint/2010/main" val="15968939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600017-6F65-49FB-A2E8-F81A7518D98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08B993-DE02-4E8C-80A2-F433F9E8549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48FB90-EBD6-4027-99D5-0FD3A1A1B0C9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9645EC-B686-44FC-88E0-C40A75029011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FUNNEL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0C0034-8B77-442C-8A8A-D9B820616B37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2000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800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With onboarding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91A83D-40A7-4E06-BF81-FE81D2455F0C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Lecture 1  ·  Unit Economics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857500" y="1149437"/>
            <a:ext cx="4762500" cy="25207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381E26F-8FBA-488D-91DD-54A52A2721A4}"/>
              </a:ext>
            </a:extLst>
          </p:cNvPr>
          <p:cNvSpPr>
            <a:spLocks noGrp="1"/>
          </p:cNvSpPr>
          <p:nvPr/>
        </p:nvSpPr>
        <p:spPr>
          <a:xfrm>
            <a:off x="2857500" y="4495800"/>
            <a:ext cx="4953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64717D"/>
                </a:solidFill>
                <a:latin typeface="Montserrat"/>
                <a:ea typeface="Montserrat"/>
                <a:cs typeface="Montserrat"/>
              </a:rPr>
              <a:t>Baseline funnel: onboarding preserves quality but loses users before payment.</a:t>
            </a:r>
          </a:p>
        </p:txBody>
      </p:sp>
    </p:spTree>
    <p:extLst>
      <p:ext uri="{BB962C8B-B14F-4D97-AF65-F5344CB8AC3E}">
        <p14:creationId xmlns:p14="http://schemas.microsoft.com/office/powerpoint/2010/main" val="195250973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D9B3DA7-F395-4521-83F1-9950BF9DD4B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72A807-DBB5-48FA-BDB1-01B7E236D801}"/>
              </a:ext>
            </a:extLst>
          </p:cNvPr>
          <p:cNvSpPr>
            <a:spLocks noGrp="1"/>
          </p:cNvSpPr>
          <p:nvPr/>
        </p:nvSpPr>
        <p:spPr>
          <a:xfrm>
            <a:off x="523875" y="876300"/>
            <a:ext cx="28575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C33D89-1E3F-4B98-A581-176A8C08EF25}"/>
              </a:ext>
            </a:extLst>
          </p:cNvPr>
          <p:cNvSpPr>
            <a:spLocks noGrp="1"/>
          </p:cNvSpPr>
          <p:nvPr/>
        </p:nvSpPr>
        <p:spPr>
          <a:xfrm>
            <a:off x="523875" y="1104900"/>
            <a:ext cx="3429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sz="675" b="1">
                <a:solidFill>
                  <a:srgbClr val="F47C66"/>
                </a:solidFill>
                <a:latin typeface="Montserrat"/>
                <a:ea typeface="Montserrat"/>
                <a:cs typeface="Montserrat"/>
              </a:rPr>
              <a:t>FUNNEL EXPERIMENT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514357-A85D-4345-BA3C-07245799E6F6}"/>
              </a:ext>
            </a:extLst>
          </p:cNvPr>
          <p:cNvSpPr>
            <a:spLocks noGrp="1"/>
          </p:cNvSpPr>
          <p:nvPr/>
        </p:nvSpPr>
        <p:spPr>
          <a:xfrm>
            <a:off x="523875" y="1600200"/>
            <a:ext cx="5715000" cy="1095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292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What if we remove onboarding?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02B7FA-3CCC-4622-86D1-FAE2106108C3}"/>
              </a:ext>
            </a:extLst>
          </p:cNvPr>
          <p:cNvSpPr>
            <a:spLocks noGrp="1"/>
          </p:cNvSpPr>
          <p:nvPr/>
        </p:nvSpPr>
        <p:spPr>
          <a:xfrm>
            <a:off x="523875" y="3143250"/>
            <a:ext cx="5334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sz="1050" b="0">
                <a:solidFill>
                  <a:srgbClr val="D2DAE2"/>
                </a:solidFill>
                <a:latin typeface="Montserrat"/>
                <a:ea typeface="Montserrat"/>
                <a:cs typeface="Montserrat"/>
              </a:rPr>
              <a:t>Same product, shorter path to the paywall.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A99312-F053-4EF5-8A43-F0A7089BD179}"/>
              </a:ext>
            </a:extLst>
          </p:cNvPr>
          <p:cNvSpPr>
            <a:spLocks noGrp="1"/>
          </p:cNvSpPr>
          <p:nvPr/>
        </p:nvSpPr>
        <p:spPr>
          <a:xfrm>
            <a:off x="6667500" y="552450"/>
            <a:ext cx="1714500" cy="2095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sz="12750" b="0">
                <a:solidFill>
                  <a:srgbClr val="FFFFFF">
                    <a:alpha val="13333"/>
                  </a:srgbClr>
                </a:solidFill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8533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3689</Words>
  <Application>Microsoft Macintosh PowerPoint</Application>
  <DocSecurity>0</DocSecurity>
  <PresentationFormat>On-screen Show (16:9)</PresentationFormat>
  <Paragraphs>836</Paragraphs>
  <Slides>115</Slides>
  <Notes>113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115</vt:i4>
      </vt:variant>
    </vt:vector>
  </HeadingPairs>
  <TitlesOfParts>
    <vt:vector size="125" baseType="lpstr">
      <vt:lpstr>Arial</vt:lpstr>
      <vt:lpstr>Calibri</vt:lpstr>
      <vt:lpstr>Calibri Light</vt:lpstr>
      <vt:lpstr>Montserrat</vt:lpstr>
      <vt:lpstr>Montserrat ExtraBold</vt:lpstr>
      <vt:lpstr>Montserrat Medium</vt:lpstr>
      <vt:lpstr>Montserrat SemiBold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Microsoft Office User</cp:lastModifiedBy>
  <cp:revision>32</cp:revision>
  <dcterms:created xsi:type="dcterms:W3CDTF">2026-06-03T02:53:53Z</dcterms:created>
  <dcterms:modified xsi:type="dcterms:W3CDTF">2026-06-16T17:12:10Z</dcterms:modified>
</cp:coreProperties>
</file>