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  <p:sldMasterId id="2147483663" r:id="rId3"/>
  </p:sldMasterIdLst>
  <p:notesMasterIdLst>
    <p:notesMasterId r:id="rId58"/>
  </p:notesMasterIdLst>
  <p:sldIdLst>
    <p:sldId id="276" r:id="rId4"/>
    <p:sldId id="277" r:id="rId5"/>
    <p:sldId id="441" r:id="rId6"/>
    <p:sldId id="256" r:id="rId7"/>
    <p:sldId id="443" r:id="rId8"/>
    <p:sldId id="444" r:id="rId9"/>
    <p:sldId id="445" r:id="rId10"/>
    <p:sldId id="257" r:id="rId11"/>
    <p:sldId id="270" r:id="rId12"/>
    <p:sldId id="273" r:id="rId13"/>
    <p:sldId id="275" r:id="rId14"/>
    <p:sldId id="446" r:id="rId15"/>
    <p:sldId id="447" r:id="rId16"/>
    <p:sldId id="258" r:id="rId17"/>
    <p:sldId id="274" r:id="rId18"/>
    <p:sldId id="259" r:id="rId19"/>
    <p:sldId id="260" r:id="rId20"/>
    <p:sldId id="448" r:id="rId21"/>
    <p:sldId id="449" r:id="rId22"/>
    <p:sldId id="450" r:id="rId23"/>
    <p:sldId id="452" r:id="rId24"/>
    <p:sldId id="451" r:id="rId25"/>
    <p:sldId id="261" r:id="rId26"/>
    <p:sldId id="453" r:id="rId27"/>
    <p:sldId id="454" r:id="rId28"/>
    <p:sldId id="455" r:id="rId29"/>
    <p:sldId id="263" r:id="rId30"/>
    <p:sldId id="456" r:id="rId31"/>
    <p:sldId id="264" r:id="rId32"/>
    <p:sldId id="457" r:id="rId33"/>
    <p:sldId id="265" r:id="rId34"/>
    <p:sldId id="458" r:id="rId35"/>
    <p:sldId id="266" r:id="rId36"/>
    <p:sldId id="267" r:id="rId37"/>
    <p:sldId id="268" r:id="rId38"/>
    <p:sldId id="269" r:id="rId39"/>
    <p:sldId id="459" r:id="rId40"/>
    <p:sldId id="461" r:id="rId41"/>
    <p:sldId id="462" r:id="rId42"/>
    <p:sldId id="463" r:id="rId43"/>
    <p:sldId id="442" r:id="rId44"/>
    <p:sldId id="464" r:id="rId45"/>
    <p:sldId id="278" r:id="rId46"/>
    <p:sldId id="466" r:id="rId47"/>
    <p:sldId id="467" r:id="rId48"/>
    <p:sldId id="468" r:id="rId49"/>
    <p:sldId id="469" r:id="rId50"/>
    <p:sldId id="470" r:id="rId51"/>
    <p:sldId id="471" r:id="rId52"/>
    <p:sldId id="262" r:id="rId53"/>
    <p:sldId id="472" r:id="rId54"/>
    <p:sldId id="473" r:id="rId55"/>
    <p:sldId id="465" r:id="rId56"/>
    <p:sldId id="372" r:id="rId57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854"/>
    <p:restoredTop sz="94610"/>
  </p:normalViewPr>
  <p:slideViewPr>
    <p:cSldViewPr snapToGrid="0" snapToObjects="1">
      <p:cViewPr varScale="1">
        <p:scale>
          <a:sx n="168" d="100"/>
          <a:sy n="168" d="100"/>
        </p:scale>
        <p:origin x="6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61" Type="http://schemas.openxmlformats.org/officeDocument/2006/relationships/theme" Target="theme/theme1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presProps" Target="pres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703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1126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3159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2692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883042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50081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155574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520410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710825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70254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1106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16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160"/>
            </a:lvl1pPr>
            <a:lvl2pPr marL="308610" indent="0">
              <a:buNone/>
              <a:defRPr sz="1890"/>
            </a:lvl2pPr>
            <a:lvl3pPr marL="617220" indent="0">
              <a:buNone/>
              <a:defRPr sz="1620"/>
            </a:lvl3pPr>
            <a:lvl4pPr marL="925830" indent="0">
              <a:buNone/>
              <a:defRPr sz="1350"/>
            </a:lvl4pPr>
            <a:lvl5pPr marL="1234440" indent="0">
              <a:buNone/>
              <a:defRPr sz="1350"/>
            </a:lvl5pPr>
            <a:lvl6pPr marL="1543050" indent="0">
              <a:buNone/>
              <a:defRPr sz="1350"/>
            </a:lvl6pPr>
            <a:lvl7pPr marL="1851660" indent="0">
              <a:buNone/>
              <a:defRPr sz="1350"/>
            </a:lvl7pPr>
            <a:lvl8pPr marL="2160270" indent="0">
              <a:buNone/>
              <a:defRPr sz="1350"/>
            </a:lvl8pPr>
            <a:lvl9pPr marL="2468880" indent="0">
              <a:buNone/>
              <a:defRPr sz="135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080"/>
            </a:lvl1pPr>
            <a:lvl2pPr marL="308610" indent="0">
              <a:buNone/>
              <a:defRPr sz="945"/>
            </a:lvl2pPr>
            <a:lvl3pPr marL="617220" indent="0">
              <a:buNone/>
              <a:defRPr sz="810"/>
            </a:lvl3pPr>
            <a:lvl4pPr marL="925830" indent="0">
              <a:buNone/>
              <a:defRPr sz="675"/>
            </a:lvl4pPr>
            <a:lvl5pPr marL="1234440" indent="0">
              <a:buNone/>
              <a:defRPr sz="675"/>
            </a:lvl5pPr>
            <a:lvl6pPr marL="1543050" indent="0">
              <a:buNone/>
              <a:defRPr sz="675"/>
            </a:lvl6pPr>
            <a:lvl7pPr marL="1851660" indent="0">
              <a:buNone/>
              <a:defRPr sz="675"/>
            </a:lvl7pPr>
            <a:lvl8pPr marL="2160270" indent="0">
              <a:buNone/>
              <a:defRPr sz="675"/>
            </a:lvl8pPr>
            <a:lvl9pPr marL="246888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25645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195069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34800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30609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30062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>
            <a:extLst>
              <a:ext uri="{FF2B5EF4-FFF2-40B4-BE49-F238E27FC236}">
                <a16:creationId xmlns:a16="http://schemas.microsoft.com/office/drawing/2014/main" id="{B3F9699A-2868-4AE3-BDEE-A0098660C790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118951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>
            <a:extLst>
              <a:ext uri="{FF2B5EF4-FFF2-40B4-BE49-F238E27FC236}">
                <a16:creationId xmlns:a16="http://schemas.microsoft.com/office/drawing/2014/main" id="{450D37D6-8045-48D9-8D4F-D2FD52B30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>
            <a:normAutofit/>
          </a:bodyPr>
          <a:lstStyle>
            <a:lvl1pPr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algn="ctr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algn="ctr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algn="ctr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algn="ctr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algn="ctr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algn="ctr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algn="ctr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algn="ctr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>
            <a:extLst>
              <a:ext uri="{FF2B5EF4-FFF2-40B4-BE49-F238E27FC236}">
                <a16:creationId xmlns:a16="http://schemas.microsoft.com/office/drawing/2014/main" id="{8DC78A65-079C-44EF-AA0A-626768554F9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52259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Title and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>
            <a:extLst>
              <a:ext uri="{FF2B5EF4-FFF2-40B4-BE49-F238E27FC236}">
                <a16:creationId xmlns:a16="http://schemas.microsoft.com/office/drawing/2014/main" id="{9AC7ADE5-29F2-47E2-83B0-18BA0F8F1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>
            <a:normAutofit/>
          </a:bodyPr>
          <a:lstStyle>
            <a:lvl1pPr>
              <a:spcBef>
                <a:spcPts val="0"/>
              </a:spcBef>
              <a:spcAft>
                <a:spcPts val="0"/>
              </a:spcAft>
              <a:buNone/>
              <a:defRPr/>
            </a:lvl1pPr>
            <a:lvl2pPr>
              <a:spcBef>
                <a:spcPts val="0"/>
              </a:spcBef>
              <a:spcAft>
                <a:spcPts val="0"/>
              </a:spcAft>
              <a:buNone/>
              <a:defRPr/>
            </a:lvl2pPr>
            <a:lvl3pPr>
              <a:spcBef>
                <a:spcPts val="0"/>
              </a:spcBef>
              <a:spcAft>
                <a:spcPts val="0"/>
              </a:spcAft>
              <a:buNone/>
              <a:defRPr/>
            </a:lvl3pPr>
            <a:lvl4pPr>
              <a:spcBef>
                <a:spcPts val="0"/>
              </a:spcBef>
              <a:spcAft>
                <a:spcPts val="0"/>
              </a:spcAft>
              <a:buNone/>
              <a:defRPr/>
            </a:lvl4pPr>
            <a:lvl5pPr>
              <a:spcBef>
                <a:spcPts val="0"/>
              </a:spcBef>
              <a:spcAft>
                <a:spcPts val="0"/>
              </a:spcAft>
              <a:buNone/>
              <a:defRPr/>
            </a:lvl5pPr>
            <a:lvl6pPr>
              <a:spcBef>
                <a:spcPts val="0"/>
              </a:spcBef>
              <a:spcAft>
                <a:spcPts val="0"/>
              </a:spcAft>
              <a:buNone/>
              <a:defRPr/>
            </a:lvl6pPr>
            <a:lvl7pPr>
              <a:spcBef>
                <a:spcPts val="0"/>
              </a:spcBef>
              <a:spcAft>
                <a:spcPts val="0"/>
              </a:spcAft>
              <a:buNone/>
              <a:defRPr/>
            </a:lvl7pPr>
            <a:lvl8pPr>
              <a:spcBef>
                <a:spcPts val="0"/>
              </a:spcBef>
              <a:spcAft>
                <a:spcPts val="0"/>
              </a:spcAft>
              <a:buNone/>
              <a:defRPr/>
            </a:lvl8pPr>
            <a:lvl9pPr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>
            <a:extLst>
              <a:ext uri="{FF2B5EF4-FFF2-40B4-BE49-F238E27FC236}">
                <a16:creationId xmlns:a16="http://schemas.microsoft.com/office/drawing/2014/main" id="{CC0145E7-CE20-4C18-8E06-2BE54437D7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>
            <a:normAutofit/>
          </a:bodyPr>
          <a:lstStyle>
            <a:lvl1pPr marL="457200" indent="-342900">
              <a:spcBef>
                <a:spcPts val="0"/>
              </a:spcBef>
              <a:spcAft>
                <a:spcPts val="0"/>
              </a:spcAft>
              <a:buChar char="●"/>
              <a:defRPr/>
            </a:lvl1pPr>
            <a:lvl2pPr marL="914400" indent="-317500">
              <a:spcBef>
                <a:spcPts val="0"/>
              </a:spcBef>
              <a:spcAft>
                <a:spcPts val="0"/>
              </a:spcAft>
              <a:buChar char="○"/>
              <a:defRPr/>
            </a:lvl2pPr>
            <a:lvl3pPr marL="1371600" indent="-317500">
              <a:spcBef>
                <a:spcPts val="0"/>
              </a:spcBef>
              <a:spcAft>
                <a:spcPts val="0"/>
              </a:spcAft>
              <a:buChar char="■"/>
              <a:defRPr/>
            </a:lvl3pPr>
            <a:lvl4pPr marL="1828800" indent="-317500">
              <a:spcBef>
                <a:spcPts val="0"/>
              </a:spcBef>
              <a:spcAft>
                <a:spcPts val="0"/>
              </a:spcAft>
              <a:buChar char="●"/>
              <a:defRPr/>
            </a:lvl4pPr>
            <a:lvl5pPr marL="2286000" indent="-317500">
              <a:spcBef>
                <a:spcPts val="0"/>
              </a:spcBef>
              <a:spcAft>
                <a:spcPts val="0"/>
              </a:spcAft>
              <a:buChar char="○"/>
              <a:defRPr/>
            </a:lvl5pPr>
            <a:lvl6pPr marL="2743200" indent="-317500">
              <a:spcBef>
                <a:spcPts val="0"/>
              </a:spcBef>
              <a:spcAft>
                <a:spcPts val="0"/>
              </a:spcAft>
              <a:buChar char="■"/>
              <a:defRPr/>
            </a:lvl6pPr>
            <a:lvl7pPr marL="3200400" indent="-317500">
              <a:spcBef>
                <a:spcPts val="0"/>
              </a:spcBef>
              <a:spcAft>
                <a:spcPts val="0"/>
              </a:spcAft>
              <a:buChar char="●"/>
              <a:defRPr/>
            </a:lvl7pPr>
            <a:lvl8pPr marL="3657600" indent="-317500">
              <a:spcBef>
                <a:spcPts val="0"/>
              </a:spcBef>
              <a:spcAft>
                <a:spcPts val="0"/>
              </a:spcAft>
              <a:buChar char="○"/>
              <a:defRPr/>
            </a:lvl8pPr>
            <a:lvl9pPr marL="4114800" indent="-317500">
              <a:spcBef>
                <a:spcPts val="0"/>
              </a:spcBef>
              <a:spcAft>
                <a:spcPts val="0"/>
              </a:spcAft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>
            <a:extLst>
              <a:ext uri="{FF2B5EF4-FFF2-40B4-BE49-F238E27FC236}">
                <a16:creationId xmlns:a16="http://schemas.microsoft.com/office/drawing/2014/main" id="{E3D5BDEF-8BF9-4125-A200-BF8981F60827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11293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>
            <a:extLst>
              <a:ext uri="{FF2B5EF4-FFF2-40B4-BE49-F238E27FC236}">
                <a16:creationId xmlns:a16="http://schemas.microsoft.com/office/drawing/2014/main" id="{35C9378C-E7B6-450B-B1B1-6061D7A291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>
            <a:normAutofit/>
          </a:bodyPr>
          <a:lstStyle>
            <a:lvl1pPr algn="ctr">
              <a:spcBef>
                <a:spcPts val="0"/>
              </a:spcBef>
              <a:spcAft>
                <a:spcPts val="0"/>
              </a:spcAft>
              <a:buNone/>
              <a:defRPr sz="5200"/>
            </a:lvl1pPr>
            <a:lvl2pPr algn="ctr">
              <a:spcBef>
                <a:spcPts val="0"/>
              </a:spcBef>
              <a:spcAft>
                <a:spcPts val="0"/>
              </a:spcAft>
              <a:buNone/>
              <a:defRPr sz="5200"/>
            </a:lvl2pPr>
            <a:lvl3pPr algn="ctr">
              <a:spcBef>
                <a:spcPts val="0"/>
              </a:spcBef>
              <a:spcAft>
                <a:spcPts val="0"/>
              </a:spcAft>
              <a:buNone/>
              <a:defRPr sz="5200"/>
            </a:lvl3pPr>
            <a:lvl4pPr algn="ctr">
              <a:spcBef>
                <a:spcPts val="0"/>
              </a:spcBef>
              <a:spcAft>
                <a:spcPts val="0"/>
              </a:spcAft>
              <a:buNone/>
              <a:defRPr sz="5200"/>
            </a:lvl4pPr>
            <a:lvl5pPr algn="ctr">
              <a:spcBef>
                <a:spcPts val="0"/>
              </a:spcBef>
              <a:spcAft>
                <a:spcPts val="0"/>
              </a:spcAft>
              <a:buNone/>
              <a:defRPr sz="5200"/>
            </a:lvl5pPr>
            <a:lvl6pPr algn="ctr">
              <a:spcBef>
                <a:spcPts val="0"/>
              </a:spcBef>
              <a:spcAft>
                <a:spcPts val="0"/>
              </a:spcAft>
              <a:buNone/>
              <a:defRPr sz="5200"/>
            </a:lvl6pPr>
            <a:lvl7pPr algn="ctr">
              <a:spcBef>
                <a:spcPts val="0"/>
              </a:spcBef>
              <a:spcAft>
                <a:spcPts val="0"/>
              </a:spcAft>
              <a:buNone/>
              <a:defRPr sz="5200"/>
            </a:lvl7pPr>
            <a:lvl8pPr algn="ctr">
              <a:spcBef>
                <a:spcPts val="0"/>
              </a:spcBef>
              <a:spcAft>
                <a:spcPts val="0"/>
              </a:spcAft>
              <a:buNone/>
              <a:defRPr sz="5200"/>
            </a:lvl8pPr>
            <a:lvl9pPr algn="ctr">
              <a:spcBef>
                <a:spcPts val="0"/>
              </a:spcBef>
              <a:spcAft>
                <a:spcPts val="0"/>
              </a:spcAft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>
            <a:extLst>
              <a:ext uri="{FF2B5EF4-FFF2-40B4-BE49-F238E27FC236}">
                <a16:creationId xmlns:a16="http://schemas.microsoft.com/office/drawing/2014/main" id="{5BB747A9-0CB7-41CC-ADB6-E19C70D4C1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>
            <a:extLst>
              <a:ext uri="{FF2B5EF4-FFF2-40B4-BE49-F238E27FC236}">
                <a16:creationId xmlns:a16="http://schemas.microsoft.com/office/drawing/2014/main" id="{ACC95B98-7B48-47D0-B26A-CDF0DECFABA5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24327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05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20"/>
            </a:lvl1pPr>
            <a:lvl2pPr marL="308610" indent="0" algn="ctr">
              <a:buNone/>
              <a:defRPr sz="1350"/>
            </a:lvl2pPr>
            <a:lvl3pPr marL="617220" indent="0" algn="ctr">
              <a:buNone/>
              <a:defRPr sz="1215"/>
            </a:lvl3pPr>
            <a:lvl4pPr marL="925830" indent="0" algn="ctr">
              <a:buNone/>
              <a:defRPr sz="1080"/>
            </a:lvl4pPr>
            <a:lvl5pPr marL="1234440" indent="0" algn="ctr">
              <a:buNone/>
              <a:defRPr sz="1080"/>
            </a:lvl5pPr>
            <a:lvl6pPr marL="1543050" indent="0" algn="ctr">
              <a:buNone/>
              <a:defRPr sz="1080"/>
            </a:lvl6pPr>
            <a:lvl7pPr marL="1851660" indent="0" algn="ctr">
              <a:buNone/>
              <a:defRPr sz="1080"/>
            </a:lvl7pPr>
            <a:lvl8pPr marL="2160270" indent="0" algn="ctr">
              <a:buNone/>
              <a:defRPr sz="1080"/>
            </a:lvl8pPr>
            <a:lvl9pPr marL="2468880" indent="0" algn="ctr">
              <a:buNone/>
              <a:defRPr sz="108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714777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65297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05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1pPr>
            <a:lvl2pPr marL="30861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17220" indent="0">
              <a:buNone/>
              <a:defRPr sz="1215">
                <a:solidFill>
                  <a:schemeClr val="tx1">
                    <a:tint val="75000"/>
                  </a:schemeClr>
                </a:solidFill>
              </a:defRPr>
            </a:lvl3pPr>
            <a:lvl4pPr marL="925830" indent="0">
              <a:buNone/>
              <a:defRPr sz="1080">
                <a:solidFill>
                  <a:schemeClr val="tx1">
                    <a:tint val="75000"/>
                  </a:schemeClr>
                </a:solidFill>
              </a:defRPr>
            </a:lvl4pPr>
            <a:lvl5pPr marL="1234440" indent="0">
              <a:buNone/>
              <a:defRPr sz="1080">
                <a:solidFill>
                  <a:schemeClr val="tx1">
                    <a:tint val="75000"/>
                  </a:schemeClr>
                </a:solidFill>
              </a:defRPr>
            </a:lvl5pPr>
            <a:lvl6pPr marL="1543050" indent="0">
              <a:buNone/>
              <a:defRPr sz="1080">
                <a:solidFill>
                  <a:schemeClr val="tx1">
                    <a:tint val="75000"/>
                  </a:schemeClr>
                </a:solidFill>
              </a:defRPr>
            </a:lvl6pPr>
            <a:lvl7pPr marL="1851660" indent="0">
              <a:buNone/>
              <a:defRPr sz="1080">
                <a:solidFill>
                  <a:schemeClr val="tx1">
                    <a:tint val="75000"/>
                  </a:schemeClr>
                </a:solidFill>
              </a:defRPr>
            </a:lvl7pPr>
            <a:lvl8pPr marL="2160270" indent="0">
              <a:buNone/>
              <a:defRPr sz="1080">
                <a:solidFill>
                  <a:schemeClr val="tx1">
                    <a:tint val="75000"/>
                  </a:schemeClr>
                </a:solidFill>
              </a:defRPr>
            </a:lvl8pPr>
            <a:lvl9pPr marL="2468880" indent="0">
              <a:buNone/>
              <a:defRPr sz="10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050416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393581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620" b="1"/>
            </a:lvl1pPr>
            <a:lvl2pPr marL="308610" indent="0">
              <a:buNone/>
              <a:defRPr sz="1350" b="1"/>
            </a:lvl2pPr>
            <a:lvl3pPr marL="617220" indent="0">
              <a:buNone/>
              <a:defRPr sz="1215" b="1"/>
            </a:lvl3pPr>
            <a:lvl4pPr marL="925830" indent="0">
              <a:buNone/>
              <a:defRPr sz="1080" b="1"/>
            </a:lvl4pPr>
            <a:lvl5pPr marL="1234440" indent="0">
              <a:buNone/>
              <a:defRPr sz="1080" b="1"/>
            </a:lvl5pPr>
            <a:lvl6pPr marL="1543050" indent="0">
              <a:buNone/>
              <a:defRPr sz="1080" b="1"/>
            </a:lvl6pPr>
            <a:lvl7pPr marL="1851660" indent="0">
              <a:buNone/>
              <a:defRPr sz="1080" b="1"/>
            </a:lvl7pPr>
            <a:lvl8pPr marL="2160270" indent="0">
              <a:buNone/>
              <a:defRPr sz="1080" b="1"/>
            </a:lvl8pPr>
            <a:lvl9pPr marL="2468880" indent="0">
              <a:buNone/>
              <a:defRPr sz="108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7"/>
            <a:ext cx="3868340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1620" b="1"/>
            </a:lvl1pPr>
            <a:lvl2pPr marL="308610" indent="0">
              <a:buNone/>
              <a:defRPr sz="1350" b="1"/>
            </a:lvl2pPr>
            <a:lvl3pPr marL="617220" indent="0">
              <a:buNone/>
              <a:defRPr sz="1215" b="1"/>
            </a:lvl3pPr>
            <a:lvl4pPr marL="925830" indent="0">
              <a:buNone/>
              <a:defRPr sz="1080" b="1"/>
            </a:lvl4pPr>
            <a:lvl5pPr marL="1234440" indent="0">
              <a:buNone/>
              <a:defRPr sz="1080" b="1"/>
            </a:lvl5pPr>
            <a:lvl6pPr marL="1543050" indent="0">
              <a:buNone/>
              <a:defRPr sz="1080" b="1"/>
            </a:lvl6pPr>
            <a:lvl7pPr marL="1851660" indent="0">
              <a:buNone/>
              <a:defRPr sz="1080" b="1"/>
            </a:lvl7pPr>
            <a:lvl8pPr marL="2160270" indent="0">
              <a:buNone/>
              <a:defRPr sz="1080" b="1"/>
            </a:lvl8pPr>
            <a:lvl9pPr marL="2468880" indent="0">
              <a:buNone/>
              <a:defRPr sz="108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7"/>
            <a:ext cx="3887391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12135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0080254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GB" smtClean="0"/>
              <a:pPr algn="r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581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16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160"/>
            </a:lvl1pPr>
            <a:lvl2pPr>
              <a:defRPr sz="1890"/>
            </a:lvl2pPr>
            <a:lvl3pPr>
              <a:defRPr sz="162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080"/>
            </a:lvl1pPr>
            <a:lvl2pPr marL="308610" indent="0">
              <a:buNone/>
              <a:defRPr sz="945"/>
            </a:lvl2pPr>
            <a:lvl3pPr marL="617220" indent="0">
              <a:buNone/>
              <a:defRPr sz="810"/>
            </a:lvl3pPr>
            <a:lvl4pPr marL="925830" indent="0">
              <a:buNone/>
              <a:defRPr sz="675"/>
            </a:lvl4pPr>
            <a:lvl5pPr marL="1234440" indent="0">
              <a:buNone/>
              <a:defRPr sz="675"/>
            </a:lvl5pPr>
            <a:lvl6pPr marL="1543050" indent="0">
              <a:buNone/>
              <a:defRPr sz="675"/>
            </a:lvl6pPr>
            <a:lvl7pPr marL="1851660" indent="0">
              <a:buNone/>
              <a:defRPr sz="675"/>
            </a:lvl7pPr>
            <a:lvl8pPr marL="2160270" indent="0">
              <a:buNone/>
              <a:defRPr sz="675"/>
            </a:lvl8pPr>
            <a:lvl9pPr marL="246888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54661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961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hf sldNum="0" hdr="0" ftr="0" dt="0"/>
  <p:txStyles>
    <p:titleStyle>
      <a:lvl1pPr algn="l" defTabSz="617220" rtl="0" eaLnBrk="1" latinLnBrk="0" hangingPunct="1">
        <a:lnSpc>
          <a:spcPct val="90000"/>
        </a:lnSpc>
        <a:spcBef>
          <a:spcPct val="0"/>
        </a:spcBef>
        <a:buNone/>
        <a:defRPr sz="29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4305" indent="-154305" algn="l" defTabSz="617220" rtl="0" eaLnBrk="1" latinLnBrk="0" hangingPunct="1">
        <a:lnSpc>
          <a:spcPct val="90000"/>
        </a:lnSpc>
        <a:spcBef>
          <a:spcPts val="67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62915" indent="-154305" algn="l" defTabSz="617220" rtl="0" eaLnBrk="1" latinLnBrk="0" hangingPunct="1">
        <a:lnSpc>
          <a:spcPct val="90000"/>
        </a:lnSpc>
        <a:spcBef>
          <a:spcPts val="338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771525" indent="-154305" algn="l" defTabSz="617220" rtl="0" eaLnBrk="1" latinLnBrk="0" hangingPunct="1">
        <a:lnSpc>
          <a:spcPct val="90000"/>
        </a:lnSpc>
        <a:spcBef>
          <a:spcPts val="338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80135" indent="-154305" algn="l" defTabSz="617220" rtl="0" eaLnBrk="1" latinLnBrk="0" hangingPunct="1">
        <a:lnSpc>
          <a:spcPct val="90000"/>
        </a:lnSpc>
        <a:spcBef>
          <a:spcPts val="338"/>
        </a:spcBef>
        <a:buFont typeface="Arial" panose="020B0604020202020204" pitchFamily="34" charset="0"/>
        <a:buChar char="•"/>
        <a:defRPr sz="1215" kern="1200">
          <a:solidFill>
            <a:schemeClr val="tx1"/>
          </a:solidFill>
          <a:latin typeface="+mn-lt"/>
          <a:ea typeface="+mn-ea"/>
          <a:cs typeface="+mn-cs"/>
        </a:defRPr>
      </a:lvl4pPr>
      <a:lvl5pPr marL="1388745" indent="-154305" algn="l" defTabSz="617220" rtl="0" eaLnBrk="1" latinLnBrk="0" hangingPunct="1">
        <a:lnSpc>
          <a:spcPct val="90000"/>
        </a:lnSpc>
        <a:spcBef>
          <a:spcPts val="338"/>
        </a:spcBef>
        <a:buFont typeface="Arial" panose="020B0604020202020204" pitchFamily="34" charset="0"/>
        <a:buChar char="•"/>
        <a:defRPr sz="1215" kern="1200">
          <a:solidFill>
            <a:schemeClr val="tx1"/>
          </a:solidFill>
          <a:latin typeface="+mn-lt"/>
          <a:ea typeface="+mn-ea"/>
          <a:cs typeface="+mn-cs"/>
        </a:defRPr>
      </a:lvl5pPr>
      <a:lvl6pPr marL="1697355" indent="-154305" algn="l" defTabSz="617220" rtl="0" eaLnBrk="1" latinLnBrk="0" hangingPunct="1">
        <a:lnSpc>
          <a:spcPct val="90000"/>
        </a:lnSpc>
        <a:spcBef>
          <a:spcPts val="338"/>
        </a:spcBef>
        <a:buFont typeface="Arial" panose="020B0604020202020204" pitchFamily="34" charset="0"/>
        <a:buChar char="•"/>
        <a:defRPr sz="1215" kern="1200">
          <a:solidFill>
            <a:schemeClr val="tx1"/>
          </a:solidFill>
          <a:latin typeface="+mn-lt"/>
          <a:ea typeface="+mn-ea"/>
          <a:cs typeface="+mn-cs"/>
        </a:defRPr>
      </a:lvl6pPr>
      <a:lvl7pPr marL="2005965" indent="-154305" algn="l" defTabSz="617220" rtl="0" eaLnBrk="1" latinLnBrk="0" hangingPunct="1">
        <a:lnSpc>
          <a:spcPct val="90000"/>
        </a:lnSpc>
        <a:spcBef>
          <a:spcPts val="338"/>
        </a:spcBef>
        <a:buFont typeface="Arial" panose="020B0604020202020204" pitchFamily="34" charset="0"/>
        <a:buChar char="•"/>
        <a:defRPr sz="1215" kern="1200">
          <a:solidFill>
            <a:schemeClr val="tx1"/>
          </a:solidFill>
          <a:latin typeface="+mn-lt"/>
          <a:ea typeface="+mn-ea"/>
          <a:cs typeface="+mn-cs"/>
        </a:defRPr>
      </a:lvl7pPr>
      <a:lvl8pPr marL="2314575" indent="-154305" algn="l" defTabSz="617220" rtl="0" eaLnBrk="1" latinLnBrk="0" hangingPunct="1">
        <a:lnSpc>
          <a:spcPct val="90000"/>
        </a:lnSpc>
        <a:spcBef>
          <a:spcPts val="338"/>
        </a:spcBef>
        <a:buFont typeface="Arial" panose="020B0604020202020204" pitchFamily="34" charset="0"/>
        <a:buChar char="•"/>
        <a:defRPr sz="1215" kern="1200">
          <a:solidFill>
            <a:schemeClr val="tx1"/>
          </a:solidFill>
          <a:latin typeface="+mn-lt"/>
          <a:ea typeface="+mn-ea"/>
          <a:cs typeface="+mn-cs"/>
        </a:defRPr>
      </a:lvl8pPr>
      <a:lvl9pPr marL="2623185" indent="-154305" algn="l" defTabSz="617220" rtl="0" eaLnBrk="1" latinLnBrk="0" hangingPunct="1">
        <a:lnSpc>
          <a:spcPct val="90000"/>
        </a:lnSpc>
        <a:spcBef>
          <a:spcPts val="338"/>
        </a:spcBef>
        <a:buFont typeface="Arial" panose="020B0604020202020204" pitchFamily="34" charset="0"/>
        <a:buChar char="•"/>
        <a:defRPr sz="12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1pPr>
      <a:lvl2pPr marL="30861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2pPr>
      <a:lvl3pPr marL="61722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3pPr>
      <a:lvl4pPr marL="92583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4pPr>
      <a:lvl5pPr marL="123444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5pPr>
      <a:lvl6pPr marL="154305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6pPr>
      <a:lvl7pPr marL="185166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7pPr>
      <a:lvl8pPr marL="216027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965213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</p:sldLayoutIdLst>
  <p:hf sldNum="0" hdr="0" ftr="0" dt="0"/>
  <p:txStyles>
    <p:titleStyle>
      <a:lvl1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1pPr>
      <a:lvl2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2pPr>
      <a:lvl3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3pPr>
      <a:lvl4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4pPr>
      <a:lvl5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5pPr>
      <a:lvl6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6pPr>
      <a:lvl7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7pPr>
      <a:lvl8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8pPr>
      <a:lvl9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lvl1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1pPr>
      <a:lvl2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2pPr>
      <a:lvl3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3pPr>
      <a:lvl4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4pPr>
      <a:lvl5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5pPr>
      <a:lvl6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6pPr>
      <a:lvl7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7pPr>
      <a:lvl8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8pPr>
      <a:lvl9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lvl1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1pPr>
      <a:lvl2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2pPr>
      <a:lvl3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3pPr>
      <a:lvl4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4pPr>
      <a:lvl5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5pPr>
      <a:lvl6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6pPr>
      <a:lvl7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7pPr>
      <a:lvl8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8pPr>
      <a:lvl9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fix.ru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udit-it.ru/buh_otchet/1648052064_ooo-kazanekspress-fulfilment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udit-it.ru/buh_otchet/1648052064_ooo-kazanekspress-fulfilment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panies.rbc.ru/id/1181690055557-ooo-logisticheskaya-kompaniya-zadenru/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hyperlink" Target="https://max-ppv.ru/lectures9-10/takeaways.html" TargetMode="External"/><Relationship Id="rId3" Type="http://schemas.openxmlformats.org/officeDocument/2006/relationships/hyperlink" Target="https://max-ppv.ru/lectures1-2/tasks.html" TargetMode="External"/><Relationship Id="rId7" Type="http://schemas.openxmlformats.org/officeDocument/2006/relationships/hyperlink" Target="https://max-ppv.ru/lectures9-10/digital-habits.html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max-ppv.ru/lectures5-6/ratios.html" TargetMode="External"/><Relationship Id="rId5" Type="http://schemas.openxmlformats.org/officeDocument/2006/relationships/hyperlink" Target="https://max-ppv.ru/lectures3-4/xlsx.html" TargetMode="External"/><Relationship Id="rId4" Type="http://schemas.openxmlformats.org/officeDocument/2006/relationships/hyperlink" Target="https://max-ppv.ru/lectures3-4/test.html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max-ppv.ru/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max-ppv.ru/lectures3-4/ue.html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at9KxbKj4CnajN3tc4zzzTbWx-gIswgyJEAYDJvvIw0/edit?gid=0#gid=0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806440" y="-30861"/>
            <a:ext cx="2880360" cy="5020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defTabSz="411480"/>
            <a:r>
              <a:rPr lang="en-US" sz="27000" dirty="0">
                <a:solidFill>
                  <a:srgbClr val="2C4257"/>
                </a:solidFill>
                <a:latin typeface="Montserrat ExtraBold" pitchFamily="34" charset="0"/>
              </a:rPr>
              <a:t>11</a:t>
            </a:r>
            <a:endParaRPr lang="en-US" sz="27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Shape 1"/>
          <p:cNvSpPr/>
          <p:nvPr/>
        </p:nvSpPr>
        <p:spPr>
          <a:xfrm>
            <a:off x="967435" y="1310564"/>
            <a:ext cx="362102" cy="61722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41148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967435" y="1450467"/>
            <a:ext cx="7077456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411480"/>
            <a:r>
              <a:rPr lang="en-US" sz="1125" kern="0" spc="225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INNOPOLIS UNIVERSITY   ·   SUMMER 2026</a:t>
            </a:r>
            <a:endParaRPr lang="en-US" sz="112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967435" y="1722044"/>
            <a:ext cx="7077456" cy="1563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411480">
              <a:lnSpc>
                <a:spcPct val="102000"/>
              </a:lnSpc>
            </a:pPr>
            <a:r>
              <a:rPr lang="en-US" sz="423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Financial Management</a:t>
            </a:r>
            <a:endParaRPr lang="en-US" sz="4230" dirty="0">
              <a:solidFill>
                <a:prstClr val="black"/>
              </a:solidFill>
              <a:latin typeface="Calibri" panose="020F0502020204030204"/>
            </a:endParaRPr>
          </a:p>
          <a:p>
            <a:pPr defTabSz="411480">
              <a:lnSpc>
                <a:spcPct val="102000"/>
              </a:lnSpc>
            </a:pPr>
            <a:r>
              <a:rPr lang="en-US" sz="423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in Digital Products</a:t>
            </a:r>
            <a:endParaRPr lang="en-US" sz="423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967435" y="3236290"/>
            <a:ext cx="70774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411480"/>
            <a:r>
              <a:rPr lang="en-US" sz="162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Unit Economics   ·   Financial Modelling   ·   Business Valuation</a:t>
            </a:r>
            <a:endParaRPr lang="en-US" sz="162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 5"/>
          <p:cNvSpPr/>
          <p:nvPr/>
        </p:nvSpPr>
        <p:spPr>
          <a:xfrm>
            <a:off x="967435" y="4001643"/>
            <a:ext cx="7077456" cy="2880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411480"/>
            <a:r>
              <a:rPr lang="en-US" sz="1215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Lecture 11-12</a:t>
            </a:r>
            <a:r>
              <a:rPr lang="en-US" sz="1215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  —   Kazan Express, </a:t>
            </a:r>
            <a:r>
              <a:rPr lang="en-US" sz="1215" dirty="0" err="1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Magnit</a:t>
            </a:r>
            <a:r>
              <a:rPr lang="en-US" sz="1215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Market, </a:t>
            </a:r>
            <a:r>
              <a:rPr lang="en-US" sz="1215" dirty="0" err="1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Uzum</a:t>
            </a:r>
            <a:endParaRPr lang="en-US" sz="121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6"/>
          <p:cNvSpPr/>
          <p:nvPr/>
        </p:nvSpPr>
        <p:spPr>
          <a:xfrm>
            <a:off x="967435" y="4289679"/>
            <a:ext cx="6583680" cy="2633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411480"/>
            <a:r>
              <a:rPr lang="en-US" sz="1215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Max Popov  ·  Course Instructor</a:t>
            </a:r>
            <a:endParaRPr lang="en-US" sz="1215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E57C992-C9DB-FFDC-0374-750E61E4D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826" y="0"/>
            <a:ext cx="773034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0798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5DC6139-6580-5C95-3F6A-38CA66C3A0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972797"/>
            <a:ext cx="7772400" cy="3372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0322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57175"/>
            <a:ext cx="2510028" cy="4629150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3" name="Shape 1"/>
          <p:cNvSpPr/>
          <p:nvPr/>
        </p:nvSpPr>
        <p:spPr>
          <a:xfrm>
            <a:off x="786384" y="709803"/>
            <a:ext cx="263347" cy="7406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4" name="Text 2"/>
          <p:cNvSpPr/>
          <p:nvPr/>
        </p:nvSpPr>
        <p:spPr>
          <a:xfrm>
            <a:off x="786384" y="849706"/>
            <a:ext cx="1975104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855" kern="0" spc="135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FOUNDER · 1</a:t>
            </a:r>
            <a:endParaRPr lang="en-US" sz="855" dirty="0"/>
          </a:p>
        </p:txBody>
      </p:sp>
      <p:sp>
        <p:nvSpPr>
          <p:cNvPr id="5" name="Text 3"/>
          <p:cNvSpPr/>
          <p:nvPr/>
        </p:nvSpPr>
        <p:spPr>
          <a:xfrm>
            <a:off x="786384" y="1203579"/>
            <a:ext cx="2057400" cy="7818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12000"/>
              </a:lnSpc>
            </a:pPr>
            <a:r>
              <a:rPr lang="en-US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Linar</a:t>
            </a:r>
            <a:endParaRPr lang="en-US" dirty="0"/>
          </a:p>
          <a:p>
            <a:pPr>
              <a:lnSpc>
                <a:spcPct val="112000"/>
              </a:lnSpc>
            </a:pPr>
            <a:r>
              <a:rPr lang="en-US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Khusnullin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786384" y="2016252"/>
            <a:ext cx="1933956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30000"/>
              </a:lnSpc>
            </a:pPr>
            <a:r>
              <a:rPr lang="en-US" sz="90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Founder &amp; CEO of KazanExpress — the business frontman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786384" y="3168396"/>
            <a:ext cx="1851660" cy="23042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810" kern="0" spc="135" dirty="0">
                <a:solidFill>
                  <a:srgbClr val="9FB0B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PHOTO</a:t>
            </a:r>
            <a:endParaRPr lang="en-US" sz="810" dirty="0"/>
          </a:p>
        </p:txBody>
      </p:sp>
      <p:sp>
        <p:nvSpPr>
          <p:cNvPr id="9" name="Text 7"/>
          <p:cNvSpPr/>
          <p:nvPr/>
        </p:nvSpPr>
        <p:spPr>
          <a:xfrm>
            <a:off x="786384" y="3390595"/>
            <a:ext cx="1851660" cy="23042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72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Linar Khusnullin · portrait</a:t>
            </a:r>
            <a:endParaRPr lang="en-US" sz="720" dirty="0"/>
          </a:p>
        </p:txBody>
      </p:sp>
      <p:sp>
        <p:nvSpPr>
          <p:cNvPr id="10" name="Text 8"/>
          <p:cNvSpPr/>
          <p:nvPr/>
        </p:nvSpPr>
        <p:spPr>
          <a:xfrm>
            <a:off x="786384" y="4518050"/>
            <a:ext cx="2057400" cy="246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72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Lecture 11-12   —   KazanExpress → Magnit Market, Uzum</a:t>
            </a:r>
            <a:endParaRPr lang="en-US" sz="720" dirty="0"/>
          </a:p>
        </p:txBody>
      </p:sp>
      <p:sp>
        <p:nvSpPr>
          <p:cNvPr id="11" name="Text 9"/>
          <p:cNvSpPr/>
          <p:nvPr/>
        </p:nvSpPr>
        <p:spPr>
          <a:xfrm>
            <a:off x="3337560" y="781812"/>
            <a:ext cx="49377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810" kern="0" spc="135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FROM OFFLINE RETAIL TO ONE-DAY DELIVERY</a:t>
            </a:r>
            <a:endParaRPr lang="en-US" sz="810" dirty="0"/>
          </a:p>
        </p:txBody>
      </p:sp>
      <p:sp>
        <p:nvSpPr>
          <p:cNvPr id="12" name="Text 10"/>
          <p:cNvSpPr/>
          <p:nvPr/>
        </p:nvSpPr>
        <p:spPr>
          <a:xfrm>
            <a:off x="3337560" y="1004011"/>
            <a:ext cx="4937760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7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He had already built a retail chain before the marketplace.</a:t>
            </a:r>
            <a:endParaRPr lang="en-US" sz="1170" dirty="0"/>
          </a:p>
        </p:txBody>
      </p:sp>
      <p:sp>
        <p:nvSpPr>
          <p:cNvPr id="13" name="Shape 11"/>
          <p:cNvSpPr/>
          <p:nvPr/>
        </p:nvSpPr>
        <p:spPr>
          <a:xfrm>
            <a:off x="3337560" y="1489557"/>
            <a:ext cx="213970" cy="213970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14" name="Text 12"/>
          <p:cNvSpPr/>
          <p:nvPr/>
        </p:nvSpPr>
        <p:spPr>
          <a:xfrm>
            <a:off x="3337560" y="1489557"/>
            <a:ext cx="213970" cy="2139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81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</a:t>
            </a:r>
            <a:endParaRPr lang="en-US" sz="810" dirty="0"/>
          </a:p>
        </p:txBody>
      </p:sp>
      <p:sp>
        <p:nvSpPr>
          <p:cNvPr id="15" name="Text 13"/>
          <p:cNvSpPr/>
          <p:nvPr/>
        </p:nvSpPr>
        <p:spPr>
          <a:xfrm>
            <a:off x="3666744" y="1464869"/>
            <a:ext cx="4608576" cy="59253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30000"/>
              </a:lnSpc>
            </a:pPr>
            <a:r>
              <a:rPr lang="en-US" sz="9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Before KazanExpress he came from offline retail: he grew the fixed-price store chain “Vsyo po 99 rubley” (Everything for 99 roubles).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3337560" y="2164385"/>
            <a:ext cx="213970" cy="213970"/>
          </a:xfrm>
          <a:prstGeom prst="ellipse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17" name="Text 15"/>
          <p:cNvSpPr/>
          <p:nvPr/>
        </p:nvSpPr>
        <p:spPr>
          <a:xfrm>
            <a:off x="3337560" y="2164385"/>
            <a:ext cx="213970" cy="2139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81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2</a:t>
            </a:r>
            <a:endParaRPr lang="en-US" sz="810" dirty="0"/>
          </a:p>
        </p:txBody>
      </p:sp>
      <p:sp>
        <p:nvSpPr>
          <p:cNvPr id="18" name="Text 16"/>
          <p:cNvSpPr/>
          <p:nvPr/>
        </p:nvSpPr>
        <p:spPr>
          <a:xfrm>
            <a:off x="3666744" y="2139696"/>
            <a:ext cx="4608576" cy="59253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30000"/>
              </a:lnSpc>
            </a:pPr>
            <a:r>
              <a:rPr lang="en-US" sz="9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chain reached roughly 140 stores across 80 cities. He then sold his stake to his partner and started looking for a new model — online retail with fast delivery.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3337560" y="2839212"/>
            <a:ext cx="213970" cy="213970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20" name="Text 18"/>
          <p:cNvSpPr/>
          <p:nvPr/>
        </p:nvSpPr>
        <p:spPr>
          <a:xfrm>
            <a:off x="3337560" y="2839212"/>
            <a:ext cx="213970" cy="2139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81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3</a:t>
            </a:r>
            <a:endParaRPr lang="en-US" sz="810" dirty="0"/>
          </a:p>
        </p:txBody>
      </p:sp>
      <p:sp>
        <p:nvSpPr>
          <p:cNvPr id="21" name="Text 19"/>
          <p:cNvSpPr/>
          <p:nvPr/>
        </p:nvSpPr>
        <p:spPr>
          <a:xfrm>
            <a:off x="3666744" y="2814523"/>
            <a:ext cx="4608576" cy="59253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30000"/>
              </a:lnSpc>
            </a:pPr>
            <a:r>
              <a:rPr lang="en-US" sz="9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idea behind KazanExpress: a “Russian AliExpress”, but with next-day delivery — cheap assortment combined with local speed.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3337560" y="3514039"/>
            <a:ext cx="213970" cy="213970"/>
          </a:xfrm>
          <a:prstGeom prst="ellipse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23" name="Text 21"/>
          <p:cNvSpPr/>
          <p:nvPr/>
        </p:nvSpPr>
        <p:spPr>
          <a:xfrm>
            <a:off x="3337560" y="3514039"/>
            <a:ext cx="213970" cy="2139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81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4</a:t>
            </a:r>
            <a:endParaRPr lang="en-US" sz="810" dirty="0"/>
          </a:p>
        </p:txBody>
      </p:sp>
      <p:sp>
        <p:nvSpPr>
          <p:cNvPr id="24" name="Text 22"/>
          <p:cNvSpPr/>
          <p:nvPr/>
        </p:nvSpPr>
        <p:spPr>
          <a:xfrm>
            <a:off x="3666744" y="3489351"/>
            <a:ext cx="4608576" cy="59253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30000"/>
              </a:lnSpc>
            </a:pPr>
            <a:r>
              <a:rPr lang="en-US" sz="9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At KazanExpress he was CEO and the business frontman: strategy, scaling, partnerships, investor negotiations and the logistics model.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3337560" y="4188866"/>
            <a:ext cx="213970" cy="213970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26" name="Text 24"/>
          <p:cNvSpPr/>
          <p:nvPr/>
        </p:nvSpPr>
        <p:spPr>
          <a:xfrm>
            <a:off x="3337560" y="4188866"/>
            <a:ext cx="213970" cy="2139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81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5</a:t>
            </a:r>
            <a:endParaRPr lang="en-US" sz="810" dirty="0"/>
          </a:p>
        </p:txBody>
      </p:sp>
      <p:sp>
        <p:nvSpPr>
          <p:cNvPr id="27" name="Text 25"/>
          <p:cNvSpPr/>
          <p:nvPr/>
        </p:nvSpPr>
        <p:spPr>
          <a:xfrm>
            <a:off x="3666744" y="4164178"/>
            <a:ext cx="4608576" cy="59253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30000"/>
              </a:lnSpc>
            </a:pPr>
            <a:r>
              <a:rPr lang="en-US" sz="9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After the Magnit deal he stayed involved, arguing that the real value of KazanExpress was never just the warehouses and pickup points — it was the team, the competences and a working fast local delivery model.</a:t>
            </a:r>
            <a:endParaRPr lang="en-US" sz="900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B04171E6-59B3-313D-0CD1-CD89E8B2ED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715769"/>
            <a:ext cx="2479721" cy="165314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57175"/>
            <a:ext cx="2510028" cy="4629150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3" name="Shape 1"/>
          <p:cNvSpPr/>
          <p:nvPr/>
        </p:nvSpPr>
        <p:spPr>
          <a:xfrm>
            <a:off x="786384" y="709803"/>
            <a:ext cx="263347" cy="7406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4" name="Text 2"/>
          <p:cNvSpPr/>
          <p:nvPr/>
        </p:nvSpPr>
        <p:spPr>
          <a:xfrm>
            <a:off x="786384" y="849706"/>
            <a:ext cx="1975104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855" kern="0" spc="135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FOUNDER · 2</a:t>
            </a:r>
            <a:endParaRPr lang="en-US" sz="855" dirty="0"/>
          </a:p>
        </p:txBody>
      </p:sp>
      <p:sp>
        <p:nvSpPr>
          <p:cNvPr id="5" name="Text 3"/>
          <p:cNvSpPr/>
          <p:nvPr/>
        </p:nvSpPr>
        <p:spPr>
          <a:xfrm>
            <a:off x="786384" y="1203579"/>
            <a:ext cx="2057400" cy="7818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12000"/>
              </a:lnSpc>
            </a:pPr>
            <a:r>
              <a:rPr lang="en-US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Kevin</a:t>
            </a:r>
            <a:endParaRPr lang="en-US" dirty="0"/>
          </a:p>
          <a:p>
            <a:pPr>
              <a:lnSpc>
                <a:spcPct val="112000"/>
              </a:lnSpc>
            </a:pPr>
            <a:r>
              <a:rPr lang="en-US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Handa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786384" y="2016252"/>
            <a:ext cx="1933956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30000"/>
              </a:lnSpc>
            </a:pPr>
            <a:r>
              <a:rPr lang="en-US" sz="90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Innopolis graduate · co-founder &amp; CTO of KazanExpress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786384" y="3168396"/>
            <a:ext cx="1851660" cy="23042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810" kern="0" spc="135" dirty="0">
                <a:solidFill>
                  <a:srgbClr val="9FB0B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PHOTO</a:t>
            </a:r>
            <a:endParaRPr lang="en-US" sz="810" dirty="0"/>
          </a:p>
        </p:txBody>
      </p:sp>
      <p:sp>
        <p:nvSpPr>
          <p:cNvPr id="9" name="Text 7"/>
          <p:cNvSpPr/>
          <p:nvPr/>
        </p:nvSpPr>
        <p:spPr>
          <a:xfrm>
            <a:off x="786384" y="3390595"/>
            <a:ext cx="1851660" cy="23042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72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Kevin Handa · portrait</a:t>
            </a:r>
            <a:endParaRPr lang="en-US" sz="720" dirty="0"/>
          </a:p>
        </p:txBody>
      </p:sp>
      <p:sp>
        <p:nvSpPr>
          <p:cNvPr id="10" name="Text 8"/>
          <p:cNvSpPr/>
          <p:nvPr/>
        </p:nvSpPr>
        <p:spPr>
          <a:xfrm>
            <a:off x="786384" y="4518050"/>
            <a:ext cx="2057400" cy="246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72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Lecture 11-12   —   KazanExpress → Magnit Market, Uzum</a:t>
            </a:r>
            <a:endParaRPr lang="en-US" sz="720" dirty="0"/>
          </a:p>
        </p:txBody>
      </p:sp>
      <p:sp>
        <p:nvSpPr>
          <p:cNvPr id="11" name="Text 9"/>
          <p:cNvSpPr/>
          <p:nvPr/>
        </p:nvSpPr>
        <p:spPr>
          <a:xfrm>
            <a:off x="3337560" y="781812"/>
            <a:ext cx="49377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810" kern="0" spc="135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THE TECHNOLOGY SIDE OF THE MARKETPLACE</a:t>
            </a:r>
            <a:endParaRPr lang="en-US" sz="810" dirty="0"/>
          </a:p>
        </p:txBody>
      </p:sp>
      <p:sp>
        <p:nvSpPr>
          <p:cNvPr id="12" name="Text 10"/>
          <p:cNvSpPr/>
          <p:nvPr/>
        </p:nvSpPr>
        <p:spPr>
          <a:xfrm>
            <a:off x="3337560" y="1004011"/>
            <a:ext cx="4937760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7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The platform, the warehouse and the logistics ran on his code.</a:t>
            </a:r>
            <a:endParaRPr lang="en-US" sz="1170" dirty="0"/>
          </a:p>
        </p:txBody>
      </p:sp>
      <p:sp>
        <p:nvSpPr>
          <p:cNvPr id="13" name="Shape 11"/>
          <p:cNvSpPr/>
          <p:nvPr/>
        </p:nvSpPr>
        <p:spPr>
          <a:xfrm>
            <a:off x="3337560" y="1489557"/>
            <a:ext cx="213970" cy="213970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14" name="Text 12"/>
          <p:cNvSpPr/>
          <p:nvPr/>
        </p:nvSpPr>
        <p:spPr>
          <a:xfrm>
            <a:off x="3337560" y="1489557"/>
            <a:ext cx="213970" cy="2139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81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</a:t>
            </a:r>
            <a:endParaRPr lang="en-US" sz="810" dirty="0"/>
          </a:p>
        </p:txBody>
      </p:sp>
      <p:sp>
        <p:nvSpPr>
          <p:cNvPr id="15" name="Text 13"/>
          <p:cNvSpPr/>
          <p:nvPr/>
        </p:nvSpPr>
        <p:spPr>
          <a:xfrm>
            <a:off x="3666744" y="1464869"/>
            <a:ext cx="4608576" cy="59253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30000"/>
              </a:lnSpc>
            </a:pPr>
            <a:r>
              <a:rPr lang="en-US" sz="9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graduate of Innopolis University who moved to Tatarstan from Moscow — he became the technology co-founder of KazanExpress.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3337560" y="2164385"/>
            <a:ext cx="213970" cy="213970"/>
          </a:xfrm>
          <a:prstGeom prst="ellipse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17" name="Text 15"/>
          <p:cNvSpPr/>
          <p:nvPr/>
        </p:nvSpPr>
        <p:spPr>
          <a:xfrm>
            <a:off x="3337560" y="2164385"/>
            <a:ext cx="213970" cy="2139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81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2</a:t>
            </a:r>
            <a:endParaRPr lang="en-US" sz="810" dirty="0"/>
          </a:p>
        </p:txBody>
      </p:sp>
      <p:sp>
        <p:nvSpPr>
          <p:cNvPr id="18" name="Text 16"/>
          <p:cNvSpPr/>
          <p:nvPr/>
        </p:nvSpPr>
        <p:spPr>
          <a:xfrm>
            <a:off x="3666744" y="2139696"/>
            <a:ext cx="4608576" cy="59253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30000"/>
              </a:lnSpc>
            </a:pPr>
            <a:r>
              <a:rPr lang="en-US" sz="9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At KazanExpress he was the technical leader / CTO: he was responsible for building the IT platform that ran the marketplace, the warehouse and the logistics.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3337560" y="2839212"/>
            <a:ext cx="213970" cy="213970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20" name="Text 18"/>
          <p:cNvSpPr/>
          <p:nvPr/>
        </p:nvSpPr>
        <p:spPr>
          <a:xfrm>
            <a:off x="3337560" y="2839212"/>
            <a:ext cx="213970" cy="2139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81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3</a:t>
            </a:r>
            <a:endParaRPr lang="en-US" sz="810" dirty="0"/>
          </a:p>
        </p:txBody>
      </p:sp>
      <p:sp>
        <p:nvSpPr>
          <p:cNvPr id="21" name="Text 19"/>
          <p:cNvSpPr/>
          <p:nvPr/>
        </p:nvSpPr>
        <p:spPr>
          <a:xfrm>
            <a:off x="3666744" y="2814523"/>
            <a:ext cx="4608576" cy="59253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30000"/>
              </a:lnSpc>
            </a:pPr>
            <a:r>
              <a:rPr lang="en-US" sz="9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His contribution was not “just a website” but the technological infrastructure of a marketplace: an in-house warehouse and logistics management system was what made one-day delivery possible.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3337560" y="3514039"/>
            <a:ext cx="213970" cy="213970"/>
          </a:xfrm>
          <a:prstGeom prst="ellipse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23" name="Text 21"/>
          <p:cNvSpPr/>
          <p:nvPr/>
        </p:nvSpPr>
        <p:spPr>
          <a:xfrm>
            <a:off x="3337560" y="3514039"/>
            <a:ext cx="213970" cy="2139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81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4</a:t>
            </a:r>
            <a:endParaRPr lang="en-US" sz="810" dirty="0"/>
          </a:p>
        </p:txBody>
      </p:sp>
      <p:sp>
        <p:nvSpPr>
          <p:cNvPr id="24" name="Text 22"/>
          <p:cNvSpPr/>
          <p:nvPr/>
        </p:nvSpPr>
        <p:spPr>
          <a:xfrm>
            <a:off x="3666744" y="3489351"/>
            <a:ext cx="4608576" cy="59253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30000"/>
              </a:lnSpc>
            </a:pPr>
            <a:r>
              <a:rPr lang="en-US" sz="9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 made the Forbes “30 Under 30” list in the Entrepreneurs category, as one of the young tech founders behind the growth of KazanExpress.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3337560" y="4188866"/>
            <a:ext cx="213970" cy="213970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26" name="Text 24"/>
          <p:cNvSpPr/>
          <p:nvPr/>
        </p:nvSpPr>
        <p:spPr>
          <a:xfrm>
            <a:off x="3337560" y="4188866"/>
            <a:ext cx="213970" cy="2139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81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5</a:t>
            </a:r>
            <a:endParaRPr lang="en-US" sz="810" dirty="0"/>
          </a:p>
        </p:txBody>
      </p:sp>
      <p:sp>
        <p:nvSpPr>
          <p:cNvPr id="27" name="Text 25"/>
          <p:cNvSpPr/>
          <p:nvPr/>
        </p:nvSpPr>
        <p:spPr>
          <a:xfrm>
            <a:off x="3666744" y="4164178"/>
            <a:ext cx="4608576" cy="59253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30000"/>
              </a:lnSpc>
            </a:pPr>
            <a:r>
              <a:rPr lang="en-US" sz="9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After KazanExpress he stayed in e-commerce and moved to Uzum — Innopolis lists him as co-founder of KazanExpress and CTO / CPO of Uzum.</a:t>
            </a:r>
            <a:endParaRPr lang="en-US" sz="900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15E07FBD-70AC-3BA7-3AF9-6E47D2A922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683" y="2683789"/>
            <a:ext cx="2493545" cy="166049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Text 1"/>
          <p:cNvSpPr/>
          <p:nvPr/>
        </p:nvSpPr>
        <p:spPr>
          <a:xfrm>
            <a:off x="365760" y="566928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30" dirty="0">
                <a:solidFill>
                  <a:srgbClr val="F2785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2018–2020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365760" y="960120"/>
            <a:ext cx="2404872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2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Growth &amp;</a:t>
            </a:r>
            <a:endParaRPr lang="en-US" sz="2500" dirty="0"/>
          </a:p>
          <a:p>
            <a:pPr marL="0" indent="0" algn="l">
              <a:lnSpc>
                <a:spcPct val="105000"/>
              </a:lnSpc>
              <a:buNone/>
            </a:pPr>
            <a:r>
              <a:rPr lang="en-US" sz="2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first capital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3108960" y="502920"/>
            <a:ext cx="5760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45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From local pilot to a multi-city marketplace.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3108960" y="1481328"/>
            <a:ext cx="100584" cy="10058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7" name="Text 5"/>
          <p:cNvSpPr/>
          <p:nvPr/>
        </p:nvSpPr>
        <p:spPr>
          <a:xfrm>
            <a:off x="3364992" y="1417320"/>
            <a:ext cx="55046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First investor: GK Fix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3108960" y="2048256"/>
            <a:ext cx="100584" cy="10058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9" name="Text 7"/>
          <p:cNvSpPr/>
          <p:nvPr/>
        </p:nvSpPr>
        <p:spPr>
          <a:xfrm>
            <a:off x="3364992" y="1984248"/>
            <a:ext cx="55046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Registered as OOO KazanExpress (2019)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3108960" y="2615184"/>
            <a:ext cx="100584" cy="10058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1" name="Text 9"/>
          <p:cNvSpPr/>
          <p:nvPr/>
        </p:nvSpPr>
        <p:spPr>
          <a:xfrm>
            <a:off x="3364992" y="2551176"/>
            <a:ext cx="55046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Expansion across cities; own logistics &amp; pickup network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3108960" y="3182112"/>
            <a:ext cx="100584" cy="10058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3" name="Text 11"/>
          <p:cNvSpPr/>
          <p:nvPr/>
        </p:nvSpPr>
        <p:spPr>
          <a:xfrm>
            <a:off x="3364992" y="3118104"/>
            <a:ext cx="55046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“Made in Russia” program for local sellers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3108960" y="4160520"/>
            <a:ext cx="5760720" cy="457200"/>
          </a:xfrm>
          <a:prstGeom prst="roundRect">
            <a:avLst>
              <a:gd name="adj" fmla="val 12000"/>
            </a:avLst>
          </a:prstGeom>
          <a:solidFill>
            <a:srgbClr val="F4F6F9"/>
          </a:solidFill>
          <a:ln w="12700">
            <a:solidFill>
              <a:srgbClr val="ED561B"/>
            </a:solidFill>
            <a:prstDash val="dash"/>
          </a:ln>
        </p:spPr>
        <p:txBody>
          <a:bodyPr/>
          <a:lstStyle/>
          <a:p>
            <a:endParaRPr lang="en-RU"/>
          </a:p>
        </p:txBody>
      </p:sp>
      <p:sp>
        <p:nvSpPr>
          <p:cNvPr id="15" name="Text 13"/>
          <p:cNvSpPr/>
          <p:nvPr/>
        </p:nvSpPr>
        <p:spPr>
          <a:xfrm>
            <a:off x="3291840" y="4160520"/>
            <a:ext cx="5394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ED561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Later:  </a:t>
            </a:r>
            <a:r>
              <a:rPr lang="en-US" sz="1050" i="1" dirty="0">
                <a:solidFill>
                  <a:srgbClr val="6B72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turnover, daily orders, sellers, Inc. Russia valuation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5907681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5CC9B4-0B1F-8CCF-8AFF-6EB6FC142B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3162" y="1628274"/>
            <a:ext cx="5875509" cy="26803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DE54337-A8F7-4619-02CD-7E9B0E4DD0B7}"/>
              </a:ext>
            </a:extLst>
          </p:cNvPr>
          <p:cNvSpPr txBox="1"/>
          <p:nvPr/>
        </p:nvSpPr>
        <p:spPr>
          <a:xfrm>
            <a:off x="120316" y="4603902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RU" dirty="0">
                <a:latin typeface="Montserrat" pitchFamily="2" charset="77"/>
                <a:hlinkClick r:id="rId3"/>
              </a:rPr>
              <a:t>https://fix.ru</a:t>
            </a:r>
            <a:r>
              <a:rPr lang="en-RU" dirty="0">
                <a:latin typeface="Montserrat" pitchFamily="2" charset="7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268238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Text 1"/>
          <p:cNvSpPr/>
          <p:nvPr/>
        </p:nvSpPr>
        <p:spPr>
          <a:xfrm>
            <a:off x="365760" y="566928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30" dirty="0">
                <a:solidFill>
                  <a:srgbClr val="F2785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2021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365760" y="960120"/>
            <a:ext cx="2404872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2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AliExpress</a:t>
            </a:r>
            <a:endParaRPr lang="en-US" sz="2500" dirty="0"/>
          </a:p>
          <a:p>
            <a:pPr marL="0" indent="0" algn="l">
              <a:lnSpc>
                <a:spcPct val="105000"/>
              </a:lnSpc>
              <a:buNone/>
            </a:pPr>
            <a:r>
              <a:rPr lang="en-US" sz="2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takes control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3108960" y="502920"/>
            <a:ext cx="5760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45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pivotal change in ownership.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3108960" y="1481328"/>
            <a:ext cx="100584" cy="10058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7" name="Text 5"/>
          <p:cNvSpPr/>
          <p:nvPr/>
        </p:nvSpPr>
        <p:spPr>
          <a:xfrm>
            <a:off x="3364992" y="1417320"/>
            <a:ext cx="550468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AliExpress Russia raises its stake to a controlling one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3108960" y="2139696"/>
            <a:ext cx="100584" cy="10058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9" name="Text 7"/>
          <p:cNvSpPr/>
          <p:nvPr/>
        </p:nvSpPr>
        <p:spPr>
          <a:xfrm>
            <a:off x="3364992" y="2075688"/>
            <a:ext cx="550468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Founders become minority shareholders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3108960" y="2798064"/>
            <a:ext cx="100584" cy="10058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1" name="Text 9"/>
          <p:cNvSpPr/>
          <p:nvPr/>
        </p:nvSpPr>
        <p:spPr>
          <a:xfrm>
            <a:off x="3364992" y="2734056"/>
            <a:ext cx="550468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Enters Forbes' top-20 Russian internet companies</a:t>
            </a: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3273563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Text 1"/>
          <p:cNvSpPr/>
          <p:nvPr/>
        </p:nvSpPr>
        <p:spPr>
          <a:xfrm>
            <a:off x="365760" y="566928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30" dirty="0">
                <a:solidFill>
                  <a:srgbClr val="F2785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2022–2023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365760" y="960120"/>
            <a:ext cx="2404872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2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Big reach,</a:t>
            </a:r>
            <a:endParaRPr lang="en-US" sz="2500" dirty="0"/>
          </a:p>
          <a:p>
            <a:pPr marL="0" indent="0" algn="l">
              <a:lnSpc>
                <a:spcPct val="105000"/>
              </a:lnSpc>
              <a:buNone/>
            </a:pPr>
            <a:r>
              <a:rPr lang="en-US" sz="2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thin economics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3108960" y="502920"/>
            <a:ext cx="5760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45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Scale without profit.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3108960" y="1481328"/>
            <a:ext cx="100584" cy="10058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7" name="Text 5"/>
          <p:cNvSpPr/>
          <p:nvPr/>
        </p:nvSpPr>
        <p:spPr>
          <a:xfrm>
            <a:off x="3364992" y="1417320"/>
            <a:ext cx="550468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Top-5 Russian marketplace by daily orders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3108960" y="2139696"/>
            <a:ext cx="100584" cy="10058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9" name="Text 7"/>
          <p:cNvSpPr/>
          <p:nvPr/>
        </p:nvSpPr>
        <p:spPr>
          <a:xfrm>
            <a:off x="3364992" y="2075688"/>
            <a:ext cx="550468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Still loss-making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3108960" y="2798064"/>
            <a:ext cx="100584" cy="10058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1" name="Text 9"/>
          <p:cNvSpPr/>
          <p:nvPr/>
        </p:nvSpPr>
        <p:spPr>
          <a:xfrm>
            <a:off x="3364992" y="2734056"/>
            <a:ext cx="550468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Tiny market share next to Wildberries &amp; Ozon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3108960" y="4160520"/>
            <a:ext cx="5760720" cy="457200"/>
          </a:xfrm>
          <a:prstGeom prst="roundRect">
            <a:avLst>
              <a:gd name="adj" fmla="val 12000"/>
            </a:avLst>
          </a:prstGeom>
          <a:solidFill>
            <a:srgbClr val="F4F6F9"/>
          </a:solidFill>
          <a:ln w="12700">
            <a:solidFill>
              <a:srgbClr val="ED561B"/>
            </a:solidFill>
            <a:prstDash val="dash"/>
          </a:ln>
        </p:spPr>
        <p:txBody>
          <a:bodyPr/>
          <a:lstStyle/>
          <a:p>
            <a:endParaRPr lang="en-RU"/>
          </a:p>
        </p:txBody>
      </p:sp>
      <p:sp>
        <p:nvSpPr>
          <p:cNvPr id="13" name="Text 11"/>
          <p:cNvSpPr/>
          <p:nvPr/>
        </p:nvSpPr>
        <p:spPr>
          <a:xfrm>
            <a:off x="3291840" y="4160520"/>
            <a:ext cx="5394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ED561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Later:  </a:t>
            </a:r>
            <a:r>
              <a:rPr lang="en-US" sz="1050" i="1" dirty="0">
                <a:solidFill>
                  <a:srgbClr val="6B72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unit economics, market share, GMV</a:t>
            </a:r>
            <a:endParaRPr lang="en-US" sz="10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57175"/>
            <a:ext cx="2510028" cy="4629150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3" name="Shape 1"/>
          <p:cNvSpPr/>
          <p:nvPr/>
        </p:nvSpPr>
        <p:spPr>
          <a:xfrm>
            <a:off x="786384" y="709803"/>
            <a:ext cx="263347" cy="7406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4" name="Text 2"/>
          <p:cNvSpPr/>
          <p:nvPr/>
        </p:nvSpPr>
        <p:spPr>
          <a:xfrm>
            <a:off x="786384" y="849706"/>
            <a:ext cx="1975104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855" kern="0" spc="135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CAP TABLE</a:t>
            </a:r>
            <a:endParaRPr lang="en-US" sz="855" dirty="0"/>
          </a:p>
        </p:txBody>
      </p:sp>
      <p:sp>
        <p:nvSpPr>
          <p:cNvPr id="5" name="Text 3"/>
          <p:cNvSpPr/>
          <p:nvPr/>
        </p:nvSpPr>
        <p:spPr>
          <a:xfrm>
            <a:off x="786384" y="1203579"/>
            <a:ext cx="20574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12000"/>
              </a:lnSpc>
            </a:pPr>
            <a:r>
              <a:rPr lang="en-US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Who backed</a:t>
            </a:r>
            <a:endParaRPr lang="en-US" dirty="0"/>
          </a:p>
          <a:p>
            <a:pPr>
              <a:lnSpc>
                <a:spcPct val="112000"/>
              </a:lnSpc>
            </a:pPr>
            <a:r>
              <a:rPr lang="en-US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KazanExpress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786384" y="2098548"/>
            <a:ext cx="1892808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35000"/>
              </a:lnSpc>
            </a:pPr>
            <a:r>
              <a:rPr lang="en-US" sz="9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Two rounds and one takeover. The founders kept the operating roles; the money came from outside.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786384" y="4518050"/>
            <a:ext cx="2057400" cy="246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72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Lecture 11-12   —   KazanExpress → Magnit Market, Uzum</a:t>
            </a:r>
            <a:endParaRPr lang="en-US" sz="720" dirty="0"/>
          </a:p>
        </p:txBody>
      </p:sp>
      <p:sp>
        <p:nvSpPr>
          <p:cNvPr id="8" name="Text 6"/>
          <p:cNvSpPr/>
          <p:nvPr/>
        </p:nvSpPr>
        <p:spPr>
          <a:xfrm>
            <a:off x="3337560" y="781812"/>
            <a:ext cx="49377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810" kern="0" spc="135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KEY INVESTORS AND PARTICIPANTS</a:t>
            </a:r>
            <a:endParaRPr lang="en-US" sz="810" dirty="0"/>
          </a:p>
        </p:txBody>
      </p:sp>
      <p:sp>
        <p:nvSpPr>
          <p:cNvPr id="9" name="Shape 7"/>
          <p:cNvSpPr/>
          <p:nvPr/>
        </p:nvSpPr>
        <p:spPr>
          <a:xfrm>
            <a:off x="3337560" y="1168603"/>
            <a:ext cx="4937760" cy="296266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10" name="Text 8"/>
          <p:cNvSpPr/>
          <p:nvPr/>
        </p:nvSpPr>
        <p:spPr>
          <a:xfrm>
            <a:off x="3485693" y="1168603"/>
            <a:ext cx="1292047" cy="29626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720" kern="0" spc="108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INVESTOR / PARTICIPANT</a:t>
            </a:r>
            <a:endParaRPr lang="en-US" sz="720" dirty="0"/>
          </a:p>
        </p:txBody>
      </p:sp>
      <p:sp>
        <p:nvSpPr>
          <p:cNvPr id="11" name="Text 9"/>
          <p:cNvSpPr/>
          <p:nvPr/>
        </p:nvSpPr>
        <p:spPr>
          <a:xfrm>
            <a:off x="4925873" y="1168603"/>
            <a:ext cx="3349447" cy="29626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720" kern="0" spc="108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WHAT IS KNOWN</a:t>
            </a:r>
            <a:endParaRPr lang="en-US" sz="720" dirty="0"/>
          </a:p>
        </p:txBody>
      </p:sp>
      <p:sp>
        <p:nvSpPr>
          <p:cNvPr id="12" name="Shape 10"/>
          <p:cNvSpPr/>
          <p:nvPr/>
        </p:nvSpPr>
        <p:spPr>
          <a:xfrm>
            <a:off x="3337560" y="1464869"/>
            <a:ext cx="4937760" cy="66659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13" name="Shape 11"/>
          <p:cNvSpPr/>
          <p:nvPr/>
        </p:nvSpPr>
        <p:spPr>
          <a:xfrm>
            <a:off x="4777740" y="1464869"/>
            <a:ext cx="0" cy="666598"/>
          </a:xfrm>
          <a:prstGeom prst="line">
            <a:avLst/>
          </a:prstGeom>
          <a:noFill/>
          <a:ln w="9525">
            <a:solidFill>
              <a:srgbClr val="DDE4EA"/>
            </a:solidFill>
            <a:prstDash val="solid"/>
          </a:ln>
        </p:spPr>
        <p:txBody>
          <a:bodyPr/>
          <a:lstStyle/>
          <a:p>
            <a:endParaRPr lang="en-RU" sz="1620"/>
          </a:p>
        </p:txBody>
      </p:sp>
      <p:sp>
        <p:nvSpPr>
          <p:cNvPr id="14" name="Text 12"/>
          <p:cNvSpPr/>
          <p:nvPr/>
        </p:nvSpPr>
        <p:spPr>
          <a:xfrm>
            <a:off x="3485693" y="1464869"/>
            <a:ext cx="1250899" cy="6665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15000"/>
              </a:lnSpc>
            </a:pPr>
            <a:r>
              <a:rPr lang="en-US" sz="855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Fix Group /</a:t>
            </a:r>
            <a:endParaRPr lang="en-US" sz="855" dirty="0"/>
          </a:p>
          <a:p>
            <a:pPr>
              <a:lnSpc>
                <a:spcPct val="115000"/>
              </a:lnSpc>
            </a:pPr>
            <a:r>
              <a:rPr lang="en-US" sz="855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Dmitry Eremeev /</a:t>
            </a:r>
            <a:endParaRPr lang="en-US" sz="855" dirty="0"/>
          </a:p>
          <a:p>
            <a:pPr>
              <a:lnSpc>
                <a:spcPct val="115000"/>
              </a:lnSpc>
            </a:pPr>
            <a:r>
              <a:rPr lang="en-US" sz="855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Sergey Eremeev</a:t>
            </a:r>
            <a:endParaRPr lang="en-US" sz="855" dirty="0"/>
          </a:p>
        </p:txBody>
      </p:sp>
      <p:sp>
        <p:nvSpPr>
          <p:cNvPr id="15" name="Text 13"/>
          <p:cNvSpPr/>
          <p:nvPr/>
        </p:nvSpPr>
        <p:spPr>
          <a:xfrm>
            <a:off x="4925873" y="1464869"/>
            <a:ext cx="3201314" cy="6665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28000"/>
              </a:lnSpc>
            </a:pPr>
            <a:r>
              <a:rPr lang="en-US" sz="855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2018 KazanExpress raised about </a:t>
            </a:r>
            <a:r>
              <a:rPr lang="en-US" sz="855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$2M</a:t>
            </a:r>
            <a:r>
              <a:rPr lang="en-US" sz="855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from the Fix group. Sergey Eremeev later became a major co-owner of the KazanExpress structure.</a:t>
            </a:r>
            <a:endParaRPr lang="en-US" sz="855" dirty="0"/>
          </a:p>
        </p:txBody>
      </p:sp>
      <p:sp>
        <p:nvSpPr>
          <p:cNvPr id="16" name="Shape 14"/>
          <p:cNvSpPr/>
          <p:nvPr/>
        </p:nvSpPr>
        <p:spPr>
          <a:xfrm>
            <a:off x="3337560" y="2131467"/>
            <a:ext cx="4937760" cy="526694"/>
          </a:xfrm>
          <a:prstGeom prst="rect">
            <a:avLst/>
          </a:prstGeom>
          <a:solidFill>
            <a:srgbClr val="F1F4F7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17" name="Shape 15"/>
          <p:cNvSpPr/>
          <p:nvPr/>
        </p:nvSpPr>
        <p:spPr>
          <a:xfrm>
            <a:off x="4777740" y="2131467"/>
            <a:ext cx="0" cy="526694"/>
          </a:xfrm>
          <a:prstGeom prst="line">
            <a:avLst/>
          </a:prstGeom>
          <a:noFill/>
          <a:ln w="9525">
            <a:solidFill>
              <a:srgbClr val="DDE4EA"/>
            </a:solidFill>
            <a:prstDash val="solid"/>
          </a:ln>
        </p:spPr>
        <p:txBody>
          <a:bodyPr/>
          <a:lstStyle/>
          <a:p>
            <a:endParaRPr lang="en-RU" sz="1620"/>
          </a:p>
        </p:txBody>
      </p:sp>
      <p:sp>
        <p:nvSpPr>
          <p:cNvPr id="18" name="Text 16"/>
          <p:cNvSpPr/>
          <p:nvPr/>
        </p:nvSpPr>
        <p:spPr>
          <a:xfrm>
            <a:off x="3485693" y="2131467"/>
            <a:ext cx="1250899" cy="5266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15000"/>
              </a:lnSpc>
            </a:pPr>
            <a:r>
              <a:rPr lang="en-US" sz="855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AliExpress Russia</a:t>
            </a:r>
            <a:endParaRPr lang="en-US" sz="855" dirty="0"/>
          </a:p>
        </p:txBody>
      </p:sp>
      <p:sp>
        <p:nvSpPr>
          <p:cNvPr id="19" name="Text 17"/>
          <p:cNvSpPr/>
          <p:nvPr/>
        </p:nvSpPr>
        <p:spPr>
          <a:xfrm>
            <a:off x="4925873" y="2131467"/>
            <a:ext cx="3201314" cy="5266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28000"/>
              </a:lnSpc>
            </a:pPr>
            <a:r>
              <a:rPr lang="en-US" sz="855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Invested in 2021: the talk was initially about roughly </a:t>
            </a:r>
            <a:r>
              <a:rPr lang="en-US" sz="855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30%</a:t>
            </a:r>
            <a:r>
              <a:rPr lang="en-US" sz="855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then AliExpress raised its stake to a controlling </a:t>
            </a:r>
            <a:r>
              <a:rPr lang="en-US" sz="855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50.1%+</a:t>
            </a:r>
            <a:r>
              <a:rPr lang="en-US" sz="855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855" dirty="0"/>
          </a:p>
        </p:txBody>
      </p:sp>
      <p:sp>
        <p:nvSpPr>
          <p:cNvPr id="20" name="Shape 18"/>
          <p:cNvSpPr/>
          <p:nvPr/>
        </p:nvSpPr>
        <p:spPr>
          <a:xfrm>
            <a:off x="3337560" y="2658161"/>
            <a:ext cx="4937760" cy="427939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21" name="Shape 19"/>
          <p:cNvSpPr/>
          <p:nvPr/>
        </p:nvSpPr>
        <p:spPr>
          <a:xfrm>
            <a:off x="4777740" y="2658161"/>
            <a:ext cx="0" cy="427939"/>
          </a:xfrm>
          <a:prstGeom prst="line">
            <a:avLst/>
          </a:prstGeom>
          <a:noFill/>
          <a:ln w="9525">
            <a:solidFill>
              <a:srgbClr val="DDE4EA"/>
            </a:solidFill>
            <a:prstDash val="solid"/>
          </a:ln>
        </p:spPr>
        <p:txBody>
          <a:bodyPr/>
          <a:lstStyle/>
          <a:p>
            <a:endParaRPr lang="en-RU" sz="1620"/>
          </a:p>
        </p:txBody>
      </p:sp>
      <p:sp>
        <p:nvSpPr>
          <p:cNvPr id="22" name="Text 20"/>
          <p:cNvSpPr/>
          <p:nvPr/>
        </p:nvSpPr>
        <p:spPr>
          <a:xfrm>
            <a:off x="3485693" y="2658161"/>
            <a:ext cx="1250899" cy="42793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15000"/>
              </a:lnSpc>
            </a:pPr>
            <a:r>
              <a:rPr lang="en-US" sz="855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Linar Khusnullin</a:t>
            </a:r>
            <a:endParaRPr lang="en-US" sz="855" dirty="0"/>
          </a:p>
        </p:txBody>
      </p:sp>
      <p:sp>
        <p:nvSpPr>
          <p:cNvPr id="23" name="Text 21"/>
          <p:cNvSpPr/>
          <p:nvPr/>
        </p:nvSpPr>
        <p:spPr>
          <a:xfrm>
            <a:off x="4925873" y="2658161"/>
            <a:ext cx="3201314" cy="42793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28000"/>
              </a:lnSpc>
            </a:pPr>
            <a:r>
              <a:rPr lang="en-US" sz="855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Founder and CEO; the entrepreneurial side of the project.</a:t>
            </a:r>
            <a:endParaRPr lang="en-US" sz="855" dirty="0"/>
          </a:p>
        </p:txBody>
      </p:sp>
      <p:sp>
        <p:nvSpPr>
          <p:cNvPr id="24" name="Shape 22"/>
          <p:cNvSpPr/>
          <p:nvPr/>
        </p:nvSpPr>
        <p:spPr>
          <a:xfrm>
            <a:off x="3337560" y="3086100"/>
            <a:ext cx="4937760" cy="427939"/>
          </a:xfrm>
          <a:prstGeom prst="rect">
            <a:avLst/>
          </a:prstGeom>
          <a:solidFill>
            <a:srgbClr val="F1F4F7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25" name="Shape 23"/>
          <p:cNvSpPr/>
          <p:nvPr/>
        </p:nvSpPr>
        <p:spPr>
          <a:xfrm>
            <a:off x="4777740" y="3086100"/>
            <a:ext cx="0" cy="427939"/>
          </a:xfrm>
          <a:prstGeom prst="line">
            <a:avLst/>
          </a:prstGeom>
          <a:noFill/>
          <a:ln w="9525">
            <a:solidFill>
              <a:srgbClr val="DDE4EA"/>
            </a:solidFill>
            <a:prstDash val="solid"/>
          </a:ln>
        </p:spPr>
        <p:txBody>
          <a:bodyPr/>
          <a:lstStyle/>
          <a:p>
            <a:endParaRPr lang="en-RU" sz="1620"/>
          </a:p>
        </p:txBody>
      </p:sp>
      <p:sp>
        <p:nvSpPr>
          <p:cNvPr id="26" name="Text 24"/>
          <p:cNvSpPr/>
          <p:nvPr/>
        </p:nvSpPr>
        <p:spPr>
          <a:xfrm>
            <a:off x="3485693" y="3086100"/>
            <a:ext cx="1250899" cy="42793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15000"/>
              </a:lnSpc>
            </a:pPr>
            <a:r>
              <a:rPr lang="en-US" sz="855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Kevin Handa</a:t>
            </a:r>
            <a:endParaRPr lang="en-US" sz="855" dirty="0"/>
          </a:p>
        </p:txBody>
      </p:sp>
      <p:sp>
        <p:nvSpPr>
          <p:cNvPr id="27" name="Text 25"/>
          <p:cNvSpPr/>
          <p:nvPr/>
        </p:nvSpPr>
        <p:spPr>
          <a:xfrm>
            <a:off x="4925873" y="3086100"/>
            <a:ext cx="3201314" cy="42793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28000"/>
              </a:lnSpc>
            </a:pPr>
            <a:r>
              <a:rPr lang="en-US" sz="855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Co-founder and CTO; the technology side of the project.</a:t>
            </a:r>
            <a:endParaRPr lang="en-US" sz="855" dirty="0"/>
          </a:p>
        </p:txBody>
      </p:sp>
      <p:sp>
        <p:nvSpPr>
          <p:cNvPr id="28" name="Shape 26"/>
          <p:cNvSpPr/>
          <p:nvPr/>
        </p:nvSpPr>
        <p:spPr>
          <a:xfrm>
            <a:off x="3337560" y="3514039"/>
            <a:ext cx="4937760" cy="66659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29" name="Shape 27"/>
          <p:cNvSpPr/>
          <p:nvPr/>
        </p:nvSpPr>
        <p:spPr>
          <a:xfrm>
            <a:off x="4777740" y="3514039"/>
            <a:ext cx="0" cy="666598"/>
          </a:xfrm>
          <a:prstGeom prst="line">
            <a:avLst/>
          </a:prstGeom>
          <a:noFill/>
          <a:ln w="9525">
            <a:solidFill>
              <a:srgbClr val="DDE4EA"/>
            </a:solidFill>
            <a:prstDash val="solid"/>
          </a:ln>
        </p:spPr>
        <p:txBody>
          <a:bodyPr/>
          <a:lstStyle/>
          <a:p>
            <a:endParaRPr lang="en-RU" sz="1620"/>
          </a:p>
        </p:txBody>
      </p:sp>
      <p:sp>
        <p:nvSpPr>
          <p:cNvPr id="30" name="Text 28"/>
          <p:cNvSpPr/>
          <p:nvPr/>
        </p:nvSpPr>
        <p:spPr>
          <a:xfrm>
            <a:off x="3485693" y="3514039"/>
            <a:ext cx="1250899" cy="6665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15000"/>
              </a:lnSpc>
            </a:pPr>
            <a:r>
              <a:rPr lang="en-US" sz="855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Magnit</a:t>
            </a:r>
            <a:endParaRPr lang="en-US" sz="855" dirty="0"/>
          </a:p>
        </p:txBody>
      </p:sp>
      <p:sp>
        <p:nvSpPr>
          <p:cNvPr id="31" name="Text 29"/>
          <p:cNvSpPr/>
          <p:nvPr/>
        </p:nvSpPr>
        <p:spPr>
          <a:xfrm>
            <a:off x="4925873" y="3514039"/>
            <a:ext cx="3201314" cy="6665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28000"/>
              </a:lnSpc>
            </a:pPr>
            <a:r>
              <a:rPr lang="en-US" sz="855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Not an investor in the classic sense but a buyer: in 2023 it bought </a:t>
            </a:r>
            <a:r>
              <a:rPr lang="en-US" sz="855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100% of KazanExpress</a:t>
            </a:r>
            <a:r>
              <a:rPr lang="en-US" sz="855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and began turning it into </a:t>
            </a:r>
            <a:r>
              <a:rPr lang="en-US" sz="855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Magnit Market</a:t>
            </a:r>
            <a:r>
              <a:rPr lang="en-US" sz="855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855" dirty="0"/>
          </a:p>
        </p:txBody>
      </p:sp>
      <p:sp>
        <p:nvSpPr>
          <p:cNvPr id="32" name="Shape 30"/>
          <p:cNvSpPr/>
          <p:nvPr/>
        </p:nvSpPr>
        <p:spPr>
          <a:xfrm>
            <a:off x="3337560" y="4180637"/>
            <a:ext cx="4937760" cy="0"/>
          </a:xfrm>
          <a:prstGeom prst="line">
            <a:avLst/>
          </a:prstGeom>
          <a:noFill/>
          <a:ln w="9525">
            <a:solidFill>
              <a:srgbClr val="DDE4EA"/>
            </a:solidFill>
            <a:prstDash val="solid"/>
          </a:ln>
        </p:spPr>
        <p:txBody>
          <a:bodyPr/>
          <a:lstStyle/>
          <a:p>
            <a:endParaRPr lang="en-RU" sz="1620"/>
          </a:p>
        </p:txBody>
      </p:sp>
      <p:sp>
        <p:nvSpPr>
          <p:cNvPr id="33" name="Text 31"/>
          <p:cNvSpPr/>
          <p:nvPr/>
        </p:nvSpPr>
        <p:spPr>
          <a:xfrm>
            <a:off x="3337560" y="4361688"/>
            <a:ext cx="493776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90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Fix, 2018</a:t>
            </a:r>
            <a:r>
              <a:rPr lang="en-US" sz="900" dirty="0">
                <a:solidFill>
                  <a:srgbClr val="6B7C8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  →   </a:t>
            </a:r>
            <a:r>
              <a:rPr lang="en-US" sz="90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AliExpress Russia, 2021</a:t>
            </a:r>
            <a:r>
              <a:rPr lang="en-US" sz="900" dirty="0">
                <a:solidFill>
                  <a:srgbClr val="6B7C8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  →   </a:t>
            </a:r>
            <a:r>
              <a:rPr lang="en-US" sz="90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Magnit, 2023 — 100% exit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617396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31F80B-3BAB-66F6-64D9-F198E54E9D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013" y="221980"/>
            <a:ext cx="7772400" cy="448491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65CE1B4-FD30-EC7E-FDA7-01A18EEF14B5}"/>
              </a:ext>
            </a:extLst>
          </p:cNvPr>
          <p:cNvSpPr txBox="1"/>
          <p:nvPr/>
        </p:nvSpPr>
        <p:spPr>
          <a:xfrm>
            <a:off x="0" y="4774168"/>
            <a:ext cx="92428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RU" dirty="0">
                <a:latin typeface="Montserrat" pitchFamily="2" charset="77"/>
                <a:hlinkClick r:id="rId3"/>
              </a:rPr>
              <a:t>https://www.audit-it.ru/buh_otchet/1648052064_ooo-kazanekspress-fulfilment</a:t>
            </a:r>
            <a:r>
              <a:rPr lang="ru-RU" dirty="0">
                <a:latin typeface="Montserrat" pitchFamily="2" charset="77"/>
              </a:rPr>
              <a:t> </a:t>
            </a:r>
            <a:endParaRPr lang="en-RU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34890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847588" y="1121283"/>
            <a:ext cx="2098548" cy="2098548"/>
          </a:xfrm>
          <a:prstGeom prst="ellipse">
            <a:avLst/>
          </a:prstGeom>
          <a:solidFill>
            <a:srgbClr val="192E40"/>
          </a:solidFill>
          <a:ln w="15875">
            <a:solidFill>
              <a:srgbClr val="35546E"/>
            </a:solidFill>
            <a:prstDash val="solid"/>
          </a:ln>
        </p:spPr>
        <p:txBody>
          <a:bodyPr/>
          <a:lstStyle/>
          <a:p>
            <a:pPr defTabSz="41148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Shape 1"/>
          <p:cNvSpPr/>
          <p:nvPr/>
        </p:nvSpPr>
        <p:spPr>
          <a:xfrm>
            <a:off x="6563563" y="1837258"/>
            <a:ext cx="674827" cy="674827"/>
          </a:xfrm>
          <a:prstGeom prst="ellipse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41148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Shape 2"/>
          <p:cNvSpPr/>
          <p:nvPr/>
        </p:nvSpPr>
        <p:spPr>
          <a:xfrm>
            <a:off x="967435" y="1310564"/>
            <a:ext cx="362102" cy="61722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41148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967435" y="1450467"/>
            <a:ext cx="7077456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411480"/>
            <a:r>
              <a:rPr lang="en-US" sz="1125" kern="0" spc="225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BEFORE WE START</a:t>
            </a:r>
            <a:endParaRPr lang="en-US" sz="112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967435" y="1722044"/>
            <a:ext cx="4608576" cy="13167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411480">
              <a:lnSpc>
                <a:spcPct val="102000"/>
              </a:lnSpc>
            </a:pPr>
            <a:r>
              <a:rPr lang="en-US" sz="378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Turn on Meeting</a:t>
            </a:r>
            <a:endParaRPr lang="en-US" sz="3780" dirty="0">
              <a:solidFill>
                <a:prstClr val="black"/>
              </a:solidFill>
              <a:latin typeface="Calibri" panose="020F0502020204030204"/>
            </a:endParaRPr>
          </a:p>
          <a:p>
            <a:pPr defTabSz="411480">
              <a:lnSpc>
                <a:spcPct val="102000"/>
              </a:lnSpc>
            </a:pPr>
            <a:r>
              <a:rPr lang="en-US" sz="378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Recording</a:t>
            </a:r>
            <a:endParaRPr lang="en-US" sz="378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 5"/>
          <p:cNvSpPr/>
          <p:nvPr/>
        </p:nvSpPr>
        <p:spPr>
          <a:xfrm>
            <a:off x="967435" y="3137535"/>
            <a:ext cx="4443984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411480">
              <a:lnSpc>
                <a:spcPct val="110000"/>
              </a:lnSpc>
            </a:pPr>
            <a:r>
              <a:rPr lang="en-US" sz="153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Make sure the recording is running, and only then begin.</a:t>
            </a:r>
            <a:endParaRPr lang="en-US" sz="153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6"/>
          <p:cNvSpPr/>
          <p:nvPr/>
        </p:nvSpPr>
        <p:spPr>
          <a:xfrm>
            <a:off x="967435" y="4544797"/>
            <a:ext cx="65836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411480"/>
            <a:r>
              <a:rPr lang="en-US" sz="855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Lecture 11-12   —   Kazan Express, </a:t>
            </a:r>
            <a:r>
              <a:rPr lang="en-US" sz="855" dirty="0" err="1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Magnit</a:t>
            </a:r>
            <a:r>
              <a:rPr lang="en-US" sz="855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Market, </a:t>
            </a:r>
            <a:r>
              <a:rPr lang="en-US" sz="855" dirty="0" err="1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Uzum</a:t>
            </a:r>
            <a:endParaRPr lang="en-US" sz="855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DEC3BEF-1902-10EC-B79D-720CEDDCF3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205" y="267052"/>
            <a:ext cx="7772400" cy="43521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1EEF2C9-4F41-1CE8-6385-03046E16A819}"/>
              </a:ext>
            </a:extLst>
          </p:cNvPr>
          <p:cNvSpPr txBox="1"/>
          <p:nvPr/>
        </p:nvSpPr>
        <p:spPr>
          <a:xfrm>
            <a:off x="0" y="4774168"/>
            <a:ext cx="92428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RU" dirty="0">
                <a:latin typeface="Montserrat" pitchFamily="2" charset="77"/>
                <a:hlinkClick r:id="rId3"/>
              </a:rPr>
              <a:t>https://www.audit-it.ru/buh_otchet/1648052064_ooo-kazanekspress-fulfilment</a:t>
            </a:r>
            <a:r>
              <a:rPr lang="ru-RU" dirty="0">
                <a:latin typeface="Montserrat" pitchFamily="2" charset="77"/>
              </a:rPr>
              <a:t> </a:t>
            </a:r>
            <a:endParaRPr lang="en-RU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6488543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BA00CB9-1A05-6501-BEED-66CFA7A64C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286" y="0"/>
            <a:ext cx="6951428" cy="487447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2B36116-7CDF-2562-25DB-9909FFCD997C}"/>
              </a:ext>
            </a:extLst>
          </p:cNvPr>
          <p:cNvSpPr txBox="1"/>
          <p:nvPr/>
        </p:nvSpPr>
        <p:spPr>
          <a:xfrm>
            <a:off x="-95416" y="4711855"/>
            <a:ext cx="92394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RU" sz="1600" dirty="0">
                <a:latin typeface="Montserrat" pitchFamily="2" charset="77"/>
                <a:hlinkClick r:id="rId3"/>
              </a:rPr>
              <a:t>https://companies.rbc.ru/id/1181690055557-ooo-logisticheskaya-kompaniya-zadenru/</a:t>
            </a:r>
            <a:r>
              <a:rPr lang="ru-RU" sz="1600" dirty="0">
                <a:latin typeface="Montserrat" pitchFamily="2" charset="77"/>
              </a:rPr>
              <a:t> </a:t>
            </a:r>
            <a:endParaRPr lang="en-RU" sz="16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5934048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BF1C906-67F9-D6D6-E62B-FDA8774B49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11" y="262393"/>
            <a:ext cx="9127689" cy="4765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8043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Text 1"/>
          <p:cNvSpPr/>
          <p:nvPr/>
        </p:nvSpPr>
        <p:spPr>
          <a:xfrm>
            <a:off x="365760" y="566928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30" dirty="0">
                <a:solidFill>
                  <a:srgbClr val="F2785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2023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365760" y="960120"/>
            <a:ext cx="2404872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2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Sold to Magnit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3108960" y="502920"/>
            <a:ext cx="5760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45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exit — via acquisition.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3108960" y="1481328"/>
            <a:ext cx="100584" cy="10058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7" name="Text 5"/>
          <p:cNvSpPr/>
          <p:nvPr/>
        </p:nvSpPr>
        <p:spPr>
          <a:xfrm>
            <a:off x="3364992" y="1417320"/>
            <a:ext cx="550468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Magnit buys 100% of KazanExpress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3108960" y="2139696"/>
            <a:ext cx="100584" cy="10058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9" name="Text 7"/>
          <p:cNvSpPr/>
          <p:nvPr/>
        </p:nvSpPr>
        <p:spPr>
          <a:xfrm>
            <a:off x="3364992" y="2075688"/>
            <a:ext cx="550468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Sber had also wanted the company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3108960" y="2798064"/>
            <a:ext cx="100584" cy="10058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1" name="Text 9"/>
          <p:cNvSpPr/>
          <p:nvPr/>
        </p:nvSpPr>
        <p:spPr>
          <a:xfrm>
            <a:off x="3364992" y="2734056"/>
            <a:ext cx="550468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condition of the deal: rebrand the marketplace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3108960" y="4160520"/>
            <a:ext cx="5760720" cy="457200"/>
          </a:xfrm>
          <a:prstGeom prst="roundRect">
            <a:avLst>
              <a:gd name="adj" fmla="val 12000"/>
            </a:avLst>
          </a:prstGeom>
          <a:solidFill>
            <a:srgbClr val="F4F6F9"/>
          </a:solidFill>
          <a:ln w="12700">
            <a:solidFill>
              <a:srgbClr val="ED561B"/>
            </a:solidFill>
            <a:prstDash val="dash"/>
          </a:ln>
        </p:spPr>
        <p:txBody>
          <a:bodyPr/>
          <a:lstStyle/>
          <a:p>
            <a:endParaRPr lang="en-RU"/>
          </a:p>
        </p:txBody>
      </p:sp>
      <p:sp>
        <p:nvSpPr>
          <p:cNvPr id="13" name="Text 11"/>
          <p:cNvSpPr/>
          <p:nvPr/>
        </p:nvSpPr>
        <p:spPr>
          <a:xfrm>
            <a:off x="3291840" y="4160520"/>
            <a:ext cx="5394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ED561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Later:  </a:t>
            </a:r>
            <a:r>
              <a:rPr lang="en-US" sz="1050" i="1" dirty="0">
                <a:solidFill>
                  <a:srgbClr val="6B72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deal size, $180M Forbes valuation</a:t>
            </a:r>
            <a:endParaRPr lang="en-US" sz="10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57175"/>
            <a:ext cx="2510028" cy="4629150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3" name="Shape 1"/>
          <p:cNvSpPr/>
          <p:nvPr/>
        </p:nvSpPr>
        <p:spPr>
          <a:xfrm>
            <a:off x="786384" y="709803"/>
            <a:ext cx="263347" cy="7406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4" name="Text 2"/>
          <p:cNvSpPr/>
          <p:nvPr/>
        </p:nvSpPr>
        <p:spPr>
          <a:xfrm>
            <a:off x="786384" y="849706"/>
            <a:ext cx="1975104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855" kern="0" spc="135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MOTIVATION</a:t>
            </a:r>
            <a:endParaRPr lang="en-US" sz="855" dirty="0"/>
          </a:p>
        </p:txBody>
      </p:sp>
      <p:sp>
        <p:nvSpPr>
          <p:cNvPr id="5" name="Text 3"/>
          <p:cNvSpPr/>
          <p:nvPr/>
        </p:nvSpPr>
        <p:spPr>
          <a:xfrm>
            <a:off x="786384" y="1203579"/>
            <a:ext cx="2057400" cy="10698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12000"/>
              </a:lnSpc>
            </a:pPr>
            <a:r>
              <a:rPr lang="en-US" sz="189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Buy,</a:t>
            </a:r>
            <a:endParaRPr lang="en-US" sz="1890" dirty="0"/>
          </a:p>
          <a:p>
            <a:pPr>
              <a:lnSpc>
                <a:spcPct val="112000"/>
              </a:lnSpc>
            </a:pPr>
            <a:r>
              <a:rPr lang="en-US" sz="189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don't build</a:t>
            </a:r>
            <a:endParaRPr lang="en-US" sz="1890" dirty="0"/>
          </a:p>
        </p:txBody>
      </p:sp>
      <p:sp>
        <p:nvSpPr>
          <p:cNvPr id="6" name="Text 4"/>
          <p:cNvSpPr/>
          <p:nvPr/>
        </p:nvSpPr>
        <p:spPr>
          <a:xfrm>
            <a:off x="786384" y="2427732"/>
            <a:ext cx="1892808" cy="11521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35000"/>
              </a:lnSpc>
            </a:pPr>
            <a:r>
              <a:rPr lang="en-US" sz="9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Magnit wanted to be a marketplace. Building one from zero was slower and dearer than buying one that already worked.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786384" y="4518050"/>
            <a:ext cx="2057400" cy="246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72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Lecture 11-12   —   KazanExpress → Magnit Market, Uzum</a:t>
            </a:r>
            <a:endParaRPr lang="en-US" sz="720" dirty="0"/>
          </a:p>
        </p:txBody>
      </p:sp>
      <p:sp>
        <p:nvSpPr>
          <p:cNvPr id="8" name="Text 6"/>
          <p:cNvSpPr/>
          <p:nvPr/>
        </p:nvSpPr>
        <p:spPr>
          <a:xfrm>
            <a:off x="3337560" y="781812"/>
            <a:ext cx="49377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810" kern="0" spc="135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WHY MAGNIT BOUGHT KAZANEXPRESS</a:t>
            </a:r>
            <a:endParaRPr lang="en-US" sz="810" dirty="0"/>
          </a:p>
        </p:txBody>
      </p:sp>
      <p:sp>
        <p:nvSpPr>
          <p:cNvPr id="9" name="Text 7"/>
          <p:cNvSpPr/>
          <p:nvPr/>
        </p:nvSpPr>
        <p:spPr>
          <a:xfrm>
            <a:off x="3337560" y="1020470"/>
            <a:ext cx="493776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25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Four reasons, in the retailer's own words.</a:t>
            </a:r>
            <a:endParaRPr lang="en-US" sz="1125" dirty="0"/>
          </a:p>
        </p:txBody>
      </p:sp>
      <p:sp>
        <p:nvSpPr>
          <p:cNvPr id="10" name="Shape 8"/>
          <p:cNvSpPr/>
          <p:nvPr/>
        </p:nvSpPr>
        <p:spPr>
          <a:xfrm>
            <a:off x="3337560" y="1415491"/>
            <a:ext cx="2345436" cy="1168603"/>
          </a:xfrm>
          <a:prstGeom prst="roundRect">
            <a:avLst>
              <a:gd name="adj" fmla="val 4930"/>
            </a:avLst>
          </a:prstGeom>
          <a:solidFill>
            <a:srgbClr val="F1F4F7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11" name="Shape 9"/>
          <p:cNvSpPr/>
          <p:nvPr/>
        </p:nvSpPr>
        <p:spPr>
          <a:xfrm>
            <a:off x="3518611" y="1580083"/>
            <a:ext cx="197510" cy="197510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12" name="Text 10"/>
          <p:cNvSpPr/>
          <p:nvPr/>
        </p:nvSpPr>
        <p:spPr>
          <a:xfrm>
            <a:off x="3518611" y="1580083"/>
            <a:ext cx="197510" cy="1975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765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</a:t>
            </a:r>
            <a:endParaRPr lang="en-US" sz="765" dirty="0"/>
          </a:p>
        </p:txBody>
      </p:sp>
      <p:sp>
        <p:nvSpPr>
          <p:cNvPr id="13" name="Text 11"/>
          <p:cNvSpPr/>
          <p:nvPr/>
        </p:nvSpPr>
        <p:spPr>
          <a:xfrm>
            <a:off x="3781959" y="1580083"/>
            <a:ext cx="1719986" cy="1975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945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Speed over building</a:t>
            </a:r>
            <a:endParaRPr lang="en-US" sz="945" dirty="0"/>
          </a:p>
        </p:txBody>
      </p:sp>
      <p:sp>
        <p:nvSpPr>
          <p:cNvPr id="14" name="Text 12"/>
          <p:cNvSpPr/>
          <p:nvPr/>
        </p:nvSpPr>
        <p:spPr>
          <a:xfrm>
            <a:off x="3518611" y="1843430"/>
            <a:ext cx="1983334" cy="6419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28000"/>
              </a:lnSpc>
            </a:pPr>
            <a:r>
              <a:rPr lang="en-US" sz="792" dirty="0">
                <a:solidFill>
                  <a:srgbClr val="6B7C8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Magnit said it plainly: buying lets it enter the marketplace segment fast, with fewer resources than a build from scratch.</a:t>
            </a:r>
            <a:endParaRPr lang="en-US" sz="792" dirty="0"/>
          </a:p>
        </p:txBody>
      </p:sp>
      <p:sp>
        <p:nvSpPr>
          <p:cNvPr id="15" name="Shape 13"/>
          <p:cNvSpPr/>
          <p:nvPr/>
        </p:nvSpPr>
        <p:spPr>
          <a:xfrm>
            <a:off x="5929884" y="1415491"/>
            <a:ext cx="2345436" cy="1168603"/>
          </a:xfrm>
          <a:prstGeom prst="roundRect">
            <a:avLst>
              <a:gd name="adj" fmla="val 4930"/>
            </a:avLst>
          </a:prstGeom>
          <a:solidFill>
            <a:srgbClr val="F1F4F7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16" name="Shape 14"/>
          <p:cNvSpPr/>
          <p:nvPr/>
        </p:nvSpPr>
        <p:spPr>
          <a:xfrm>
            <a:off x="6110935" y="1580083"/>
            <a:ext cx="197510" cy="197510"/>
          </a:xfrm>
          <a:prstGeom prst="ellipse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17" name="Text 15"/>
          <p:cNvSpPr/>
          <p:nvPr/>
        </p:nvSpPr>
        <p:spPr>
          <a:xfrm>
            <a:off x="6110935" y="1580083"/>
            <a:ext cx="197510" cy="1975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765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2</a:t>
            </a:r>
            <a:endParaRPr lang="en-US" sz="765" dirty="0"/>
          </a:p>
        </p:txBody>
      </p:sp>
      <p:sp>
        <p:nvSpPr>
          <p:cNvPr id="18" name="Text 16"/>
          <p:cNvSpPr/>
          <p:nvPr/>
        </p:nvSpPr>
        <p:spPr>
          <a:xfrm>
            <a:off x="6374283" y="1580083"/>
            <a:ext cx="1719986" cy="1975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945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Not a shell — a machine</a:t>
            </a:r>
            <a:endParaRPr lang="en-US" sz="945" dirty="0"/>
          </a:p>
        </p:txBody>
      </p:sp>
      <p:sp>
        <p:nvSpPr>
          <p:cNvPr id="19" name="Text 17"/>
          <p:cNvSpPr/>
          <p:nvPr/>
        </p:nvSpPr>
        <p:spPr>
          <a:xfrm>
            <a:off x="6110935" y="1843430"/>
            <a:ext cx="1983334" cy="6419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28000"/>
              </a:lnSpc>
            </a:pPr>
            <a:r>
              <a:rPr lang="en-US" sz="792" dirty="0">
                <a:solidFill>
                  <a:srgbClr val="6B7C8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deal included the tech platform, pickup points, warehouses, the vehicle fleet, the IP — and 12,000 ready sellers.</a:t>
            </a:r>
            <a:endParaRPr lang="en-US" sz="792" dirty="0"/>
          </a:p>
        </p:txBody>
      </p:sp>
      <p:sp>
        <p:nvSpPr>
          <p:cNvPr id="20" name="Shape 18"/>
          <p:cNvSpPr/>
          <p:nvPr/>
        </p:nvSpPr>
        <p:spPr>
          <a:xfrm>
            <a:off x="3337560" y="2732227"/>
            <a:ext cx="2345436" cy="1168603"/>
          </a:xfrm>
          <a:prstGeom prst="roundRect">
            <a:avLst>
              <a:gd name="adj" fmla="val 4930"/>
            </a:avLst>
          </a:prstGeom>
          <a:solidFill>
            <a:srgbClr val="F1F4F7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21" name="Shape 19"/>
          <p:cNvSpPr/>
          <p:nvPr/>
        </p:nvSpPr>
        <p:spPr>
          <a:xfrm>
            <a:off x="3518611" y="2896819"/>
            <a:ext cx="197510" cy="197510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22" name="Text 20"/>
          <p:cNvSpPr/>
          <p:nvPr/>
        </p:nvSpPr>
        <p:spPr>
          <a:xfrm>
            <a:off x="3518611" y="2896819"/>
            <a:ext cx="197510" cy="1975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765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3</a:t>
            </a:r>
            <a:endParaRPr lang="en-US" sz="765" dirty="0"/>
          </a:p>
        </p:txBody>
      </p:sp>
      <p:sp>
        <p:nvSpPr>
          <p:cNvPr id="23" name="Text 21"/>
          <p:cNvSpPr/>
          <p:nvPr/>
        </p:nvSpPr>
        <p:spPr>
          <a:xfrm>
            <a:off x="3781959" y="2896819"/>
            <a:ext cx="1719986" cy="1975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945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Pickup points synergy</a:t>
            </a:r>
            <a:endParaRPr lang="en-US" sz="945" dirty="0"/>
          </a:p>
        </p:txBody>
      </p:sp>
      <p:sp>
        <p:nvSpPr>
          <p:cNvPr id="24" name="Text 22"/>
          <p:cNvSpPr/>
          <p:nvPr/>
        </p:nvSpPr>
        <p:spPr>
          <a:xfrm>
            <a:off x="3518611" y="3160166"/>
            <a:ext cx="1983334" cy="6419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28000"/>
              </a:lnSpc>
            </a:pPr>
            <a:r>
              <a:rPr lang="en-US" sz="792" dirty="0">
                <a:solidFill>
                  <a:srgbClr val="6B7C8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500 pickup points in 120 cities, to be multiplied inside 28,300 Magnit stores. Up to 4,000 new ones were planned.</a:t>
            </a:r>
            <a:endParaRPr lang="en-US" sz="792" dirty="0"/>
          </a:p>
        </p:txBody>
      </p:sp>
      <p:sp>
        <p:nvSpPr>
          <p:cNvPr id="25" name="Shape 23"/>
          <p:cNvSpPr/>
          <p:nvPr/>
        </p:nvSpPr>
        <p:spPr>
          <a:xfrm>
            <a:off x="5929884" y="2732227"/>
            <a:ext cx="2345436" cy="1168603"/>
          </a:xfrm>
          <a:prstGeom prst="roundRect">
            <a:avLst>
              <a:gd name="adj" fmla="val 4930"/>
            </a:avLst>
          </a:prstGeom>
          <a:solidFill>
            <a:srgbClr val="F1F4F7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26" name="Shape 24"/>
          <p:cNvSpPr/>
          <p:nvPr/>
        </p:nvSpPr>
        <p:spPr>
          <a:xfrm>
            <a:off x="6110935" y="2896819"/>
            <a:ext cx="197510" cy="197510"/>
          </a:xfrm>
          <a:prstGeom prst="ellipse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27" name="Text 25"/>
          <p:cNvSpPr/>
          <p:nvPr/>
        </p:nvSpPr>
        <p:spPr>
          <a:xfrm>
            <a:off x="6110935" y="2896819"/>
            <a:ext cx="197510" cy="1975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765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4</a:t>
            </a:r>
            <a:endParaRPr lang="en-US" sz="765" dirty="0"/>
          </a:p>
        </p:txBody>
      </p:sp>
      <p:sp>
        <p:nvSpPr>
          <p:cNvPr id="28" name="Text 26"/>
          <p:cNvSpPr/>
          <p:nvPr/>
        </p:nvSpPr>
        <p:spPr>
          <a:xfrm>
            <a:off x="6374283" y="2896819"/>
            <a:ext cx="1719986" cy="1975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945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A cheap entry ticket</a:t>
            </a:r>
            <a:endParaRPr lang="en-US" sz="945" dirty="0"/>
          </a:p>
        </p:txBody>
      </p:sp>
      <p:sp>
        <p:nvSpPr>
          <p:cNvPr id="29" name="Text 27"/>
          <p:cNvSpPr/>
          <p:nvPr/>
        </p:nvSpPr>
        <p:spPr>
          <a:xfrm>
            <a:off x="6110935" y="3160166"/>
            <a:ext cx="1983334" cy="6419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28000"/>
              </a:lnSpc>
            </a:pPr>
            <a:r>
              <a:rPr lang="en-US" sz="792" dirty="0">
                <a:solidFill>
                  <a:srgbClr val="6B7C8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≈ 10 bn ₽ by expert estimates — about 6% of Magnit's expected 2023 EBITDA for a whole new segment.</a:t>
            </a:r>
            <a:endParaRPr lang="en-US" sz="792" dirty="0"/>
          </a:p>
        </p:txBody>
      </p:sp>
      <p:sp>
        <p:nvSpPr>
          <p:cNvPr id="30" name="Text 28"/>
          <p:cNvSpPr/>
          <p:nvPr/>
        </p:nvSpPr>
        <p:spPr>
          <a:xfrm>
            <a:off x="3337560" y="4155948"/>
            <a:ext cx="493776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945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The strategy: make the shelf infinite, turn 28,300 stores into the last mile.</a:t>
            </a:r>
            <a:endParaRPr lang="en-US" sz="945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57175"/>
            <a:ext cx="2510028" cy="4629150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3" name="Shape 1"/>
          <p:cNvSpPr/>
          <p:nvPr/>
        </p:nvSpPr>
        <p:spPr>
          <a:xfrm>
            <a:off x="786384" y="709803"/>
            <a:ext cx="263347" cy="7406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4" name="Text 2"/>
          <p:cNvSpPr/>
          <p:nvPr/>
        </p:nvSpPr>
        <p:spPr>
          <a:xfrm>
            <a:off x="786384" y="849706"/>
            <a:ext cx="1975104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855" kern="0" spc="135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DEAL PARAMETERS</a:t>
            </a:r>
            <a:endParaRPr lang="en-US" sz="855" dirty="0"/>
          </a:p>
        </p:txBody>
      </p:sp>
      <p:sp>
        <p:nvSpPr>
          <p:cNvPr id="5" name="Text 3"/>
          <p:cNvSpPr/>
          <p:nvPr/>
        </p:nvSpPr>
        <p:spPr>
          <a:xfrm>
            <a:off x="786384" y="1203579"/>
            <a:ext cx="2057400" cy="10698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12000"/>
              </a:lnSpc>
            </a:pPr>
            <a:r>
              <a:rPr lang="en-US" sz="189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What was</a:t>
            </a:r>
            <a:endParaRPr lang="en-US" sz="1890" dirty="0"/>
          </a:p>
          <a:p>
            <a:pPr>
              <a:lnSpc>
                <a:spcPct val="112000"/>
              </a:lnSpc>
            </a:pPr>
            <a:r>
              <a:rPr lang="en-US" sz="189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it priced at?</a:t>
            </a:r>
            <a:endParaRPr lang="en-US" sz="1890" dirty="0"/>
          </a:p>
        </p:txBody>
      </p:sp>
      <p:sp>
        <p:nvSpPr>
          <p:cNvPr id="6" name="Text 4"/>
          <p:cNvSpPr/>
          <p:nvPr/>
        </p:nvSpPr>
        <p:spPr>
          <a:xfrm>
            <a:off x="786384" y="2427732"/>
            <a:ext cx="1892808" cy="11521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35000"/>
              </a:lnSpc>
            </a:pPr>
            <a:r>
              <a:rPr lang="en-US" sz="9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price was never disclosed. Everything below is built on estimates — and on FY2022 reporting.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786384" y="4518050"/>
            <a:ext cx="2057400" cy="246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72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Lecture 11-12   —   KazanExpress → Magnit Market, Uzum</a:t>
            </a:r>
            <a:endParaRPr lang="en-US" sz="720" dirty="0"/>
          </a:p>
        </p:txBody>
      </p:sp>
      <p:sp>
        <p:nvSpPr>
          <p:cNvPr id="8" name="Text 6"/>
          <p:cNvSpPr/>
          <p:nvPr/>
        </p:nvSpPr>
        <p:spPr>
          <a:xfrm>
            <a:off x="3337560" y="781812"/>
            <a:ext cx="49377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810" kern="0" spc="135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THE PRICE</a:t>
            </a:r>
            <a:endParaRPr lang="en-US" sz="810" dirty="0"/>
          </a:p>
        </p:txBody>
      </p:sp>
      <p:sp>
        <p:nvSpPr>
          <p:cNvPr id="9" name="Shape 7"/>
          <p:cNvSpPr/>
          <p:nvPr/>
        </p:nvSpPr>
        <p:spPr>
          <a:xfrm>
            <a:off x="3337560" y="1028700"/>
            <a:ext cx="4937760" cy="641909"/>
          </a:xfrm>
          <a:prstGeom prst="roundRect">
            <a:avLst>
              <a:gd name="adj" fmla="val 7692"/>
            </a:avLst>
          </a:prstGeom>
          <a:solidFill>
            <a:srgbClr val="192E40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10" name="Text 8"/>
          <p:cNvSpPr/>
          <p:nvPr/>
        </p:nvSpPr>
        <p:spPr>
          <a:xfrm>
            <a:off x="3518611" y="1102766"/>
            <a:ext cx="1522476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630" kern="0" spc="90" dirty="0">
                <a:solidFill>
                  <a:srgbClr val="9FB0B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OFFICIAL</a:t>
            </a:r>
            <a:endParaRPr lang="en-US" sz="630" dirty="0"/>
          </a:p>
        </p:txBody>
      </p:sp>
      <p:sp>
        <p:nvSpPr>
          <p:cNvPr id="11" name="Text 9"/>
          <p:cNvSpPr/>
          <p:nvPr/>
        </p:nvSpPr>
        <p:spPr>
          <a:xfrm>
            <a:off x="3518611" y="1283818"/>
            <a:ext cx="1522476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Not disclosed</a:t>
            </a:r>
            <a:endParaRPr lang="en-US" sz="1260" dirty="0"/>
          </a:p>
        </p:txBody>
      </p:sp>
      <p:sp>
        <p:nvSpPr>
          <p:cNvPr id="12" name="Text 10"/>
          <p:cNvSpPr/>
          <p:nvPr/>
        </p:nvSpPr>
        <p:spPr>
          <a:xfrm>
            <a:off x="5123383" y="1102766"/>
            <a:ext cx="1522476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630" kern="0" spc="90" dirty="0">
                <a:solidFill>
                  <a:srgbClr val="9FB0B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EXPERT ESTIMATE</a:t>
            </a:r>
            <a:endParaRPr lang="en-US" sz="630" dirty="0"/>
          </a:p>
        </p:txBody>
      </p:sp>
      <p:sp>
        <p:nvSpPr>
          <p:cNvPr id="13" name="Text 11"/>
          <p:cNvSpPr/>
          <p:nvPr/>
        </p:nvSpPr>
        <p:spPr>
          <a:xfrm>
            <a:off x="5123383" y="1283818"/>
            <a:ext cx="1522476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≈ 10 bn ₽</a:t>
            </a:r>
            <a:endParaRPr lang="en-US" sz="1260" dirty="0"/>
          </a:p>
        </p:txBody>
      </p:sp>
      <p:sp>
        <p:nvSpPr>
          <p:cNvPr id="14" name="Text 12"/>
          <p:cNvSpPr/>
          <p:nvPr/>
        </p:nvSpPr>
        <p:spPr>
          <a:xfrm>
            <a:off x="6728155" y="1102766"/>
            <a:ext cx="1522476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630" kern="0" spc="90" dirty="0">
                <a:solidFill>
                  <a:srgbClr val="9FB0B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FORBES VALUATION</a:t>
            </a:r>
            <a:endParaRPr lang="en-US" sz="630" dirty="0"/>
          </a:p>
        </p:txBody>
      </p:sp>
      <p:sp>
        <p:nvSpPr>
          <p:cNvPr id="15" name="Text 13"/>
          <p:cNvSpPr/>
          <p:nvPr/>
        </p:nvSpPr>
        <p:spPr>
          <a:xfrm>
            <a:off x="6728155" y="1283818"/>
            <a:ext cx="1522476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$180M</a:t>
            </a:r>
            <a:endParaRPr lang="en-US" sz="1260" dirty="0"/>
          </a:p>
        </p:txBody>
      </p:sp>
      <p:sp>
        <p:nvSpPr>
          <p:cNvPr id="16" name="Text 14"/>
          <p:cNvSpPr/>
          <p:nvPr/>
        </p:nvSpPr>
        <p:spPr>
          <a:xfrm>
            <a:off x="3337560" y="1744675"/>
            <a:ext cx="49377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810" kern="0" spc="135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THE MULTIPLES</a:t>
            </a:r>
            <a:endParaRPr lang="en-US" sz="810" dirty="0"/>
          </a:p>
        </p:txBody>
      </p:sp>
      <p:sp>
        <p:nvSpPr>
          <p:cNvPr id="17" name="Shape 15"/>
          <p:cNvSpPr/>
          <p:nvPr/>
        </p:nvSpPr>
        <p:spPr>
          <a:xfrm>
            <a:off x="3337560" y="1991563"/>
            <a:ext cx="4937760" cy="246888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18" name="Text 16"/>
          <p:cNvSpPr/>
          <p:nvPr/>
        </p:nvSpPr>
        <p:spPr>
          <a:xfrm>
            <a:off x="3461004" y="1991563"/>
            <a:ext cx="82296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675" kern="0" spc="108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MULTIPLE</a:t>
            </a:r>
            <a:endParaRPr lang="en-US" sz="675" dirty="0"/>
          </a:p>
        </p:txBody>
      </p:sp>
      <p:sp>
        <p:nvSpPr>
          <p:cNvPr id="19" name="Text 17"/>
          <p:cNvSpPr/>
          <p:nvPr/>
        </p:nvSpPr>
        <p:spPr>
          <a:xfrm>
            <a:off x="4325112" y="1991563"/>
            <a:ext cx="987552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675" kern="0" spc="108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VALUE</a:t>
            </a:r>
            <a:endParaRPr lang="en-US" sz="675" dirty="0"/>
          </a:p>
        </p:txBody>
      </p:sp>
      <p:sp>
        <p:nvSpPr>
          <p:cNvPr id="20" name="Text 18"/>
          <p:cNvSpPr/>
          <p:nvPr/>
        </p:nvSpPr>
        <p:spPr>
          <a:xfrm>
            <a:off x="5436108" y="1991563"/>
            <a:ext cx="2839212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675" kern="0" spc="108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WHY</a:t>
            </a:r>
            <a:endParaRPr lang="en-US" sz="675" dirty="0"/>
          </a:p>
        </p:txBody>
      </p:sp>
      <p:sp>
        <p:nvSpPr>
          <p:cNvPr id="21" name="Shape 19"/>
          <p:cNvSpPr/>
          <p:nvPr/>
        </p:nvSpPr>
        <p:spPr>
          <a:xfrm>
            <a:off x="3337560" y="2238451"/>
            <a:ext cx="4937760" cy="510235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22" name="Text 20"/>
          <p:cNvSpPr/>
          <p:nvPr/>
        </p:nvSpPr>
        <p:spPr>
          <a:xfrm>
            <a:off x="3461004" y="2238451"/>
            <a:ext cx="740664" cy="51023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990" dirty="0">
                <a:solidFill>
                  <a:srgbClr val="192E4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P / S</a:t>
            </a:r>
            <a:endParaRPr lang="en-US" sz="990" dirty="0"/>
          </a:p>
        </p:txBody>
      </p:sp>
      <p:sp>
        <p:nvSpPr>
          <p:cNvPr id="23" name="Text 21"/>
          <p:cNvSpPr/>
          <p:nvPr/>
        </p:nvSpPr>
        <p:spPr>
          <a:xfrm>
            <a:off x="4325112" y="2238451"/>
            <a:ext cx="946404" cy="51023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990" dirty="0">
                <a:solidFill>
                  <a:srgbClr val="2E8B57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3.6x – 5.7x</a:t>
            </a:r>
            <a:endParaRPr lang="en-US" sz="990" dirty="0"/>
          </a:p>
        </p:txBody>
      </p:sp>
      <p:sp>
        <p:nvSpPr>
          <p:cNvPr id="24" name="Text 22"/>
          <p:cNvSpPr/>
          <p:nvPr/>
        </p:nvSpPr>
        <p:spPr>
          <a:xfrm>
            <a:off x="5436108" y="2238451"/>
            <a:ext cx="2715768" cy="51023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25000"/>
              </a:lnSpc>
            </a:pPr>
            <a:r>
              <a:rPr lang="en-US" sz="792" dirty="0">
                <a:solidFill>
                  <a:srgbClr val="6B7C8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Price ÷ revenue of 2.8 bn ₽ (2022). The one multiple that actually computes.</a:t>
            </a:r>
            <a:endParaRPr lang="en-US" sz="792" dirty="0"/>
          </a:p>
        </p:txBody>
      </p:sp>
      <p:sp>
        <p:nvSpPr>
          <p:cNvPr id="25" name="Shape 23"/>
          <p:cNvSpPr/>
          <p:nvPr/>
        </p:nvSpPr>
        <p:spPr>
          <a:xfrm>
            <a:off x="3337560" y="2748687"/>
            <a:ext cx="4937760" cy="510235"/>
          </a:xfrm>
          <a:prstGeom prst="rect">
            <a:avLst/>
          </a:prstGeom>
          <a:solidFill>
            <a:srgbClr val="F1F4F7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26" name="Text 24"/>
          <p:cNvSpPr/>
          <p:nvPr/>
        </p:nvSpPr>
        <p:spPr>
          <a:xfrm>
            <a:off x="3461004" y="2748687"/>
            <a:ext cx="740664" cy="51023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990" dirty="0">
                <a:solidFill>
                  <a:srgbClr val="192E4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P / GMV</a:t>
            </a:r>
            <a:endParaRPr lang="en-US" sz="990" dirty="0"/>
          </a:p>
        </p:txBody>
      </p:sp>
      <p:sp>
        <p:nvSpPr>
          <p:cNvPr id="27" name="Text 25"/>
          <p:cNvSpPr/>
          <p:nvPr/>
        </p:nvSpPr>
        <p:spPr>
          <a:xfrm>
            <a:off x="4325112" y="2748687"/>
            <a:ext cx="946404" cy="51023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990" dirty="0">
                <a:solidFill>
                  <a:srgbClr val="2E8B57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0.5x – 0.8x</a:t>
            </a:r>
            <a:endParaRPr lang="en-US" sz="990" dirty="0"/>
          </a:p>
        </p:txBody>
      </p:sp>
      <p:sp>
        <p:nvSpPr>
          <p:cNvPr id="28" name="Text 26"/>
          <p:cNvSpPr/>
          <p:nvPr/>
        </p:nvSpPr>
        <p:spPr>
          <a:xfrm>
            <a:off x="5436108" y="2748687"/>
            <a:ext cx="2715768" cy="51023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25000"/>
              </a:lnSpc>
            </a:pPr>
            <a:r>
              <a:rPr lang="en-US" sz="792" dirty="0">
                <a:solidFill>
                  <a:srgbClr val="6B7C8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Price ÷ GMV of 19.3 bn ₽. What buyers of loss-making marketplaces really look at.</a:t>
            </a:r>
            <a:endParaRPr lang="en-US" sz="792" dirty="0"/>
          </a:p>
        </p:txBody>
      </p:sp>
      <p:sp>
        <p:nvSpPr>
          <p:cNvPr id="29" name="Shape 27"/>
          <p:cNvSpPr/>
          <p:nvPr/>
        </p:nvSpPr>
        <p:spPr>
          <a:xfrm>
            <a:off x="3337560" y="3258922"/>
            <a:ext cx="4937760" cy="510235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30" name="Text 28"/>
          <p:cNvSpPr/>
          <p:nvPr/>
        </p:nvSpPr>
        <p:spPr>
          <a:xfrm>
            <a:off x="3461004" y="3258922"/>
            <a:ext cx="740664" cy="51023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990" dirty="0">
                <a:solidFill>
                  <a:srgbClr val="192E4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P / E</a:t>
            </a:r>
            <a:endParaRPr lang="en-US" sz="990" dirty="0"/>
          </a:p>
        </p:txBody>
      </p:sp>
      <p:sp>
        <p:nvSpPr>
          <p:cNvPr id="31" name="Text 29"/>
          <p:cNvSpPr/>
          <p:nvPr/>
        </p:nvSpPr>
        <p:spPr>
          <a:xfrm>
            <a:off x="4325112" y="3258922"/>
            <a:ext cx="946404" cy="51023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990" dirty="0">
                <a:solidFill>
                  <a:srgbClr val="ED561B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n / m</a:t>
            </a:r>
            <a:endParaRPr lang="en-US" sz="990" dirty="0"/>
          </a:p>
        </p:txBody>
      </p:sp>
      <p:sp>
        <p:nvSpPr>
          <p:cNvPr id="32" name="Text 30"/>
          <p:cNvSpPr/>
          <p:nvPr/>
        </p:nvSpPr>
        <p:spPr>
          <a:xfrm>
            <a:off x="5436108" y="3258922"/>
            <a:ext cx="2715768" cy="51023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25000"/>
              </a:lnSpc>
            </a:pPr>
            <a:r>
              <a:rPr lang="en-US" sz="792" dirty="0">
                <a:solidFill>
                  <a:srgbClr val="6B7C8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2022 net result was a loss of − 1.6 bn ₽. A negative denominator makes the ratio meaningless.</a:t>
            </a:r>
            <a:endParaRPr lang="en-US" sz="792" dirty="0"/>
          </a:p>
        </p:txBody>
      </p:sp>
      <p:sp>
        <p:nvSpPr>
          <p:cNvPr id="33" name="Shape 31"/>
          <p:cNvSpPr/>
          <p:nvPr/>
        </p:nvSpPr>
        <p:spPr>
          <a:xfrm>
            <a:off x="3337560" y="3769157"/>
            <a:ext cx="4937760" cy="510235"/>
          </a:xfrm>
          <a:prstGeom prst="rect">
            <a:avLst/>
          </a:prstGeom>
          <a:solidFill>
            <a:srgbClr val="F1F4F7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34" name="Text 32"/>
          <p:cNvSpPr/>
          <p:nvPr/>
        </p:nvSpPr>
        <p:spPr>
          <a:xfrm>
            <a:off x="3461004" y="3769157"/>
            <a:ext cx="740664" cy="51023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990" dirty="0">
                <a:solidFill>
                  <a:srgbClr val="192E4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P / B</a:t>
            </a:r>
            <a:endParaRPr lang="en-US" sz="990" dirty="0"/>
          </a:p>
        </p:txBody>
      </p:sp>
      <p:sp>
        <p:nvSpPr>
          <p:cNvPr id="35" name="Text 33"/>
          <p:cNvSpPr/>
          <p:nvPr/>
        </p:nvSpPr>
        <p:spPr>
          <a:xfrm>
            <a:off x="4325112" y="3769157"/>
            <a:ext cx="946404" cy="51023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990" dirty="0">
                <a:solidFill>
                  <a:srgbClr val="ED561B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n / m</a:t>
            </a:r>
            <a:endParaRPr lang="en-US" sz="990" dirty="0"/>
          </a:p>
        </p:txBody>
      </p:sp>
      <p:sp>
        <p:nvSpPr>
          <p:cNvPr id="36" name="Text 34"/>
          <p:cNvSpPr/>
          <p:nvPr/>
        </p:nvSpPr>
        <p:spPr>
          <a:xfrm>
            <a:off x="5436108" y="3769157"/>
            <a:ext cx="2715768" cy="51023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25000"/>
              </a:lnSpc>
            </a:pPr>
            <a:r>
              <a:rPr lang="en-US" sz="792" dirty="0">
                <a:solidFill>
                  <a:srgbClr val="6B7C8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Accumulated losses had eaten the equity. Book value near zero or negative — the ratio breaks.</a:t>
            </a:r>
            <a:endParaRPr lang="en-US" sz="792" dirty="0"/>
          </a:p>
        </p:txBody>
      </p:sp>
      <p:sp>
        <p:nvSpPr>
          <p:cNvPr id="37" name="Shape 35"/>
          <p:cNvSpPr/>
          <p:nvPr/>
        </p:nvSpPr>
        <p:spPr>
          <a:xfrm>
            <a:off x="3337560" y="4279392"/>
            <a:ext cx="4937760" cy="0"/>
          </a:xfrm>
          <a:prstGeom prst="line">
            <a:avLst/>
          </a:prstGeom>
          <a:noFill/>
          <a:ln w="9525">
            <a:solidFill>
              <a:srgbClr val="DDE4EA"/>
            </a:solidFill>
            <a:prstDash val="solid"/>
          </a:ln>
        </p:spPr>
        <p:txBody>
          <a:bodyPr/>
          <a:lstStyle/>
          <a:p>
            <a:endParaRPr lang="en-RU" sz="1620"/>
          </a:p>
        </p:txBody>
      </p:sp>
      <p:sp>
        <p:nvSpPr>
          <p:cNvPr id="38" name="Text 36"/>
          <p:cNvSpPr/>
          <p:nvPr/>
        </p:nvSpPr>
        <p:spPr>
          <a:xfrm>
            <a:off x="3337560" y="4394606"/>
            <a:ext cx="493776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855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Two of the four multiples do not exist here. </a:t>
            </a:r>
            <a:r>
              <a:rPr lang="en-US" sz="855" dirty="0">
                <a:solidFill>
                  <a:srgbClr val="6B7C8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That is the lesson: a loss-making platform cannot be priced on earnings or on book.</a:t>
            </a:r>
            <a:endParaRPr lang="en-US" sz="855" dirty="0"/>
          </a:p>
        </p:txBody>
      </p:sp>
      <p:sp>
        <p:nvSpPr>
          <p:cNvPr id="39" name="Text 37"/>
          <p:cNvSpPr/>
          <p:nvPr/>
        </p:nvSpPr>
        <p:spPr>
          <a:xfrm>
            <a:off x="3337560" y="4674413"/>
            <a:ext cx="4937760" cy="23042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765" i="1" dirty="0">
                <a:solidFill>
                  <a:srgbClr val="6B7C8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Price range: 10 bn ₽ (expert estimate) to ≈ 16 bn ₽ ($180M at ≈ 90 ₽/$). All ratios on FY2022 figures.</a:t>
            </a:r>
            <a:endParaRPr lang="en-US" sz="765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57175"/>
            <a:ext cx="2510028" cy="4629150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3" name="Shape 1"/>
          <p:cNvSpPr/>
          <p:nvPr/>
        </p:nvSpPr>
        <p:spPr>
          <a:xfrm>
            <a:off x="786384" y="709803"/>
            <a:ext cx="263347" cy="7406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4" name="Text 2"/>
          <p:cNvSpPr/>
          <p:nvPr/>
        </p:nvSpPr>
        <p:spPr>
          <a:xfrm>
            <a:off x="786384" y="849706"/>
            <a:ext cx="1975104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855" kern="0" spc="135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AFTERMATH</a:t>
            </a:r>
            <a:endParaRPr lang="en-US" sz="855" dirty="0"/>
          </a:p>
        </p:txBody>
      </p:sp>
      <p:sp>
        <p:nvSpPr>
          <p:cNvPr id="5" name="Text 3"/>
          <p:cNvSpPr/>
          <p:nvPr/>
        </p:nvSpPr>
        <p:spPr>
          <a:xfrm>
            <a:off x="786384" y="1203579"/>
            <a:ext cx="2057400" cy="10698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12000"/>
              </a:lnSpc>
            </a:pPr>
            <a:r>
              <a:rPr lang="en-US" sz="189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They bought</a:t>
            </a:r>
            <a:endParaRPr lang="en-US" sz="1890" dirty="0"/>
          </a:p>
          <a:p>
            <a:pPr>
              <a:lnSpc>
                <a:spcPct val="112000"/>
              </a:lnSpc>
            </a:pPr>
            <a:r>
              <a:rPr lang="en-US" sz="189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the assets</a:t>
            </a:r>
            <a:endParaRPr lang="en-US" sz="1890" dirty="0"/>
          </a:p>
        </p:txBody>
      </p:sp>
      <p:sp>
        <p:nvSpPr>
          <p:cNvPr id="6" name="Text 4"/>
          <p:cNvSpPr/>
          <p:nvPr/>
        </p:nvSpPr>
        <p:spPr>
          <a:xfrm>
            <a:off x="786384" y="2427732"/>
            <a:ext cx="1892808" cy="11521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35000"/>
              </a:lnSpc>
            </a:pPr>
            <a:r>
              <a:rPr lang="en-US" sz="9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… and lost the model. Two years on, the marketplace is smaller than the one Magnit paid for.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786384" y="4518050"/>
            <a:ext cx="2057400" cy="246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72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Lecture 11-12   —   KazanExpress → Magnit Market, Uzum</a:t>
            </a:r>
            <a:endParaRPr lang="en-US" sz="720" dirty="0"/>
          </a:p>
        </p:txBody>
      </p:sp>
      <p:sp>
        <p:nvSpPr>
          <p:cNvPr id="8" name="Text 6"/>
          <p:cNvSpPr/>
          <p:nvPr/>
        </p:nvSpPr>
        <p:spPr>
          <a:xfrm>
            <a:off x="3337560" y="781812"/>
            <a:ext cx="49377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810" kern="0" spc="135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MAGNIT MARKET, FY2024</a:t>
            </a:r>
            <a:endParaRPr lang="en-US" sz="810" dirty="0"/>
          </a:p>
        </p:txBody>
      </p:sp>
      <p:sp>
        <p:nvSpPr>
          <p:cNvPr id="9" name="Shape 7"/>
          <p:cNvSpPr/>
          <p:nvPr/>
        </p:nvSpPr>
        <p:spPr>
          <a:xfrm>
            <a:off x="3337560" y="1053389"/>
            <a:ext cx="4937760" cy="781812"/>
          </a:xfrm>
          <a:prstGeom prst="roundRect">
            <a:avLst>
              <a:gd name="adj" fmla="val 6316"/>
            </a:avLst>
          </a:prstGeom>
          <a:solidFill>
            <a:srgbClr val="F1F4F7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10" name="Text 8"/>
          <p:cNvSpPr/>
          <p:nvPr/>
        </p:nvSpPr>
        <p:spPr>
          <a:xfrm>
            <a:off x="3518611" y="1152144"/>
            <a:ext cx="1152144" cy="1810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675" kern="0" spc="90" dirty="0">
                <a:solidFill>
                  <a:srgbClr val="6B7C8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ORDERS, YoY</a:t>
            </a:r>
            <a:endParaRPr lang="en-US" sz="675" dirty="0"/>
          </a:p>
        </p:txBody>
      </p:sp>
      <p:sp>
        <p:nvSpPr>
          <p:cNvPr id="11" name="Text 9"/>
          <p:cNvSpPr/>
          <p:nvPr/>
        </p:nvSpPr>
        <p:spPr>
          <a:xfrm>
            <a:off x="3518611" y="1349655"/>
            <a:ext cx="1152144" cy="345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530" dirty="0">
                <a:solidFill>
                  <a:srgbClr val="ED561B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− 34%</a:t>
            </a:r>
            <a:endParaRPr lang="en-US" sz="1530" dirty="0"/>
          </a:p>
        </p:txBody>
      </p:sp>
      <p:sp>
        <p:nvSpPr>
          <p:cNvPr id="12" name="Text 10"/>
          <p:cNvSpPr/>
          <p:nvPr/>
        </p:nvSpPr>
        <p:spPr>
          <a:xfrm>
            <a:off x="4711903" y="1152144"/>
            <a:ext cx="1152144" cy="1810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675" kern="0" spc="90" dirty="0">
                <a:solidFill>
                  <a:srgbClr val="6B7C8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GMV, YoY</a:t>
            </a:r>
            <a:endParaRPr lang="en-US" sz="675" dirty="0"/>
          </a:p>
        </p:txBody>
      </p:sp>
      <p:sp>
        <p:nvSpPr>
          <p:cNvPr id="13" name="Text 11"/>
          <p:cNvSpPr/>
          <p:nvPr/>
        </p:nvSpPr>
        <p:spPr>
          <a:xfrm>
            <a:off x="4711903" y="1349655"/>
            <a:ext cx="1152144" cy="345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530" dirty="0">
                <a:solidFill>
                  <a:srgbClr val="ED561B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− 25%</a:t>
            </a:r>
            <a:endParaRPr lang="en-US" sz="1530" dirty="0"/>
          </a:p>
        </p:txBody>
      </p:sp>
      <p:sp>
        <p:nvSpPr>
          <p:cNvPr id="14" name="Text 12"/>
          <p:cNvSpPr/>
          <p:nvPr/>
        </p:nvSpPr>
        <p:spPr>
          <a:xfrm>
            <a:off x="5905195" y="1152144"/>
            <a:ext cx="1152144" cy="1810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675" kern="0" spc="90" dirty="0">
                <a:solidFill>
                  <a:srgbClr val="6B7C8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NET LOSS</a:t>
            </a:r>
            <a:endParaRPr lang="en-US" sz="675" dirty="0"/>
          </a:p>
        </p:txBody>
      </p:sp>
      <p:sp>
        <p:nvSpPr>
          <p:cNvPr id="15" name="Text 13"/>
          <p:cNvSpPr/>
          <p:nvPr/>
        </p:nvSpPr>
        <p:spPr>
          <a:xfrm>
            <a:off x="5905195" y="1349655"/>
            <a:ext cx="1152144" cy="345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530" dirty="0">
                <a:solidFill>
                  <a:srgbClr val="ED561B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3.2 bn ₽</a:t>
            </a:r>
            <a:endParaRPr lang="en-US" sz="1530" dirty="0"/>
          </a:p>
        </p:txBody>
      </p:sp>
      <p:sp>
        <p:nvSpPr>
          <p:cNvPr id="16" name="Text 14"/>
          <p:cNvSpPr/>
          <p:nvPr/>
        </p:nvSpPr>
        <p:spPr>
          <a:xfrm>
            <a:off x="7098487" y="1152144"/>
            <a:ext cx="1152144" cy="1810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675" kern="0" spc="90" dirty="0">
                <a:solidFill>
                  <a:srgbClr val="6B7C8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DATA INSIGHT</a:t>
            </a:r>
            <a:endParaRPr lang="en-US" sz="675" dirty="0"/>
          </a:p>
        </p:txBody>
      </p:sp>
      <p:sp>
        <p:nvSpPr>
          <p:cNvPr id="17" name="Text 15"/>
          <p:cNvSpPr/>
          <p:nvPr/>
        </p:nvSpPr>
        <p:spPr>
          <a:xfrm>
            <a:off x="7098487" y="1349655"/>
            <a:ext cx="1152144" cy="3456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530" dirty="0">
                <a:solidFill>
                  <a:srgbClr val="ED561B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#57</a:t>
            </a:r>
            <a:endParaRPr lang="en-US" sz="1530" dirty="0"/>
          </a:p>
        </p:txBody>
      </p:sp>
      <p:sp>
        <p:nvSpPr>
          <p:cNvPr id="18" name="Text 16"/>
          <p:cNvSpPr/>
          <p:nvPr/>
        </p:nvSpPr>
        <p:spPr>
          <a:xfrm>
            <a:off x="3337560" y="1991563"/>
            <a:ext cx="49377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810" kern="0" spc="135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WHAT ACTUALLY BROKE</a:t>
            </a:r>
            <a:endParaRPr lang="en-US" sz="810" dirty="0"/>
          </a:p>
        </p:txBody>
      </p:sp>
      <p:sp>
        <p:nvSpPr>
          <p:cNvPr id="19" name="Shape 17"/>
          <p:cNvSpPr/>
          <p:nvPr/>
        </p:nvSpPr>
        <p:spPr>
          <a:xfrm>
            <a:off x="3337560" y="2304288"/>
            <a:ext cx="164592" cy="164592"/>
          </a:xfrm>
          <a:prstGeom prst="ellipse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20" name="Text 18"/>
          <p:cNvSpPr/>
          <p:nvPr/>
        </p:nvSpPr>
        <p:spPr>
          <a:xfrm>
            <a:off x="3337560" y="2304288"/>
            <a:ext cx="164592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675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</a:t>
            </a:r>
            <a:endParaRPr lang="en-US" sz="675" dirty="0"/>
          </a:p>
        </p:txBody>
      </p:sp>
      <p:sp>
        <p:nvSpPr>
          <p:cNvPr id="21" name="Text 19"/>
          <p:cNvSpPr/>
          <p:nvPr/>
        </p:nvSpPr>
        <p:spPr>
          <a:xfrm>
            <a:off x="3625596" y="2263140"/>
            <a:ext cx="4649724" cy="26334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25000"/>
              </a:lnSpc>
            </a:pPr>
            <a:r>
              <a:rPr lang="en-US" sz="882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One-day delivery — the whole reason KazanExpress existed — stretched to 3–7 days.</a:t>
            </a:r>
            <a:endParaRPr lang="en-US" sz="882" dirty="0"/>
          </a:p>
        </p:txBody>
      </p:sp>
      <p:sp>
        <p:nvSpPr>
          <p:cNvPr id="22" name="Shape 20"/>
          <p:cNvSpPr/>
          <p:nvPr/>
        </p:nvSpPr>
        <p:spPr>
          <a:xfrm>
            <a:off x="3337560" y="2649931"/>
            <a:ext cx="164592" cy="164592"/>
          </a:xfrm>
          <a:prstGeom prst="ellipse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23" name="Text 21"/>
          <p:cNvSpPr/>
          <p:nvPr/>
        </p:nvSpPr>
        <p:spPr>
          <a:xfrm>
            <a:off x="3337560" y="2649931"/>
            <a:ext cx="164592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675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2</a:t>
            </a:r>
            <a:endParaRPr lang="en-US" sz="675" dirty="0"/>
          </a:p>
        </p:txBody>
      </p:sp>
      <p:sp>
        <p:nvSpPr>
          <p:cNvPr id="24" name="Text 22"/>
          <p:cNvSpPr/>
          <p:nvPr/>
        </p:nvSpPr>
        <p:spPr>
          <a:xfrm>
            <a:off x="3625596" y="2608783"/>
            <a:ext cx="4649724" cy="26334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25000"/>
              </a:lnSpc>
            </a:pPr>
            <a:r>
              <a:rPr lang="en-US" sz="882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category-based commission arrived, so sellers had to raise their prices.</a:t>
            </a:r>
            <a:endParaRPr lang="en-US" sz="882" dirty="0"/>
          </a:p>
        </p:txBody>
      </p:sp>
      <p:sp>
        <p:nvSpPr>
          <p:cNvPr id="25" name="Shape 23"/>
          <p:cNvSpPr/>
          <p:nvPr/>
        </p:nvSpPr>
        <p:spPr>
          <a:xfrm>
            <a:off x="3337560" y="2995574"/>
            <a:ext cx="164592" cy="164592"/>
          </a:xfrm>
          <a:prstGeom prst="ellipse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26" name="Text 24"/>
          <p:cNvSpPr/>
          <p:nvPr/>
        </p:nvSpPr>
        <p:spPr>
          <a:xfrm>
            <a:off x="3337560" y="2995574"/>
            <a:ext cx="164592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675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3</a:t>
            </a:r>
            <a:endParaRPr lang="en-US" sz="675" dirty="0"/>
          </a:p>
        </p:txBody>
      </p:sp>
      <p:sp>
        <p:nvSpPr>
          <p:cNvPr id="27" name="Text 25"/>
          <p:cNvSpPr/>
          <p:nvPr/>
        </p:nvSpPr>
        <p:spPr>
          <a:xfrm>
            <a:off x="3625596" y="2954427"/>
            <a:ext cx="4649724" cy="26334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25000"/>
              </a:lnSpc>
            </a:pPr>
            <a:r>
              <a:rPr lang="en-US" sz="882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Sellers report collapsing traffic; net loss more than doubled, 1.47 → 3.22 bn ₽.</a:t>
            </a:r>
            <a:endParaRPr lang="en-US" sz="882" dirty="0"/>
          </a:p>
        </p:txBody>
      </p:sp>
      <p:sp>
        <p:nvSpPr>
          <p:cNvPr id="28" name="Shape 26"/>
          <p:cNvSpPr/>
          <p:nvPr/>
        </p:nvSpPr>
        <p:spPr>
          <a:xfrm>
            <a:off x="3337560" y="3456432"/>
            <a:ext cx="4937760" cy="781812"/>
          </a:xfrm>
          <a:prstGeom prst="roundRect">
            <a:avLst>
              <a:gd name="adj" fmla="val 6316"/>
            </a:avLst>
          </a:prstGeom>
          <a:solidFill>
            <a:srgbClr val="192E40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29" name="Text 27"/>
          <p:cNvSpPr/>
          <p:nvPr/>
        </p:nvSpPr>
        <p:spPr>
          <a:xfrm>
            <a:off x="3518611" y="3515828"/>
            <a:ext cx="4608576" cy="1810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675" kern="0" spc="108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THE TAKEAWAY</a:t>
            </a:r>
            <a:endParaRPr lang="en-US" sz="675" dirty="0"/>
          </a:p>
        </p:txBody>
      </p:sp>
      <p:sp>
        <p:nvSpPr>
          <p:cNvPr id="30" name="Text 28"/>
          <p:cNvSpPr/>
          <p:nvPr/>
        </p:nvSpPr>
        <p:spPr>
          <a:xfrm>
            <a:off x="3518611" y="3631043"/>
            <a:ext cx="4608576" cy="47731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25000"/>
              </a:lnSpc>
            </a:pPr>
            <a:r>
              <a:rPr lang="en-US" sz="90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Khusnullin said the value was never the warehouses and the pickup points — it was the team and a working model. Magnit bought the first and lost the second.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3337560" y="4378147"/>
            <a:ext cx="493776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810" i="1" dirty="0">
                <a:solidFill>
                  <a:srgbClr val="6B7C8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M&amp;A you buy a unit economics, not a balance sheet — and someone has to keep it running.</a:t>
            </a:r>
            <a:endParaRPr lang="en-US" sz="81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1481328"/>
            <a:ext cx="457200" cy="4572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Text 1"/>
          <p:cNvSpPr/>
          <p:nvPr/>
        </p:nvSpPr>
        <p:spPr>
          <a:xfrm>
            <a:off x="640080" y="1600200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200" dirty="0">
                <a:solidFill>
                  <a:srgbClr val="F2785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CASE · PART 2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640080" y="1965960"/>
            <a:ext cx="78638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Kazan code</a:t>
            </a:r>
            <a:endParaRPr lang="en-US" sz="4000" dirty="0"/>
          </a:p>
          <a:p>
            <a:pPr marL="0" indent="0" algn="l">
              <a:lnSpc>
                <a:spcPct val="103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moves to Tashkent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658368" y="3977640"/>
            <a:ext cx="7498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500" dirty="0">
                <a:solidFill>
                  <a:srgbClr val="AEB9C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Uzum Market — built on a KazanExpress-licensed platform, by a 15-person </a:t>
            </a:r>
            <a:r>
              <a:rPr lang="en-US" sz="1500" dirty="0" err="1">
                <a:solidFill>
                  <a:srgbClr val="AEB9C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Innopolis</a:t>
            </a:r>
            <a:r>
              <a:rPr lang="en-US" sz="1500" dirty="0">
                <a:solidFill>
                  <a:srgbClr val="AEB9C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dev team that moved to Tashkent in 2022.</a:t>
            </a:r>
            <a:endParaRPr lang="en-US" sz="15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CA6AAFD-0E01-0943-B91A-B52A853EA7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17" y="43235"/>
            <a:ext cx="8986765" cy="5057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0078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Text 1"/>
          <p:cNvSpPr/>
          <p:nvPr/>
        </p:nvSpPr>
        <p:spPr>
          <a:xfrm>
            <a:off x="365760" y="566928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30" dirty="0">
                <a:solidFill>
                  <a:srgbClr val="F2785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UZUM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365760" y="960120"/>
            <a:ext cx="2404872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2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grape</a:t>
            </a:r>
            <a:endParaRPr lang="en-US" sz="2500" dirty="0"/>
          </a:p>
          <a:p>
            <a:pPr marL="0" indent="0" algn="l">
              <a:lnSpc>
                <a:spcPct val="105000"/>
              </a:lnSpc>
              <a:buNone/>
            </a:pPr>
            <a:r>
              <a:rPr lang="en-US" sz="2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ecosystem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3108960" y="502920"/>
            <a:ext cx="5760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45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“Uzum” = grape: a cluster of services on one stem.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3108960" y="1481328"/>
            <a:ext cx="100584" cy="10058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7" name="Text 5"/>
          <p:cNvSpPr/>
          <p:nvPr/>
        </p:nvSpPr>
        <p:spPr>
          <a:xfrm>
            <a:off x="3364992" y="1417320"/>
            <a:ext cx="55046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Uzum Market</a:t>
            </a:r>
            <a:r>
              <a:rPr lang="en-US" sz="13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 —  marketplace, one-day delivery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3108960" y="2048256"/>
            <a:ext cx="100584" cy="10058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9" name="Text 7"/>
          <p:cNvSpPr/>
          <p:nvPr/>
        </p:nvSpPr>
        <p:spPr>
          <a:xfrm>
            <a:off x="3364992" y="1984248"/>
            <a:ext cx="55046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Uzum Bank</a:t>
            </a:r>
            <a:r>
              <a:rPr lang="en-US" sz="13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 —  neobank (from Apelsin)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3108960" y="2615184"/>
            <a:ext cx="100584" cy="10058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1" name="Text 9"/>
          <p:cNvSpPr/>
          <p:nvPr/>
        </p:nvSpPr>
        <p:spPr>
          <a:xfrm>
            <a:off x="3364992" y="2551176"/>
            <a:ext cx="55046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Uzum Nasiya</a:t>
            </a:r>
            <a:r>
              <a:rPr lang="en-US" sz="13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 —  BNPL / installments (from Paymart)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3108960" y="3182112"/>
            <a:ext cx="100584" cy="10058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3" name="Text 11"/>
          <p:cNvSpPr/>
          <p:nvPr/>
        </p:nvSpPr>
        <p:spPr>
          <a:xfrm>
            <a:off x="3364992" y="3118104"/>
            <a:ext cx="55046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Uzum Tezkor</a:t>
            </a:r>
            <a:r>
              <a:rPr lang="en-US" sz="13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 —  express food &amp; grocery delivery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3108960" y="3749040"/>
            <a:ext cx="100584" cy="10058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5" name="Text 13"/>
          <p:cNvSpPr/>
          <p:nvPr/>
        </p:nvSpPr>
        <p:spPr>
          <a:xfrm>
            <a:off x="3364992" y="3685032"/>
            <a:ext cx="55046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Uzum Avto</a:t>
            </a:r>
            <a:r>
              <a:rPr lang="en-US" sz="13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 —  automotive marketplace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8">
            <a:extLst>
              <a:ext uri="{FF2B5EF4-FFF2-40B4-BE49-F238E27FC236}">
                <a16:creationId xmlns:a16="http://schemas.microsoft.com/office/drawing/2014/main" id="{DEEAE591-EC12-4238-A663-02C7AAC789CD}"/>
              </a:ext>
            </a:extLst>
          </p:cNvPr>
          <p:cNvSpPr>
            <a:spLocks noGrp="1"/>
          </p:cNvSpPr>
          <p:nvPr/>
        </p:nvSpPr>
        <p:spPr>
          <a:xfrm>
            <a:off x="457200" y="257175"/>
            <a:ext cx="2510028" cy="462915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82283" tIns="82283" rIns="82283" bIns="82283" anchor="ctr">
            <a:noAutofit/>
          </a:bodyPr>
          <a:lstStyle/>
          <a:p>
            <a:endParaRPr sz="1620"/>
          </a:p>
        </p:txBody>
      </p:sp>
      <p:sp>
        <p:nvSpPr>
          <p:cNvPr id="354" name="Google Shape;354;p18">
            <a:extLst>
              <a:ext uri="{FF2B5EF4-FFF2-40B4-BE49-F238E27FC236}">
                <a16:creationId xmlns:a16="http://schemas.microsoft.com/office/drawing/2014/main" id="{A3CA6C8B-585E-4305-960A-23FF1D31DADE}"/>
              </a:ext>
            </a:extLst>
          </p:cNvPr>
          <p:cNvSpPr>
            <a:spLocks noGrp="1"/>
          </p:cNvSpPr>
          <p:nvPr/>
        </p:nvSpPr>
        <p:spPr>
          <a:xfrm>
            <a:off x="786384" y="709803"/>
            <a:ext cx="263347" cy="7406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82283" tIns="82283" rIns="82283" bIns="82283" anchor="ctr">
            <a:noAutofit/>
          </a:bodyPr>
          <a:lstStyle/>
          <a:p>
            <a:endParaRPr sz="1620"/>
          </a:p>
        </p:txBody>
      </p:sp>
      <p:sp>
        <p:nvSpPr>
          <p:cNvPr id="355" name="Google Shape;355;p18">
            <a:extLst>
              <a:ext uri="{FF2B5EF4-FFF2-40B4-BE49-F238E27FC236}">
                <a16:creationId xmlns:a16="http://schemas.microsoft.com/office/drawing/2014/main" id="{83DFB8B5-CD59-413D-8625-267A8A71C919}"/>
              </a:ext>
            </a:extLst>
          </p:cNvPr>
          <p:cNvSpPr>
            <a:spLocks noGrp="1"/>
          </p:cNvSpPr>
          <p:nvPr/>
        </p:nvSpPr>
        <p:spPr>
          <a:xfrm>
            <a:off x="786384" y="849706"/>
            <a:ext cx="1975104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sz="855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TODAY</a:t>
            </a:r>
          </a:p>
        </p:txBody>
      </p:sp>
      <p:sp>
        <p:nvSpPr>
          <p:cNvPr id="356" name="Google Shape;356;p18">
            <a:extLst>
              <a:ext uri="{FF2B5EF4-FFF2-40B4-BE49-F238E27FC236}">
                <a16:creationId xmlns:a16="http://schemas.microsoft.com/office/drawing/2014/main" id="{D310BD56-0142-48C6-B586-7608D2F1881B}"/>
              </a:ext>
            </a:extLst>
          </p:cNvPr>
          <p:cNvSpPr>
            <a:spLocks noGrp="1"/>
          </p:cNvSpPr>
          <p:nvPr/>
        </p:nvSpPr>
        <p:spPr>
          <a:xfrm>
            <a:off x="786384" y="1203579"/>
            <a:ext cx="2057400" cy="2304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>
              <a:lnSpc>
                <a:spcPct val="104000"/>
              </a:lnSpc>
            </a:pPr>
            <a:r>
              <a:rPr sz="189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What we'll cover</a:t>
            </a:r>
          </a:p>
        </p:txBody>
      </p:sp>
      <p:sp>
        <p:nvSpPr>
          <p:cNvPr id="357" name="Google Shape;357;p18">
            <a:extLst>
              <a:ext uri="{FF2B5EF4-FFF2-40B4-BE49-F238E27FC236}">
                <a16:creationId xmlns:a16="http://schemas.microsoft.com/office/drawing/2014/main" id="{E97BCC55-1176-460D-B0BC-B2F2076FF790}"/>
              </a:ext>
            </a:extLst>
          </p:cNvPr>
          <p:cNvSpPr>
            <a:spLocks noGrp="1"/>
          </p:cNvSpPr>
          <p:nvPr/>
        </p:nvSpPr>
        <p:spPr>
          <a:xfrm>
            <a:off x="786384" y="4520108"/>
            <a:ext cx="20574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en-GB" sz="72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11-12   —   Kazan Express, </a:t>
            </a:r>
            <a:r>
              <a:rPr lang="en-GB" sz="720" dirty="0" err="1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Magnit</a:t>
            </a:r>
            <a:r>
              <a:rPr lang="en-GB" sz="72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 Market, </a:t>
            </a:r>
            <a:r>
              <a:rPr lang="en-GB" sz="720" dirty="0" err="1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Uzum</a:t>
            </a:r>
            <a:endParaRPr sz="720" dirty="0">
              <a:solidFill>
                <a:srgbClr val="9FB0BF"/>
              </a:solidFill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58" name="Google Shape;358;p18">
            <a:extLst>
              <a:ext uri="{FF2B5EF4-FFF2-40B4-BE49-F238E27FC236}">
                <a16:creationId xmlns:a16="http://schemas.microsoft.com/office/drawing/2014/main" id="{F1C57E98-D407-4004-8EBF-9CE12CFCCE10}"/>
              </a:ext>
            </a:extLst>
          </p:cNvPr>
          <p:cNvSpPr>
            <a:spLocks noGrp="1"/>
          </p:cNvSpPr>
          <p:nvPr/>
        </p:nvSpPr>
        <p:spPr>
          <a:xfrm>
            <a:off x="3337560" y="882625"/>
            <a:ext cx="329184" cy="329184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82283" tIns="82283" rIns="82283" bIns="82283" anchor="ctr">
            <a:noAutofit/>
          </a:bodyPr>
          <a:lstStyle/>
          <a:p>
            <a:endParaRPr sz="1620"/>
          </a:p>
        </p:txBody>
      </p:sp>
      <p:sp>
        <p:nvSpPr>
          <p:cNvPr id="359" name="Google Shape;359;p18">
            <a:extLst>
              <a:ext uri="{FF2B5EF4-FFF2-40B4-BE49-F238E27FC236}">
                <a16:creationId xmlns:a16="http://schemas.microsoft.com/office/drawing/2014/main" id="{9200415E-DA08-4C44-A6CB-33380917957D}"/>
              </a:ext>
            </a:extLst>
          </p:cNvPr>
          <p:cNvSpPr>
            <a:spLocks noGrp="1"/>
          </p:cNvSpPr>
          <p:nvPr/>
        </p:nvSpPr>
        <p:spPr>
          <a:xfrm>
            <a:off x="3337560" y="882625"/>
            <a:ext cx="329184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algn="ctr"/>
            <a:r>
              <a:rPr sz="108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1</a:t>
            </a:r>
          </a:p>
        </p:txBody>
      </p:sp>
      <p:sp>
        <p:nvSpPr>
          <p:cNvPr id="360" name="Google Shape;360;p18">
            <a:extLst>
              <a:ext uri="{FF2B5EF4-FFF2-40B4-BE49-F238E27FC236}">
                <a16:creationId xmlns:a16="http://schemas.microsoft.com/office/drawing/2014/main" id="{EC21BC5F-074E-47D7-9909-C0BE0BD9B083}"/>
              </a:ext>
            </a:extLst>
          </p:cNvPr>
          <p:cNvSpPr>
            <a:spLocks noGrp="1"/>
          </p:cNvSpPr>
          <p:nvPr/>
        </p:nvSpPr>
        <p:spPr>
          <a:xfrm>
            <a:off x="3831336" y="833247"/>
            <a:ext cx="4402836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en-US" sz="1215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Kazan Express Story &amp; Unit Economics</a:t>
            </a:r>
            <a:endParaRPr lang="ru-RU" sz="1215" dirty="0">
              <a:solidFill>
                <a:srgbClr val="20303D"/>
              </a:solidFill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61" name="Google Shape;361;p18">
            <a:extLst>
              <a:ext uri="{FF2B5EF4-FFF2-40B4-BE49-F238E27FC236}">
                <a16:creationId xmlns:a16="http://schemas.microsoft.com/office/drawing/2014/main" id="{43E831C0-21BA-437D-A8DE-75BC94FCFC88}"/>
              </a:ext>
            </a:extLst>
          </p:cNvPr>
          <p:cNvSpPr>
            <a:spLocks noGrp="1"/>
          </p:cNvSpPr>
          <p:nvPr/>
        </p:nvSpPr>
        <p:spPr>
          <a:xfrm>
            <a:off x="3337560" y="1425778"/>
            <a:ext cx="329184" cy="329184"/>
          </a:xfrm>
          <a:prstGeom prst="ellipse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82283" tIns="82283" rIns="82283" bIns="82283" anchor="ctr">
            <a:noAutofit/>
          </a:bodyPr>
          <a:lstStyle/>
          <a:p>
            <a:endParaRPr sz="1620"/>
          </a:p>
        </p:txBody>
      </p:sp>
      <p:sp>
        <p:nvSpPr>
          <p:cNvPr id="362" name="Google Shape;362;p18">
            <a:extLst>
              <a:ext uri="{FF2B5EF4-FFF2-40B4-BE49-F238E27FC236}">
                <a16:creationId xmlns:a16="http://schemas.microsoft.com/office/drawing/2014/main" id="{EE994F07-6955-448F-B704-C76DC5CBA3CC}"/>
              </a:ext>
            </a:extLst>
          </p:cNvPr>
          <p:cNvSpPr>
            <a:spLocks noGrp="1"/>
          </p:cNvSpPr>
          <p:nvPr/>
        </p:nvSpPr>
        <p:spPr>
          <a:xfrm>
            <a:off x="3337560" y="1425778"/>
            <a:ext cx="329184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algn="ctr"/>
            <a:r>
              <a:rPr sz="108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2</a:t>
            </a:r>
          </a:p>
        </p:txBody>
      </p:sp>
      <p:sp>
        <p:nvSpPr>
          <p:cNvPr id="363" name="Google Shape;363;p18">
            <a:extLst>
              <a:ext uri="{FF2B5EF4-FFF2-40B4-BE49-F238E27FC236}">
                <a16:creationId xmlns:a16="http://schemas.microsoft.com/office/drawing/2014/main" id="{C52BB49D-0FA9-4577-BC59-600C4A9E67FA}"/>
              </a:ext>
            </a:extLst>
          </p:cNvPr>
          <p:cNvSpPr>
            <a:spLocks noGrp="1"/>
          </p:cNvSpPr>
          <p:nvPr/>
        </p:nvSpPr>
        <p:spPr>
          <a:xfrm>
            <a:off x="3831336" y="1376401"/>
            <a:ext cx="4402836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en-US" sz="1215" dirty="0" err="1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Magnit</a:t>
            </a:r>
            <a:r>
              <a:rPr lang="en-US" sz="1215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 Market – Acquisition by </a:t>
            </a:r>
            <a:r>
              <a:rPr lang="en-US" sz="1215" dirty="0" err="1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Magnit</a:t>
            </a:r>
            <a:endParaRPr lang="ru-RU" sz="1215" dirty="0">
              <a:solidFill>
                <a:srgbClr val="20303D"/>
              </a:solidFill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64" name="Google Shape;364;p18">
            <a:extLst>
              <a:ext uri="{FF2B5EF4-FFF2-40B4-BE49-F238E27FC236}">
                <a16:creationId xmlns:a16="http://schemas.microsoft.com/office/drawing/2014/main" id="{79E1689F-D280-449E-B091-756754F3D4FC}"/>
              </a:ext>
            </a:extLst>
          </p:cNvPr>
          <p:cNvSpPr>
            <a:spLocks noGrp="1"/>
          </p:cNvSpPr>
          <p:nvPr/>
        </p:nvSpPr>
        <p:spPr>
          <a:xfrm>
            <a:off x="3337560" y="1968932"/>
            <a:ext cx="329184" cy="329184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82283" tIns="82283" rIns="82283" bIns="82283" anchor="ctr">
            <a:noAutofit/>
          </a:bodyPr>
          <a:lstStyle/>
          <a:p>
            <a:endParaRPr sz="1620"/>
          </a:p>
        </p:txBody>
      </p:sp>
      <p:sp>
        <p:nvSpPr>
          <p:cNvPr id="365" name="Google Shape;365;p18">
            <a:extLst>
              <a:ext uri="{FF2B5EF4-FFF2-40B4-BE49-F238E27FC236}">
                <a16:creationId xmlns:a16="http://schemas.microsoft.com/office/drawing/2014/main" id="{FA3F7AF6-848A-4350-9858-A503CEB4788C}"/>
              </a:ext>
            </a:extLst>
          </p:cNvPr>
          <p:cNvSpPr>
            <a:spLocks noGrp="1"/>
          </p:cNvSpPr>
          <p:nvPr/>
        </p:nvSpPr>
        <p:spPr>
          <a:xfrm>
            <a:off x="3337560" y="1968932"/>
            <a:ext cx="329184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algn="ctr"/>
            <a:r>
              <a:rPr sz="108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3</a:t>
            </a:r>
          </a:p>
        </p:txBody>
      </p:sp>
      <p:sp>
        <p:nvSpPr>
          <p:cNvPr id="366" name="Google Shape;366;p18">
            <a:extLst>
              <a:ext uri="{FF2B5EF4-FFF2-40B4-BE49-F238E27FC236}">
                <a16:creationId xmlns:a16="http://schemas.microsoft.com/office/drawing/2014/main" id="{F35DA720-689A-42AE-8F4B-7E225E038343}"/>
              </a:ext>
            </a:extLst>
          </p:cNvPr>
          <p:cNvSpPr>
            <a:spLocks noGrp="1"/>
          </p:cNvSpPr>
          <p:nvPr/>
        </p:nvSpPr>
        <p:spPr>
          <a:xfrm>
            <a:off x="3831336" y="1919554"/>
            <a:ext cx="4402836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en-US" sz="1215" dirty="0" err="1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Uzum</a:t>
            </a:r>
            <a:r>
              <a:rPr lang="en-US" sz="1215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 – Team transfer</a:t>
            </a:r>
            <a:endParaRPr lang="ru-RU" sz="1215" dirty="0">
              <a:solidFill>
                <a:srgbClr val="20303D"/>
              </a:solidFill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67" name="Google Shape;367;p18">
            <a:extLst>
              <a:ext uri="{FF2B5EF4-FFF2-40B4-BE49-F238E27FC236}">
                <a16:creationId xmlns:a16="http://schemas.microsoft.com/office/drawing/2014/main" id="{EFFEF7D9-BF34-41F5-B658-C16EBC1C8C12}"/>
              </a:ext>
            </a:extLst>
          </p:cNvPr>
          <p:cNvSpPr>
            <a:spLocks noGrp="1"/>
          </p:cNvSpPr>
          <p:nvPr/>
        </p:nvSpPr>
        <p:spPr>
          <a:xfrm>
            <a:off x="3337560" y="2512085"/>
            <a:ext cx="329184" cy="329184"/>
          </a:xfrm>
          <a:prstGeom prst="ellipse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82283" tIns="82283" rIns="82283" bIns="82283" anchor="ctr">
            <a:noAutofit/>
          </a:bodyPr>
          <a:lstStyle/>
          <a:p>
            <a:endParaRPr sz="1620"/>
          </a:p>
        </p:txBody>
      </p:sp>
      <p:sp>
        <p:nvSpPr>
          <p:cNvPr id="368" name="Google Shape;368;p18">
            <a:extLst>
              <a:ext uri="{FF2B5EF4-FFF2-40B4-BE49-F238E27FC236}">
                <a16:creationId xmlns:a16="http://schemas.microsoft.com/office/drawing/2014/main" id="{4F241402-4981-4066-8E77-7D96B1316744}"/>
              </a:ext>
            </a:extLst>
          </p:cNvPr>
          <p:cNvSpPr>
            <a:spLocks noGrp="1"/>
          </p:cNvSpPr>
          <p:nvPr/>
        </p:nvSpPr>
        <p:spPr>
          <a:xfrm>
            <a:off x="3337560" y="2512085"/>
            <a:ext cx="329184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algn="ctr"/>
            <a:r>
              <a:rPr sz="108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4</a:t>
            </a:r>
          </a:p>
        </p:txBody>
      </p:sp>
      <p:sp>
        <p:nvSpPr>
          <p:cNvPr id="369" name="Google Shape;369;p18">
            <a:extLst>
              <a:ext uri="{FF2B5EF4-FFF2-40B4-BE49-F238E27FC236}">
                <a16:creationId xmlns:a16="http://schemas.microsoft.com/office/drawing/2014/main" id="{A962B542-E481-4E9C-BD76-FBBA2DF7AC90}"/>
              </a:ext>
            </a:extLst>
          </p:cNvPr>
          <p:cNvSpPr>
            <a:spLocks noGrp="1"/>
          </p:cNvSpPr>
          <p:nvPr/>
        </p:nvSpPr>
        <p:spPr>
          <a:xfrm>
            <a:off x="3831336" y="2462708"/>
            <a:ext cx="4402836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en-US" sz="1215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Additional scores before exam</a:t>
            </a:r>
          </a:p>
        </p:txBody>
      </p:sp>
      <p:sp>
        <p:nvSpPr>
          <p:cNvPr id="370" name="Google Shape;370;p18">
            <a:extLst>
              <a:ext uri="{FF2B5EF4-FFF2-40B4-BE49-F238E27FC236}">
                <a16:creationId xmlns:a16="http://schemas.microsoft.com/office/drawing/2014/main" id="{B45FD700-C4BD-482D-806D-C7757CAFBDA1}"/>
              </a:ext>
            </a:extLst>
          </p:cNvPr>
          <p:cNvSpPr>
            <a:spLocks noGrp="1"/>
          </p:cNvSpPr>
          <p:nvPr/>
        </p:nvSpPr>
        <p:spPr>
          <a:xfrm>
            <a:off x="3337560" y="3055239"/>
            <a:ext cx="329184" cy="329184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82283" tIns="82283" rIns="82283" bIns="82283" anchor="ctr">
            <a:noAutofit/>
          </a:bodyPr>
          <a:lstStyle/>
          <a:p>
            <a:endParaRPr sz="1620"/>
          </a:p>
        </p:txBody>
      </p:sp>
      <p:sp>
        <p:nvSpPr>
          <p:cNvPr id="371" name="Google Shape;371;p18">
            <a:extLst>
              <a:ext uri="{FF2B5EF4-FFF2-40B4-BE49-F238E27FC236}">
                <a16:creationId xmlns:a16="http://schemas.microsoft.com/office/drawing/2014/main" id="{9BDDEAE8-CC6F-4F6A-86D2-331FCD8B6401}"/>
              </a:ext>
            </a:extLst>
          </p:cNvPr>
          <p:cNvSpPr>
            <a:spLocks noGrp="1"/>
          </p:cNvSpPr>
          <p:nvPr/>
        </p:nvSpPr>
        <p:spPr>
          <a:xfrm>
            <a:off x="3337560" y="3055239"/>
            <a:ext cx="329184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algn="ctr"/>
            <a:r>
              <a:rPr sz="108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5</a:t>
            </a:r>
          </a:p>
        </p:txBody>
      </p:sp>
      <p:sp>
        <p:nvSpPr>
          <p:cNvPr id="372" name="Google Shape;372;p18">
            <a:extLst>
              <a:ext uri="{FF2B5EF4-FFF2-40B4-BE49-F238E27FC236}">
                <a16:creationId xmlns:a16="http://schemas.microsoft.com/office/drawing/2014/main" id="{53A0A359-3611-48AF-B9E4-75841D70AB5C}"/>
              </a:ext>
            </a:extLst>
          </p:cNvPr>
          <p:cNvSpPr>
            <a:spLocks noGrp="1"/>
          </p:cNvSpPr>
          <p:nvPr/>
        </p:nvSpPr>
        <p:spPr>
          <a:xfrm>
            <a:off x="3831336" y="3005861"/>
            <a:ext cx="4402836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en-US" sz="1215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Exam date &amp; format, Exam Q&amp;A</a:t>
            </a:r>
          </a:p>
        </p:txBody>
      </p:sp>
      <p:sp>
        <p:nvSpPr>
          <p:cNvPr id="373" name="Google Shape;373;p18">
            <a:extLst>
              <a:ext uri="{FF2B5EF4-FFF2-40B4-BE49-F238E27FC236}">
                <a16:creationId xmlns:a16="http://schemas.microsoft.com/office/drawing/2014/main" id="{6A317747-C632-428C-B6C2-0B95B7101974}"/>
              </a:ext>
            </a:extLst>
          </p:cNvPr>
          <p:cNvSpPr>
            <a:spLocks noGrp="1"/>
          </p:cNvSpPr>
          <p:nvPr/>
        </p:nvSpPr>
        <p:spPr>
          <a:xfrm>
            <a:off x="3337560" y="3598393"/>
            <a:ext cx="329184" cy="329184"/>
          </a:xfrm>
          <a:prstGeom prst="ellipse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82283" tIns="82283" rIns="82283" bIns="82283" anchor="ctr">
            <a:noAutofit/>
          </a:bodyPr>
          <a:lstStyle/>
          <a:p>
            <a:endParaRPr sz="1620"/>
          </a:p>
        </p:txBody>
      </p:sp>
      <p:sp>
        <p:nvSpPr>
          <p:cNvPr id="374" name="Google Shape;374;p18">
            <a:extLst>
              <a:ext uri="{FF2B5EF4-FFF2-40B4-BE49-F238E27FC236}">
                <a16:creationId xmlns:a16="http://schemas.microsoft.com/office/drawing/2014/main" id="{B302B11A-55F7-48D2-B28B-CF711A8A08DA}"/>
              </a:ext>
            </a:extLst>
          </p:cNvPr>
          <p:cNvSpPr>
            <a:spLocks noGrp="1"/>
          </p:cNvSpPr>
          <p:nvPr/>
        </p:nvSpPr>
        <p:spPr>
          <a:xfrm>
            <a:off x="3337560" y="3598393"/>
            <a:ext cx="329184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algn="ctr"/>
            <a:r>
              <a:rPr sz="108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6</a:t>
            </a:r>
          </a:p>
        </p:txBody>
      </p:sp>
      <p:sp>
        <p:nvSpPr>
          <p:cNvPr id="375" name="Google Shape;375;p18">
            <a:extLst>
              <a:ext uri="{FF2B5EF4-FFF2-40B4-BE49-F238E27FC236}">
                <a16:creationId xmlns:a16="http://schemas.microsoft.com/office/drawing/2014/main" id="{B9D646A1-A458-4966-AFFD-ED708BCB30DD}"/>
              </a:ext>
            </a:extLst>
          </p:cNvPr>
          <p:cNvSpPr>
            <a:spLocks noGrp="1"/>
          </p:cNvSpPr>
          <p:nvPr/>
        </p:nvSpPr>
        <p:spPr>
          <a:xfrm>
            <a:off x="3831336" y="3549015"/>
            <a:ext cx="4402836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en-US" sz="1215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The Course Recap</a:t>
            </a:r>
          </a:p>
        </p:txBody>
      </p:sp>
    </p:spTree>
    <p:extLst>
      <p:ext uri="{BB962C8B-B14F-4D97-AF65-F5344CB8AC3E}">
        <p14:creationId xmlns:p14="http://schemas.microsoft.com/office/powerpoint/2010/main" val="21564983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819A461-8DBB-2C1E-63D8-E278AA62DC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90500"/>
            <a:ext cx="76200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8892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Text 1"/>
          <p:cNvSpPr/>
          <p:nvPr/>
        </p:nvSpPr>
        <p:spPr>
          <a:xfrm>
            <a:off x="365760" y="566928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30" dirty="0">
                <a:solidFill>
                  <a:srgbClr val="F2785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2022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365760" y="960120"/>
            <a:ext cx="2404872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2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Founding</a:t>
            </a:r>
            <a:endParaRPr lang="en-US" sz="2500" dirty="0"/>
          </a:p>
          <a:p>
            <a:pPr marL="0" indent="0" algn="l">
              <a:lnSpc>
                <a:spcPct val="105000"/>
              </a:lnSpc>
              <a:buNone/>
            </a:pPr>
            <a:r>
              <a:rPr lang="en-US" sz="2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&amp; thesis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3108960" y="502920"/>
            <a:ext cx="5760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45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Leapfrog the bazaar.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3108960" y="1481328"/>
            <a:ext cx="100584" cy="10058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7" name="Text 5"/>
          <p:cNvSpPr/>
          <p:nvPr/>
        </p:nvSpPr>
        <p:spPr>
          <a:xfrm>
            <a:off x="3364992" y="1417320"/>
            <a:ext cx="550468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Founded by Djasur Djumaev (CEO)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3108960" y="2139696"/>
            <a:ext cx="100584" cy="10058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9" name="Text 7"/>
          <p:cNvSpPr/>
          <p:nvPr/>
        </p:nvSpPr>
        <p:spPr>
          <a:xfrm>
            <a:off x="3364992" y="2075688"/>
            <a:ext cx="550468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young market with almost no e-commerce yet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3108960" y="2798064"/>
            <a:ext cx="100584" cy="10058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1" name="Text 9"/>
          <p:cNvSpPr/>
          <p:nvPr/>
        </p:nvSpPr>
        <p:spPr>
          <a:xfrm>
            <a:off x="3364992" y="2734056"/>
            <a:ext cx="550468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Thesis: skip offline retail — go straight from bazaar to digital, Amazon-style</a:t>
            </a:r>
            <a:endParaRPr lang="en-US" sz="13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57175"/>
            <a:ext cx="2510028" cy="4629150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3" name="Shape 1"/>
          <p:cNvSpPr/>
          <p:nvPr/>
        </p:nvSpPr>
        <p:spPr>
          <a:xfrm>
            <a:off x="786384" y="709803"/>
            <a:ext cx="263347" cy="7406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4" name="Text 2"/>
          <p:cNvSpPr/>
          <p:nvPr/>
        </p:nvSpPr>
        <p:spPr>
          <a:xfrm>
            <a:off x="786384" y="849706"/>
            <a:ext cx="1975104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855" kern="0" spc="135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FOUNDER · UZUM</a:t>
            </a:r>
            <a:endParaRPr lang="en-US" sz="855" dirty="0"/>
          </a:p>
        </p:txBody>
      </p:sp>
      <p:sp>
        <p:nvSpPr>
          <p:cNvPr id="5" name="Text 3"/>
          <p:cNvSpPr/>
          <p:nvPr/>
        </p:nvSpPr>
        <p:spPr>
          <a:xfrm>
            <a:off x="786384" y="1203579"/>
            <a:ext cx="2057400" cy="7818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12000"/>
              </a:lnSpc>
            </a:pPr>
            <a:r>
              <a:rPr lang="en-US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Djasur</a:t>
            </a:r>
            <a:endParaRPr lang="en-US" dirty="0"/>
          </a:p>
          <a:p>
            <a:pPr>
              <a:lnSpc>
                <a:spcPct val="112000"/>
              </a:lnSpc>
            </a:pPr>
            <a:r>
              <a:rPr lang="en-US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Djumaev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786384" y="2016252"/>
            <a:ext cx="1933956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30000"/>
              </a:lnSpc>
            </a:pPr>
            <a:r>
              <a:rPr lang="en-US" sz="90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Founder &amp; CEO of the Uzum ecosystem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786384" y="3168396"/>
            <a:ext cx="1851660" cy="23042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810" kern="0" spc="135" dirty="0">
                <a:solidFill>
                  <a:srgbClr val="9FB0B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PHOTO</a:t>
            </a:r>
            <a:endParaRPr lang="en-US" sz="810" dirty="0"/>
          </a:p>
        </p:txBody>
      </p:sp>
      <p:sp>
        <p:nvSpPr>
          <p:cNvPr id="9" name="Text 7"/>
          <p:cNvSpPr/>
          <p:nvPr/>
        </p:nvSpPr>
        <p:spPr>
          <a:xfrm>
            <a:off x="786384" y="3390595"/>
            <a:ext cx="1851660" cy="23042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72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Djasur Djumaev · portrait</a:t>
            </a:r>
            <a:endParaRPr lang="en-US" sz="720" dirty="0"/>
          </a:p>
        </p:txBody>
      </p:sp>
      <p:sp>
        <p:nvSpPr>
          <p:cNvPr id="10" name="Text 8"/>
          <p:cNvSpPr/>
          <p:nvPr/>
        </p:nvSpPr>
        <p:spPr>
          <a:xfrm>
            <a:off x="786384" y="4518050"/>
            <a:ext cx="2057400" cy="246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72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Lecture 11-12   —   KazanExpress → Magnit Market, Uzum</a:t>
            </a:r>
            <a:endParaRPr lang="en-US" sz="720" dirty="0"/>
          </a:p>
        </p:txBody>
      </p:sp>
      <p:sp>
        <p:nvSpPr>
          <p:cNvPr id="11" name="Text 9"/>
          <p:cNvSpPr/>
          <p:nvPr/>
        </p:nvSpPr>
        <p:spPr>
          <a:xfrm>
            <a:off x="3337560" y="781812"/>
            <a:ext cx="49377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810" kern="0" spc="135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HE BUILT THE PROFITABLE ONE</a:t>
            </a:r>
            <a:endParaRPr lang="en-US" sz="810" dirty="0"/>
          </a:p>
        </p:txBody>
      </p:sp>
      <p:sp>
        <p:nvSpPr>
          <p:cNvPr id="12" name="Text 10"/>
          <p:cNvSpPr/>
          <p:nvPr/>
        </p:nvSpPr>
        <p:spPr>
          <a:xfrm>
            <a:off x="3337560" y="1004011"/>
            <a:ext cx="4937760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7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Same region, same playbook — a very different outcome.</a:t>
            </a:r>
            <a:endParaRPr lang="en-US" sz="1170" dirty="0"/>
          </a:p>
        </p:txBody>
      </p:sp>
      <p:sp>
        <p:nvSpPr>
          <p:cNvPr id="13" name="Shape 11"/>
          <p:cNvSpPr/>
          <p:nvPr/>
        </p:nvSpPr>
        <p:spPr>
          <a:xfrm>
            <a:off x="3337560" y="1489557"/>
            <a:ext cx="213970" cy="213970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14" name="Text 12"/>
          <p:cNvSpPr/>
          <p:nvPr/>
        </p:nvSpPr>
        <p:spPr>
          <a:xfrm>
            <a:off x="3337560" y="1489557"/>
            <a:ext cx="213970" cy="2139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81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</a:t>
            </a:r>
            <a:endParaRPr lang="en-US" sz="810" dirty="0"/>
          </a:p>
        </p:txBody>
      </p:sp>
      <p:sp>
        <p:nvSpPr>
          <p:cNvPr id="15" name="Text 13"/>
          <p:cNvSpPr/>
          <p:nvPr/>
        </p:nvSpPr>
        <p:spPr>
          <a:xfrm>
            <a:off x="3666744" y="1464869"/>
            <a:ext cx="4608576" cy="6172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28000"/>
              </a:lnSpc>
            </a:pPr>
            <a:r>
              <a:rPr lang="en-US" sz="864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 Uzbek entrepreneur with a BBA from Westminster International University in Tashkent. Before Uzum he was a serial founder, venture investor and business angel — among other things a co-founder and board member of KupiKupon.</a:t>
            </a:r>
            <a:endParaRPr lang="en-US" sz="864" dirty="0"/>
          </a:p>
        </p:txBody>
      </p:sp>
      <p:sp>
        <p:nvSpPr>
          <p:cNvPr id="16" name="Shape 14"/>
          <p:cNvSpPr/>
          <p:nvPr/>
        </p:nvSpPr>
        <p:spPr>
          <a:xfrm>
            <a:off x="3337560" y="2164385"/>
            <a:ext cx="213970" cy="213970"/>
          </a:xfrm>
          <a:prstGeom prst="ellipse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17" name="Text 15"/>
          <p:cNvSpPr/>
          <p:nvPr/>
        </p:nvSpPr>
        <p:spPr>
          <a:xfrm>
            <a:off x="3337560" y="2164385"/>
            <a:ext cx="213970" cy="2139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81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2</a:t>
            </a:r>
            <a:endParaRPr lang="en-US" sz="810" dirty="0"/>
          </a:p>
        </p:txBody>
      </p:sp>
      <p:sp>
        <p:nvSpPr>
          <p:cNvPr id="18" name="Text 16"/>
          <p:cNvSpPr/>
          <p:nvPr/>
        </p:nvSpPr>
        <p:spPr>
          <a:xfrm>
            <a:off x="3666744" y="2139696"/>
            <a:ext cx="4608576" cy="6172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28000"/>
              </a:lnSpc>
            </a:pPr>
            <a:r>
              <a:rPr lang="en-US" sz="864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 founded Uzum in Tashkent in 2022. “Uzum” means grape in Uzbek: many berries on one stem — which is precisely the thesis. Marketplace, bank, lending and delivery hang off a single platform.</a:t>
            </a:r>
            <a:endParaRPr lang="en-US" sz="864" dirty="0"/>
          </a:p>
        </p:txBody>
      </p:sp>
      <p:sp>
        <p:nvSpPr>
          <p:cNvPr id="19" name="Shape 17"/>
          <p:cNvSpPr/>
          <p:nvPr/>
        </p:nvSpPr>
        <p:spPr>
          <a:xfrm>
            <a:off x="3337560" y="2839212"/>
            <a:ext cx="213970" cy="213970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20" name="Text 18"/>
          <p:cNvSpPr/>
          <p:nvPr/>
        </p:nvSpPr>
        <p:spPr>
          <a:xfrm>
            <a:off x="3337560" y="2839212"/>
            <a:ext cx="213970" cy="2139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81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3</a:t>
            </a:r>
            <a:endParaRPr lang="en-US" sz="810" dirty="0"/>
          </a:p>
        </p:txBody>
      </p:sp>
      <p:sp>
        <p:nvSpPr>
          <p:cNvPr id="21" name="Text 19"/>
          <p:cNvSpPr/>
          <p:nvPr/>
        </p:nvSpPr>
        <p:spPr>
          <a:xfrm>
            <a:off x="3666744" y="2814523"/>
            <a:ext cx="4608576" cy="6172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28000"/>
              </a:lnSpc>
            </a:pPr>
            <a:r>
              <a:rPr lang="en-US" sz="864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 hired operators, not just coders. Nikolay Seleznev (ex-JP Morgan) runs strategy — and Kevin Handa, the CTO of KazanExpress, is now CTO &amp; CPO of Uzum.</a:t>
            </a:r>
            <a:endParaRPr lang="en-US" sz="864" dirty="0"/>
          </a:p>
        </p:txBody>
      </p:sp>
      <p:sp>
        <p:nvSpPr>
          <p:cNvPr id="22" name="Shape 20"/>
          <p:cNvSpPr/>
          <p:nvPr/>
        </p:nvSpPr>
        <p:spPr>
          <a:xfrm>
            <a:off x="3337560" y="3514039"/>
            <a:ext cx="213970" cy="213970"/>
          </a:xfrm>
          <a:prstGeom prst="ellipse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23" name="Text 21"/>
          <p:cNvSpPr/>
          <p:nvPr/>
        </p:nvSpPr>
        <p:spPr>
          <a:xfrm>
            <a:off x="3337560" y="3514039"/>
            <a:ext cx="213970" cy="2139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81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4</a:t>
            </a:r>
            <a:endParaRPr lang="en-US" sz="810" dirty="0"/>
          </a:p>
        </p:txBody>
      </p:sp>
      <p:sp>
        <p:nvSpPr>
          <p:cNvPr id="24" name="Text 22"/>
          <p:cNvSpPr/>
          <p:nvPr/>
        </p:nvSpPr>
        <p:spPr>
          <a:xfrm>
            <a:off x="3666744" y="3489350"/>
            <a:ext cx="4608576" cy="6172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28000"/>
              </a:lnSpc>
            </a:pPr>
            <a:r>
              <a:rPr lang="en-US" sz="864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His bet: Uzbekistan skips a step. Retail will leapfrog straight from bazaars and informal trade into digital commerce, without the traditional-retail phase in between.</a:t>
            </a:r>
            <a:endParaRPr lang="en-US" sz="864" dirty="0"/>
          </a:p>
        </p:txBody>
      </p:sp>
      <p:sp>
        <p:nvSpPr>
          <p:cNvPr id="25" name="Shape 23"/>
          <p:cNvSpPr/>
          <p:nvPr/>
        </p:nvSpPr>
        <p:spPr>
          <a:xfrm>
            <a:off x="3337560" y="4188866"/>
            <a:ext cx="213970" cy="213970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26" name="Text 24"/>
          <p:cNvSpPr/>
          <p:nvPr/>
        </p:nvSpPr>
        <p:spPr>
          <a:xfrm>
            <a:off x="3337560" y="4188866"/>
            <a:ext cx="213970" cy="2139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81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5</a:t>
            </a:r>
            <a:endParaRPr lang="en-US" sz="810" dirty="0"/>
          </a:p>
        </p:txBody>
      </p:sp>
      <p:sp>
        <p:nvSpPr>
          <p:cNvPr id="27" name="Text 25"/>
          <p:cNvSpPr/>
          <p:nvPr/>
        </p:nvSpPr>
        <p:spPr>
          <a:xfrm>
            <a:off x="3666744" y="4164178"/>
            <a:ext cx="4608576" cy="6172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28000"/>
              </a:lnSpc>
            </a:pPr>
            <a:r>
              <a:rPr lang="en-US" sz="864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result: the country's first unicorn, valued at $2.3bn by March 2026, with 20M users — and, unusually for a marketplace, actually profitable ($176M net income in 2025).</a:t>
            </a:r>
            <a:endParaRPr lang="en-US" sz="864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6CFE61ED-FBB3-34B1-8F54-563928E080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" y="2529910"/>
            <a:ext cx="1918695" cy="1911325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Text 1"/>
          <p:cNvSpPr/>
          <p:nvPr/>
        </p:nvSpPr>
        <p:spPr>
          <a:xfrm>
            <a:off x="365760" y="566928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30" dirty="0">
                <a:solidFill>
                  <a:srgbClr val="F2785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OCT 2022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365760" y="960120"/>
            <a:ext cx="2404872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2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Launch &amp;</a:t>
            </a:r>
            <a:endParaRPr lang="en-US" sz="2500" dirty="0"/>
          </a:p>
          <a:p>
            <a:pPr marL="0" indent="0" algn="l">
              <a:lnSpc>
                <a:spcPct val="105000"/>
              </a:lnSpc>
              <a:buNone/>
            </a:pPr>
            <a:r>
              <a:rPr lang="en-US" sz="2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cluster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3108960" y="502920"/>
            <a:ext cx="5760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45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Infrastructure first, then the ecosystem.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3108960" y="1481328"/>
            <a:ext cx="100584" cy="10058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7" name="Text 5"/>
          <p:cNvSpPr/>
          <p:nvPr/>
        </p:nvSpPr>
        <p:spPr>
          <a:xfrm>
            <a:off x="3364992" y="1417320"/>
            <a:ext cx="550468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Built logistics, fleet &amp; pickup points for one-day delivery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3108960" y="2139696"/>
            <a:ext cx="100584" cy="10058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9" name="Text 7"/>
          <p:cNvSpPr/>
          <p:nvPr/>
        </p:nvSpPr>
        <p:spPr>
          <a:xfrm>
            <a:off x="3364992" y="2075688"/>
            <a:ext cx="550468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Launched Uzum Market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3108960" y="2798064"/>
            <a:ext cx="100584" cy="10058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1" name="Text 9"/>
          <p:cNvSpPr/>
          <p:nvPr/>
        </p:nvSpPr>
        <p:spPr>
          <a:xfrm>
            <a:off x="3364992" y="2734056"/>
            <a:ext cx="550468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Apelsin bank &amp; Paymart (BNPL) folded into the “grape”</a:t>
            </a:r>
            <a:endParaRPr lang="en-US" sz="13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Text 1"/>
          <p:cNvSpPr/>
          <p:nvPr/>
        </p:nvSpPr>
        <p:spPr>
          <a:xfrm>
            <a:off x="365760" y="566928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30" dirty="0">
                <a:solidFill>
                  <a:srgbClr val="F2785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2024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365760" y="960120"/>
            <a:ext cx="2404872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2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First unicorn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3108960" y="502920"/>
            <a:ext cx="5760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45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Uzbekistan's first tech unicorn.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3108960" y="1481328"/>
            <a:ext cx="100584" cy="10058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7" name="Text 5"/>
          <p:cNvSpPr/>
          <p:nvPr/>
        </p:nvSpPr>
        <p:spPr>
          <a:xfrm>
            <a:off x="3364992" y="1417320"/>
            <a:ext cx="550468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Series A led by FinSight Ventures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3108960" y="2139696"/>
            <a:ext cx="100584" cy="10058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9" name="Text 7"/>
          <p:cNvSpPr/>
          <p:nvPr/>
        </p:nvSpPr>
        <p:spPr>
          <a:xfrm>
            <a:off x="3364992" y="2075688"/>
            <a:ext cx="550468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Valuation crosses $1 billion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3108960" y="2798064"/>
            <a:ext cx="100584" cy="10058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1" name="Text 9"/>
          <p:cNvSpPr/>
          <p:nvPr/>
        </p:nvSpPr>
        <p:spPr>
          <a:xfrm>
            <a:off x="3364992" y="2734056"/>
            <a:ext cx="550468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Ambition: to become the Uzbek Kaspi.kz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3108960" y="4160520"/>
            <a:ext cx="5760720" cy="457200"/>
          </a:xfrm>
          <a:prstGeom prst="roundRect">
            <a:avLst>
              <a:gd name="adj" fmla="val 12000"/>
            </a:avLst>
          </a:prstGeom>
          <a:solidFill>
            <a:srgbClr val="F4F6F9"/>
          </a:solidFill>
          <a:ln w="12700">
            <a:solidFill>
              <a:srgbClr val="ED561B"/>
            </a:solidFill>
            <a:prstDash val="dash"/>
          </a:ln>
        </p:spPr>
        <p:txBody>
          <a:bodyPr/>
          <a:lstStyle/>
          <a:p>
            <a:endParaRPr lang="en-RU"/>
          </a:p>
        </p:txBody>
      </p:sp>
      <p:sp>
        <p:nvSpPr>
          <p:cNvPr id="13" name="Text 11"/>
          <p:cNvSpPr/>
          <p:nvPr/>
        </p:nvSpPr>
        <p:spPr>
          <a:xfrm>
            <a:off x="3291840" y="4160520"/>
            <a:ext cx="5394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ED561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Later:  </a:t>
            </a:r>
            <a:r>
              <a:rPr lang="en-US" sz="1050" i="1" dirty="0">
                <a:solidFill>
                  <a:srgbClr val="6B72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$114M raise, round structure, $1.1B valuation</a:t>
            </a:r>
            <a:endParaRPr lang="en-US" sz="105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Text 1"/>
          <p:cNvSpPr/>
          <p:nvPr/>
        </p:nvSpPr>
        <p:spPr>
          <a:xfrm>
            <a:off x="365760" y="566928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30" dirty="0">
                <a:solidFill>
                  <a:srgbClr val="F2785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2025–2026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365760" y="960120"/>
            <a:ext cx="2404872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2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Rise toward</a:t>
            </a:r>
            <a:endParaRPr lang="en-US" sz="2500" dirty="0"/>
          </a:p>
          <a:p>
            <a:pPr marL="0" indent="0" algn="l">
              <a:lnSpc>
                <a:spcPct val="105000"/>
              </a:lnSpc>
              <a:buNone/>
            </a:pPr>
            <a:r>
              <a:rPr lang="en-US" sz="2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 IPO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3108960" y="502920"/>
            <a:ext cx="5760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45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Scaling capital and users.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3108960" y="1481328"/>
            <a:ext cx="100584" cy="10058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7" name="Text 5"/>
          <p:cNvSpPr/>
          <p:nvPr/>
        </p:nvSpPr>
        <p:spPr>
          <a:xfrm>
            <a:off x="3364992" y="1417320"/>
            <a:ext cx="550468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New rounds: Tencent / VR Capital, then sovereign Oman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3108960" y="2139696"/>
            <a:ext cx="100584" cy="10058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9" name="Text 7"/>
          <p:cNvSpPr/>
          <p:nvPr/>
        </p:nvSpPr>
        <p:spPr>
          <a:xfrm>
            <a:off x="3364992" y="2075688"/>
            <a:ext cx="550468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17M+ monthly users — over half the country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3108960" y="2798064"/>
            <a:ext cx="100584" cy="10058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1" name="Text 9"/>
          <p:cNvSpPr/>
          <p:nvPr/>
        </p:nvSpPr>
        <p:spPr>
          <a:xfrm>
            <a:off x="3364992" y="2734056"/>
            <a:ext cx="550468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 course for a 2027 IPO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3108960" y="4160520"/>
            <a:ext cx="5760720" cy="457200"/>
          </a:xfrm>
          <a:prstGeom prst="roundRect">
            <a:avLst>
              <a:gd name="adj" fmla="val 12000"/>
            </a:avLst>
          </a:prstGeom>
          <a:solidFill>
            <a:srgbClr val="F4F6F9"/>
          </a:solidFill>
          <a:ln w="12700">
            <a:solidFill>
              <a:srgbClr val="ED561B"/>
            </a:solidFill>
            <a:prstDash val="dash"/>
          </a:ln>
        </p:spPr>
        <p:txBody>
          <a:bodyPr/>
          <a:lstStyle/>
          <a:p>
            <a:endParaRPr lang="en-RU"/>
          </a:p>
        </p:txBody>
      </p:sp>
      <p:sp>
        <p:nvSpPr>
          <p:cNvPr id="13" name="Text 11"/>
          <p:cNvSpPr/>
          <p:nvPr/>
        </p:nvSpPr>
        <p:spPr>
          <a:xfrm>
            <a:off x="3291840" y="4160520"/>
            <a:ext cx="5394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ED561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Later:  </a:t>
            </a:r>
            <a:r>
              <a:rPr lang="en-US" sz="1050" i="1" dirty="0">
                <a:solidFill>
                  <a:srgbClr val="6B72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$1.5B → $2.3B valuation, revenue &amp; GMV</a:t>
            </a:r>
            <a:endParaRPr lang="en-US" sz="105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Text 1"/>
          <p:cNvSpPr/>
          <p:nvPr/>
        </p:nvSpPr>
        <p:spPr>
          <a:xfrm>
            <a:off x="365760" y="566928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30" dirty="0">
                <a:solidFill>
                  <a:srgbClr val="F2785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SYNTHESIS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365760" y="960120"/>
            <a:ext cx="2404872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2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One DNA,</a:t>
            </a:r>
            <a:endParaRPr lang="en-US" sz="2500" dirty="0"/>
          </a:p>
          <a:p>
            <a:pPr marL="0" indent="0" algn="l">
              <a:lnSpc>
                <a:spcPct val="105000"/>
              </a:lnSpc>
              <a:buNone/>
            </a:pPr>
            <a:r>
              <a:rPr lang="en-US" sz="2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three exits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3108960" y="548640"/>
            <a:ext cx="5760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One Kazan code, three trajectories.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3108960" y="1325880"/>
            <a:ext cx="1767840" cy="1965960"/>
          </a:xfrm>
          <a:prstGeom prst="roundRect">
            <a:avLst>
              <a:gd name="adj" fmla="val 4138"/>
            </a:avLst>
          </a:prstGeom>
          <a:solidFill>
            <a:srgbClr val="E9EEF4"/>
          </a:solidFill>
          <a:ln/>
          <a:effectLst>
            <a:outerShdw blurRad="76200" dist="19050" dir="54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RU"/>
          </a:p>
        </p:txBody>
      </p:sp>
      <p:sp>
        <p:nvSpPr>
          <p:cNvPr id="7" name="Text 5"/>
          <p:cNvSpPr/>
          <p:nvPr/>
        </p:nvSpPr>
        <p:spPr>
          <a:xfrm>
            <a:off x="3218688" y="1581912"/>
            <a:ext cx="15483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45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KazanExpress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3218688" y="2167128"/>
            <a:ext cx="154838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15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sold to Magnit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3218688" y="2743200"/>
            <a:ext cx="15483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M&amp;A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5105400" y="1325880"/>
            <a:ext cx="1767840" cy="1965960"/>
          </a:xfrm>
          <a:prstGeom prst="roundRect">
            <a:avLst>
              <a:gd name="adj" fmla="val 4138"/>
            </a:avLst>
          </a:prstGeom>
          <a:solidFill>
            <a:srgbClr val="FBE7DE"/>
          </a:solidFill>
          <a:ln/>
          <a:effectLst>
            <a:outerShdw blurRad="76200" dist="19050" dir="54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RU"/>
          </a:p>
        </p:txBody>
      </p:sp>
      <p:sp>
        <p:nvSpPr>
          <p:cNvPr id="11" name="Text 9"/>
          <p:cNvSpPr/>
          <p:nvPr/>
        </p:nvSpPr>
        <p:spPr>
          <a:xfrm>
            <a:off x="5215128" y="1581912"/>
            <a:ext cx="15483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45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Teez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5215128" y="2167128"/>
            <a:ext cx="154838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15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sold to a fintech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5215128" y="2743200"/>
            <a:ext cx="15483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ED561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M&amp;A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7101840" y="1325880"/>
            <a:ext cx="1767840" cy="1965960"/>
          </a:xfrm>
          <a:prstGeom prst="roundRect">
            <a:avLst>
              <a:gd name="adj" fmla="val 4138"/>
            </a:avLst>
          </a:prstGeom>
          <a:solidFill>
            <a:srgbClr val="EDF2E4"/>
          </a:solidFill>
          <a:ln/>
          <a:effectLst>
            <a:outerShdw blurRad="76200" dist="19050" dir="54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RU"/>
          </a:p>
        </p:txBody>
      </p:sp>
      <p:sp>
        <p:nvSpPr>
          <p:cNvPr id="15" name="Text 13"/>
          <p:cNvSpPr/>
          <p:nvPr/>
        </p:nvSpPr>
        <p:spPr>
          <a:xfrm>
            <a:off x="7211568" y="1581912"/>
            <a:ext cx="15483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45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Uzum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7211568" y="2167128"/>
            <a:ext cx="154838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15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heading for an IPO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7211568" y="2743200"/>
            <a:ext cx="15483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3C6B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IPO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3108960" y="3547872"/>
            <a:ext cx="5760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Two ways out for a tech company: </a:t>
            </a:r>
            <a:r>
              <a:rPr lang="en-US" sz="120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sell to a strategic buyer, or go public</a:t>
            </a:r>
            <a:r>
              <a:rPr lang="en-US" sz="1200" dirty="0">
                <a:solidFill>
                  <a:srgbClr val="6B72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the bridge to Digital Habits' pre-IPO story.</a:t>
            </a:r>
            <a:endParaRPr lang="en-US" sz="12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1481328"/>
            <a:ext cx="457200" cy="4572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640080" y="1600200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300" b="1" kern="0" spc="200" dirty="0">
                <a:solidFill>
                  <a:srgbClr val="F2785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</a:t>
            </a:r>
            <a:r>
              <a:rPr kumimoji="0" lang="en-US" sz="1300" b="1" i="0" u="none" strike="noStrike" kern="0" cap="none" spc="20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 · ADDITIONAL SCORES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640080" y="1965960"/>
            <a:ext cx="78638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List of </a:t>
            </a:r>
          </a:p>
          <a:p>
            <a:pPr marL="0" marR="0" lvl="0" indent="0" algn="l" defTabSz="914400" rtl="0" eaLnBrk="1" fontAlgn="auto" latinLnBrk="0" hangingPunct="1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Practical Tasks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658368" y="3977640"/>
            <a:ext cx="7498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AEB9C6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All the tasks to complete along the course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69422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57175"/>
            <a:ext cx="2510028" cy="4629150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3" name="Shape 1"/>
          <p:cNvSpPr/>
          <p:nvPr/>
        </p:nvSpPr>
        <p:spPr>
          <a:xfrm>
            <a:off x="786384" y="709803"/>
            <a:ext cx="263347" cy="7406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4" name="Text 2"/>
          <p:cNvSpPr/>
          <p:nvPr/>
        </p:nvSpPr>
        <p:spPr>
          <a:xfrm>
            <a:off x="786384" y="849706"/>
            <a:ext cx="1975104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855" kern="0" spc="135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RESUBMISSION</a:t>
            </a:r>
            <a:endParaRPr lang="en-US" sz="855" dirty="0"/>
          </a:p>
        </p:txBody>
      </p:sp>
      <p:sp>
        <p:nvSpPr>
          <p:cNvPr id="5" name="Text 3"/>
          <p:cNvSpPr/>
          <p:nvPr/>
        </p:nvSpPr>
        <p:spPr>
          <a:xfrm>
            <a:off x="786384" y="1203579"/>
            <a:ext cx="20574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12000"/>
              </a:lnSpc>
            </a:pPr>
            <a:r>
              <a:rPr lang="en-US" sz="189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Second</a:t>
            </a:r>
            <a:endParaRPr lang="en-US" sz="1890" dirty="0"/>
          </a:p>
          <a:p>
            <a:pPr>
              <a:lnSpc>
                <a:spcPct val="112000"/>
              </a:lnSpc>
            </a:pPr>
            <a:r>
              <a:rPr lang="en-US" sz="189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chance</a:t>
            </a:r>
            <a:endParaRPr lang="en-US" sz="1890" dirty="0"/>
          </a:p>
        </p:txBody>
      </p:sp>
      <p:sp>
        <p:nvSpPr>
          <p:cNvPr id="6" name="Text 4"/>
          <p:cNvSpPr/>
          <p:nvPr/>
        </p:nvSpPr>
        <p:spPr>
          <a:xfrm>
            <a:off x="786384" y="2139696"/>
            <a:ext cx="1892808" cy="7406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35000"/>
              </a:lnSpc>
            </a:pPr>
            <a:r>
              <a:rPr lang="en-US" sz="9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Six tasks are open again. Resubmit any of them to raise your score.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786384" y="4518050"/>
            <a:ext cx="2057400" cy="246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72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Financial Management in Digital Products   —   Resubmissions</a:t>
            </a:r>
            <a:endParaRPr lang="en-US" sz="720" dirty="0"/>
          </a:p>
        </p:txBody>
      </p:sp>
      <p:sp>
        <p:nvSpPr>
          <p:cNvPr id="8" name="Shape 6"/>
          <p:cNvSpPr/>
          <p:nvPr/>
        </p:nvSpPr>
        <p:spPr>
          <a:xfrm>
            <a:off x="3337560" y="781812"/>
            <a:ext cx="4937760" cy="510235"/>
          </a:xfrm>
          <a:prstGeom prst="roundRect">
            <a:avLst>
              <a:gd name="adj" fmla="val 9677"/>
            </a:avLst>
          </a:prstGeom>
          <a:solidFill>
            <a:srgbClr val="ED561B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9" name="Text 7"/>
          <p:cNvSpPr/>
          <p:nvPr/>
        </p:nvSpPr>
        <p:spPr>
          <a:xfrm>
            <a:off x="3543300" y="781812"/>
            <a:ext cx="987552" cy="51023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765" kern="0" spc="108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DEADLINE</a:t>
            </a:r>
            <a:endParaRPr lang="en-US" sz="765" dirty="0"/>
          </a:p>
        </p:txBody>
      </p:sp>
      <p:sp>
        <p:nvSpPr>
          <p:cNvPr id="10" name="Text 8"/>
          <p:cNvSpPr/>
          <p:nvPr/>
        </p:nvSpPr>
        <p:spPr>
          <a:xfrm>
            <a:off x="4448556" y="781812"/>
            <a:ext cx="1234440" cy="51023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53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21 July</a:t>
            </a:r>
            <a:endParaRPr lang="en-US" sz="1530" dirty="0"/>
          </a:p>
        </p:txBody>
      </p:sp>
      <p:sp>
        <p:nvSpPr>
          <p:cNvPr id="11" name="Text 9"/>
          <p:cNvSpPr/>
          <p:nvPr/>
        </p:nvSpPr>
        <p:spPr>
          <a:xfrm>
            <a:off x="5724144" y="781812"/>
            <a:ext cx="2386584" cy="51023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/>
            <a:r>
              <a:rPr lang="en-US" sz="855" dirty="0">
                <a:solidFill>
                  <a:srgbClr val="FFE4D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Nothing is accepted after this date.</a:t>
            </a:r>
            <a:endParaRPr lang="en-US" sz="855" dirty="0"/>
          </a:p>
        </p:txBody>
      </p:sp>
      <p:sp>
        <p:nvSpPr>
          <p:cNvPr id="12" name="Shape 10"/>
          <p:cNvSpPr/>
          <p:nvPr/>
        </p:nvSpPr>
        <p:spPr>
          <a:xfrm>
            <a:off x="3337560" y="1464869"/>
            <a:ext cx="4937760" cy="411480"/>
          </a:xfrm>
          <a:prstGeom prst="roundRect">
            <a:avLst>
              <a:gd name="adj" fmla="val 10000"/>
            </a:avLst>
          </a:prstGeom>
          <a:solidFill>
            <a:srgbClr val="F1F4F7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13" name="Shape 11"/>
          <p:cNvSpPr/>
          <p:nvPr/>
        </p:nvSpPr>
        <p:spPr>
          <a:xfrm>
            <a:off x="3485693" y="1563624"/>
            <a:ext cx="213970" cy="213970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14" name="Text 12"/>
          <p:cNvSpPr/>
          <p:nvPr/>
        </p:nvSpPr>
        <p:spPr>
          <a:xfrm>
            <a:off x="3485693" y="1563624"/>
            <a:ext cx="213970" cy="2139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765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</a:t>
            </a:r>
            <a:endParaRPr lang="en-US" sz="765" dirty="0"/>
          </a:p>
        </p:txBody>
      </p:sp>
      <p:sp>
        <p:nvSpPr>
          <p:cNvPr id="15" name="Text 13"/>
          <p:cNvSpPr/>
          <p:nvPr/>
        </p:nvSpPr>
        <p:spPr>
          <a:xfrm>
            <a:off x="3790188" y="1464869"/>
            <a:ext cx="43205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99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3"/>
              </a:rPr>
              <a:t>Unit Economics Tasks </a:t>
            </a:r>
            <a:endParaRPr lang="en-US" sz="990" dirty="0"/>
          </a:p>
        </p:txBody>
      </p:sp>
      <p:sp>
        <p:nvSpPr>
          <p:cNvPr id="16" name="Shape 14"/>
          <p:cNvSpPr/>
          <p:nvPr/>
        </p:nvSpPr>
        <p:spPr>
          <a:xfrm>
            <a:off x="3337560" y="1958645"/>
            <a:ext cx="4937760" cy="411480"/>
          </a:xfrm>
          <a:prstGeom prst="roundRect">
            <a:avLst>
              <a:gd name="adj" fmla="val 10000"/>
            </a:avLst>
          </a:prstGeom>
          <a:solidFill>
            <a:srgbClr val="F1F4F7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17" name="Shape 15"/>
          <p:cNvSpPr/>
          <p:nvPr/>
        </p:nvSpPr>
        <p:spPr>
          <a:xfrm>
            <a:off x="3485693" y="2057400"/>
            <a:ext cx="213970" cy="213970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18" name="Text 16"/>
          <p:cNvSpPr/>
          <p:nvPr/>
        </p:nvSpPr>
        <p:spPr>
          <a:xfrm>
            <a:off x="3485693" y="2057400"/>
            <a:ext cx="213970" cy="2139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765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2</a:t>
            </a:r>
            <a:endParaRPr lang="en-US" sz="765" dirty="0"/>
          </a:p>
        </p:txBody>
      </p:sp>
      <p:sp>
        <p:nvSpPr>
          <p:cNvPr id="19" name="Text 17"/>
          <p:cNvSpPr/>
          <p:nvPr/>
        </p:nvSpPr>
        <p:spPr>
          <a:xfrm>
            <a:off x="3790188" y="1958645"/>
            <a:ext cx="43205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99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4"/>
              </a:rPr>
              <a:t>Unit Economics Test — Lectures 1–2</a:t>
            </a:r>
            <a:endParaRPr lang="en-US" sz="990" dirty="0"/>
          </a:p>
        </p:txBody>
      </p:sp>
      <p:sp>
        <p:nvSpPr>
          <p:cNvPr id="20" name="Shape 18"/>
          <p:cNvSpPr/>
          <p:nvPr/>
        </p:nvSpPr>
        <p:spPr>
          <a:xfrm>
            <a:off x="3337560" y="2452421"/>
            <a:ext cx="4937760" cy="411480"/>
          </a:xfrm>
          <a:prstGeom prst="roundRect">
            <a:avLst>
              <a:gd name="adj" fmla="val 10000"/>
            </a:avLst>
          </a:prstGeom>
          <a:solidFill>
            <a:srgbClr val="F1F4F7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21" name="Shape 19"/>
          <p:cNvSpPr/>
          <p:nvPr/>
        </p:nvSpPr>
        <p:spPr>
          <a:xfrm>
            <a:off x="3485693" y="2551176"/>
            <a:ext cx="213970" cy="213970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22" name="Text 20"/>
          <p:cNvSpPr/>
          <p:nvPr/>
        </p:nvSpPr>
        <p:spPr>
          <a:xfrm>
            <a:off x="3485693" y="2551176"/>
            <a:ext cx="213970" cy="2139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765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3</a:t>
            </a:r>
            <a:endParaRPr lang="en-US" sz="765" dirty="0"/>
          </a:p>
        </p:txBody>
      </p:sp>
      <p:sp>
        <p:nvSpPr>
          <p:cNvPr id="23" name="Text 21"/>
          <p:cNvSpPr/>
          <p:nvPr/>
        </p:nvSpPr>
        <p:spPr>
          <a:xfrm>
            <a:off x="3790188" y="2452421"/>
            <a:ext cx="43205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99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5"/>
              </a:rPr>
              <a:t>Lectures 3–4 Test</a:t>
            </a:r>
            <a:endParaRPr lang="en-US" sz="990" dirty="0"/>
          </a:p>
        </p:txBody>
      </p:sp>
      <p:sp>
        <p:nvSpPr>
          <p:cNvPr id="24" name="Shape 22"/>
          <p:cNvSpPr/>
          <p:nvPr/>
        </p:nvSpPr>
        <p:spPr>
          <a:xfrm>
            <a:off x="3337560" y="2946197"/>
            <a:ext cx="4937760" cy="411480"/>
          </a:xfrm>
          <a:prstGeom prst="roundRect">
            <a:avLst>
              <a:gd name="adj" fmla="val 10000"/>
            </a:avLst>
          </a:prstGeom>
          <a:solidFill>
            <a:srgbClr val="F1F4F7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25" name="Shape 23"/>
          <p:cNvSpPr/>
          <p:nvPr/>
        </p:nvSpPr>
        <p:spPr>
          <a:xfrm>
            <a:off x="3485693" y="3044952"/>
            <a:ext cx="213970" cy="213970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26" name="Text 24"/>
          <p:cNvSpPr/>
          <p:nvPr/>
        </p:nvSpPr>
        <p:spPr>
          <a:xfrm>
            <a:off x="3485693" y="3044952"/>
            <a:ext cx="213970" cy="2139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765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4</a:t>
            </a:r>
            <a:endParaRPr lang="en-US" sz="765" dirty="0"/>
          </a:p>
        </p:txBody>
      </p:sp>
      <p:sp>
        <p:nvSpPr>
          <p:cNvPr id="27" name="Text 25"/>
          <p:cNvSpPr/>
          <p:nvPr/>
        </p:nvSpPr>
        <p:spPr>
          <a:xfrm>
            <a:off x="3790188" y="2946197"/>
            <a:ext cx="43205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99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6"/>
              </a:rPr>
              <a:t>Rental Apartment Case / Financial Ratios</a:t>
            </a:r>
            <a:endParaRPr lang="en-US" sz="990" dirty="0"/>
          </a:p>
        </p:txBody>
      </p:sp>
      <p:sp>
        <p:nvSpPr>
          <p:cNvPr id="28" name="Shape 26"/>
          <p:cNvSpPr/>
          <p:nvPr/>
        </p:nvSpPr>
        <p:spPr>
          <a:xfrm>
            <a:off x="3337560" y="3439973"/>
            <a:ext cx="4937760" cy="411480"/>
          </a:xfrm>
          <a:prstGeom prst="roundRect">
            <a:avLst>
              <a:gd name="adj" fmla="val 10000"/>
            </a:avLst>
          </a:prstGeom>
          <a:solidFill>
            <a:srgbClr val="F1F4F7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29" name="Shape 27"/>
          <p:cNvSpPr/>
          <p:nvPr/>
        </p:nvSpPr>
        <p:spPr>
          <a:xfrm>
            <a:off x="3485693" y="3538728"/>
            <a:ext cx="213970" cy="213970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30" name="Text 28"/>
          <p:cNvSpPr/>
          <p:nvPr/>
        </p:nvSpPr>
        <p:spPr>
          <a:xfrm>
            <a:off x="3485693" y="3538728"/>
            <a:ext cx="213970" cy="2139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765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5</a:t>
            </a:r>
            <a:endParaRPr lang="en-US" sz="765" dirty="0"/>
          </a:p>
        </p:txBody>
      </p:sp>
      <p:sp>
        <p:nvSpPr>
          <p:cNvPr id="31" name="Text 29"/>
          <p:cNvSpPr/>
          <p:nvPr/>
        </p:nvSpPr>
        <p:spPr>
          <a:xfrm>
            <a:off x="3790188" y="3439973"/>
            <a:ext cx="43205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99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7"/>
              </a:rPr>
              <a:t>Digital Habits Valuation Task</a:t>
            </a:r>
            <a:endParaRPr lang="en-US" sz="990" dirty="0"/>
          </a:p>
        </p:txBody>
      </p:sp>
      <p:sp>
        <p:nvSpPr>
          <p:cNvPr id="32" name="Shape 30"/>
          <p:cNvSpPr/>
          <p:nvPr/>
        </p:nvSpPr>
        <p:spPr>
          <a:xfrm>
            <a:off x="3337560" y="3933749"/>
            <a:ext cx="4937760" cy="411480"/>
          </a:xfrm>
          <a:prstGeom prst="roundRect">
            <a:avLst>
              <a:gd name="adj" fmla="val 10000"/>
            </a:avLst>
          </a:prstGeom>
          <a:solidFill>
            <a:srgbClr val="F1F4F7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33" name="Shape 31"/>
          <p:cNvSpPr/>
          <p:nvPr/>
        </p:nvSpPr>
        <p:spPr>
          <a:xfrm>
            <a:off x="3485693" y="4032504"/>
            <a:ext cx="213970" cy="213970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34" name="Text 32"/>
          <p:cNvSpPr/>
          <p:nvPr/>
        </p:nvSpPr>
        <p:spPr>
          <a:xfrm>
            <a:off x="3485693" y="4032504"/>
            <a:ext cx="213970" cy="2139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765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6</a:t>
            </a:r>
            <a:endParaRPr lang="en-US" sz="765" dirty="0"/>
          </a:p>
        </p:txBody>
      </p:sp>
      <p:sp>
        <p:nvSpPr>
          <p:cNvPr id="35" name="Text 33"/>
          <p:cNvSpPr/>
          <p:nvPr/>
        </p:nvSpPr>
        <p:spPr>
          <a:xfrm>
            <a:off x="3790188" y="3933749"/>
            <a:ext cx="43205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99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  <a:hlinkClick r:id="rId8"/>
              </a:rPr>
              <a:t>Final Takeaway</a:t>
            </a:r>
            <a:endParaRPr lang="en-US" sz="990" dirty="0"/>
          </a:p>
        </p:txBody>
      </p:sp>
      <p:sp>
        <p:nvSpPr>
          <p:cNvPr id="36" name="Text 34"/>
          <p:cNvSpPr/>
          <p:nvPr/>
        </p:nvSpPr>
        <p:spPr>
          <a:xfrm>
            <a:off x="3337560" y="4509821"/>
            <a:ext cx="493776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81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Each resubmission earns extra credit. </a:t>
            </a:r>
            <a:r>
              <a:rPr lang="en-US" sz="810" dirty="0">
                <a:solidFill>
                  <a:srgbClr val="6B7C8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It replaces your previous attempt only if it scores higher.</a:t>
            </a:r>
            <a:endParaRPr lang="en-US" sz="81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57175"/>
            <a:ext cx="2510028" cy="4629150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3" name="Shape 1"/>
          <p:cNvSpPr/>
          <p:nvPr/>
        </p:nvSpPr>
        <p:spPr>
          <a:xfrm>
            <a:off x="786384" y="709803"/>
            <a:ext cx="263347" cy="7406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4" name="Text 2"/>
          <p:cNvSpPr/>
          <p:nvPr/>
        </p:nvSpPr>
        <p:spPr>
          <a:xfrm>
            <a:off x="786384" y="849706"/>
            <a:ext cx="1975104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855" kern="0" spc="135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TASK · LECTURES 3–4</a:t>
            </a:r>
            <a:endParaRPr lang="en-US" sz="855" dirty="0"/>
          </a:p>
        </p:txBody>
      </p:sp>
      <p:sp>
        <p:nvSpPr>
          <p:cNvPr id="5" name="Text 3"/>
          <p:cNvSpPr/>
          <p:nvPr/>
        </p:nvSpPr>
        <p:spPr>
          <a:xfrm>
            <a:off x="786384" y="1203579"/>
            <a:ext cx="2057400" cy="9052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12000"/>
              </a:lnSpc>
            </a:pPr>
            <a:r>
              <a:rPr lang="en-US" sz="189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SmenaPro</a:t>
            </a:r>
            <a:endParaRPr lang="en-US" sz="1890" dirty="0"/>
          </a:p>
          <a:p>
            <a:pPr>
              <a:lnSpc>
                <a:spcPct val="112000"/>
              </a:lnSpc>
            </a:pPr>
            <a:r>
              <a:rPr lang="en-US" sz="189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UE Case</a:t>
            </a:r>
            <a:endParaRPr lang="en-US" sz="1890" dirty="0"/>
          </a:p>
        </p:txBody>
      </p:sp>
      <p:sp>
        <p:nvSpPr>
          <p:cNvPr id="6" name="Text 4"/>
          <p:cNvSpPr/>
          <p:nvPr/>
        </p:nvSpPr>
        <p:spPr>
          <a:xfrm>
            <a:off x="786384" y="2221992"/>
            <a:ext cx="1892808" cy="246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9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25 minutes, in class.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786384" y="4518050"/>
            <a:ext cx="2057400" cy="246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GB" sz="72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11-12   —   Kazan Express, </a:t>
            </a:r>
            <a:r>
              <a:rPr lang="en-GB" sz="720" dirty="0" err="1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Magnit</a:t>
            </a:r>
            <a:r>
              <a:rPr lang="en-GB" sz="72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 Market, </a:t>
            </a:r>
            <a:r>
              <a:rPr lang="en-GB" sz="720" dirty="0" err="1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Uzum</a:t>
            </a:r>
            <a:endParaRPr lang="en-GB" sz="720" dirty="0">
              <a:solidFill>
                <a:srgbClr val="9FB0BF"/>
              </a:solidFill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8" name="Text 6"/>
          <p:cNvSpPr/>
          <p:nvPr/>
        </p:nvSpPr>
        <p:spPr>
          <a:xfrm>
            <a:off x="3337560" y="1275588"/>
            <a:ext cx="493776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30000"/>
              </a:lnSpc>
            </a:pPr>
            <a:r>
              <a:rPr lang="en-US" sz="1215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Build the unit-economics model for a small SaaS in Google Sheets — then submit the link.</a:t>
            </a:r>
            <a:endParaRPr lang="en-US" sz="1215" dirty="0"/>
          </a:p>
        </p:txBody>
      </p:sp>
      <p:sp>
        <p:nvSpPr>
          <p:cNvPr id="9" name="Shape 7"/>
          <p:cNvSpPr/>
          <p:nvPr/>
        </p:nvSpPr>
        <p:spPr>
          <a:xfrm>
            <a:off x="3337560" y="2098548"/>
            <a:ext cx="4937760" cy="1234440"/>
          </a:xfrm>
          <a:prstGeom prst="roundRect">
            <a:avLst>
              <a:gd name="adj" fmla="val 5333"/>
            </a:avLst>
          </a:prstGeom>
          <a:solidFill>
            <a:srgbClr val="192E40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10" name="Text 8">
            <a:hlinkClick r:id="rId3"/>
          </p:cNvPr>
          <p:cNvSpPr/>
          <p:nvPr/>
        </p:nvSpPr>
        <p:spPr>
          <a:xfrm>
            <a:off x="3337560" y="2304288"/>
            <a:ext cx="4937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980" u="sng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 the task</a:t>
            </a:r>
            <a:endParaRPr lang="en-US" sz="1980" dirty="0"/>
          </a:p>
        </p:txBody>
      </p:sp>
      <p:sp>
        <p:nvSpPr>
          <p:cNvPr id="11" name="Text 9">
            <a:hlinkClick r:id="rId3"/>
          </p:cNvPr>
          <p:cNvSpPr/>
          <p:nvPr/>
        </p:nvSpPr>
        <p:spPr>
          <a:xfrm>
            <a:off x="3337560" y="2732227"/>
            <a:ext cx="4937760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900" u="sng" dirty="0">
                <a:solidFill>
                  <a:srgbClr val="F2785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max-ppv.ru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337560" y="3579876"/>
            <a:ext cx="49377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810" kern="0" spc="135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WHAT YOU SUBMIT</a:t>
            </a:r>
            <a:endParaRPr lang="en-US" sz="810" dirty="0"/>
          </a:p>
        </p:txBody>
      </p:sp>
      <p:sp>
        <p:nvSpPr>
          <p:cNvPr id="13" name="Shape 11"/>
          <p:cNvSpPr/>
          <p:nvPr/>
        </p:nvSpPr>
        <p:spPr>
          <a:xfrm>
            <a:off x="3337560" y="3851453"/>
            <a:ext cx="4937760" cy="510235"/>
          </a:xfrm>
          <a:prstGeom prst="roundRect">
            <a:avLst>
              <a:gd name="adj" fmla="val 9677"/>
            </a:avLst>
          </a:prstGeom>
          <a:solidFill>
            <a:srgbClr val="F1F4F7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14" name="Text 12"/>
          <p:cNvSpPr/>
          <p:nvPr/>
        </p:nvSpPr>
        <p:spPr>
          <a:xfrm>
            <a:off x="3543300" y="3851453"/>
            <a:ext cx="4526280" cy="51023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99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A shared Google Sheets link — make sure access is open.</a:t>
            </a:r>
            <a:endParaRPr lang="en-US" sz="99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1481328"/>
            <a:ext cx="457200" cy="4572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Text 1"/>
          <p:cNvSpPr/>
          <p:nvPr/>
        </p:nvSpPr>
        <p:spPr>
          <a:xfrm>
            <a:off x="640080" y="1600200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200" dirty="0">
                <a:solidFill>
                  <a:srgbClr val="F2785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CASE · PART 1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640080" y="1965960"/>
            <a:ext cx="78638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KazanExpress</a:t>
            </a:r>
            <a:endParaRPr lang="en-US" sz="4000" dirty="0"/>
          </a:p>
          <a:p>
            <a:pPr marL="0" indent="0" algn="l">
              <a:lnSpc>
                <a:spcPct val="103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→ Magnit Market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658368" y="3977640"/>
            <a:ext cx="7498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500" dirty="0">
                <a:solidFill>
                  <a:srgbClr val="AEB9C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How Tatarstan's marketplace was built — and sold.</a:t>
            </a:r>
            <a:endParaRPr lang="en-US" sz="15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1481328"/>
            <a:ext cx="457200" cy="4572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640080" y="1600200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none" strike="noStrike" kern="0" cap="none" spc="20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</a:t>
            </a:r>
            <a:r>
              <a:rPr kumimoji="0" lang="en-US" sz="1300" b="1" i="0" u="none" strike="noStrike" kern="0" cap="none" spc="20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 · </a:t>
            </a:r>
            <a:r>
              <a:rPr lang="en-US" sz="1300" b="1" kern="0" spc="200" dirty="0">
                <a:solidFill>
                  <a:srgbClr val="F2785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FINAL DAY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640080" y="1965960"/>
            <a:ext cx="78638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 </a:t>
            </a:r>
          </a:p>
          <a:p>
            <a:pPr marL="0" marR="0" lvl="0" indent="0" algn="l" defTabSz="914400" rtl="0" eaLnBrk="1" fontAlgn="auto" latinLnBrk="0" hangingPunct="1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Date &amp; Format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658368" y="3977640"/>
            <a:ext cx="7498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AEB9C6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format and requirements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766719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77774" y="257175"/>
            <a:ext cx="2510028" cy="4629150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Shape 1"/>
          <p:cNvSpPr/>
          <p:nvPr/>
        </p:nvSpPr>
        <p:spPr>
          <a:xfrm>
            <a:off x="786384" y="709803"/>
            <a:ext cx="263347" cy="7406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786384" y="849706"/>
            <a:ext cx="1975104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855" kern="0" spc="135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EXAM</a:t>
            </a:r>
            <a:endParaRPr lang="en-US" sz="85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786384" y="1203579"/>
            <a:ext cx="2057400" cy="11521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>
              <a:lnSpc>
                <a:spcPct val="115000"/>
              </a:lnSpc>
            </a:pPr>
            <a:r>
              <a:rPr lang="en-US" sz="189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Pick your</a:t>
            </a:r>
            <a:endParaRPr lang="en-US" sz="1890" dirty="0">
              <a:solidFill>
                <a:prstClr val="black"/>
              </a:solidFill>
              <a:latin typeface="Calibri" panose="020F0502020204030204"/>
            </a:endParaRPr>
          </a:p>
          <a:p>
            <a:pPr defTabSz="822960">
              <a:lnSpc>
                <a:spcPct val="115000"/>
              </a:lnSpc>
            </a:pPr>
            <a:r>
              <a:rPr lang="en-US" sz="189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exam slot</a:t>
            </a:r>
            <a:endParaRPr lang="en-US" sz="189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786384" y="2468880"/>
            <a:ext cx="1892808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>
              <a:lnSpc>
                <a:spcPct val="130000"/>
              </a:lnSpc>
            </a:pPr>
            <a:r>
              <a:rPr lang="en-US" sz="9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Four options across two weeks. Each slot runs the same exam.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 5"/>
          <p:cNvSpPr/>
          <p:nvPr/>
        </p:nvSpPr>
        <p:spPr>
          <a:xfrm>
            <a:off x="786384" y="4518050"/>
            <a:ext cx="2057400" cy="246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GB" sz="72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11-12   —   Kazan Express, </a:t>
            </a:r>
            <a:r>
              <a:rPr lang="en-GB" sz="720" dirty="0" err="1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Magnit</a:t>
            </a:r>
            <a:r>
              <a:rPr lang="en-GB" sz="72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 Market, </a:t>
            </a:r>
            <a:r>
              <a:rPr lang="en-GB" sz="720" dirty="0" err="1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Uzum</a:t>
            </a:r>
            <a:endParaRPr lang="en-GB" sz="720" dirty="0">
              <a:solidFill>
                <a:srgbClr val="9FB0BF"/>
              </a:solidFill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8" name="Text 6"/>
          <p:cNvSpPr/>
          <p:nvPr/>
        </p:nvSpPr>
        <p:spPr>
          <a:xfrm>
            <a:off x="3337560" y="781812"/>
            <a:ext cx="4937760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117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Choose one — one slot per person.</a:t>
            </a:r>
            <a:endParaRPr lang="en-US" sz="117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7"/>
          <p:cNvSpPr/>
          <p:nvPr/>
        </p:nvSpPr>
        <p:spPr>
          <a:xfrm>
            <a:off x="3337560" y="1234440"/>
            <a:ext cx="2345436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810" kern="0" spc="135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WEEK 1</a:t>
            </a:r>
            <a:endParaRPr lang="en-US" sz="81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 8"/>
          <p:cNvSpPr/>
          <p:nvPr/>
        </p:nvSpPr>
        <p:spPr>
          <a:xfrm>
            <a:off x="5929884" y="1234440"/>
            <a:ext cx="2345436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810" kern="0" spc="135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WEEK 2</a:t>
            </a:r>
            <a:endParaRPr lang="en-US" sz="81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3337560" y="1522476"/>
            <a:ext cx="2345436" cy="1275588"/>
          </a:xfrm>
          <a:prstGeom prst="roundRect">
            <a:avLst>
              <a:gd name="adj" fmla="val 5161"/>
            </a:avLst>
          </a:prstGeom>
          <a:solidFill>
            <a:srgbClr val="F1F4F7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3584448" y="1703527"/>
            <a:ext cx="1851660" cy="23042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99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Wednesday</a:t>
            </a:r>
            <a:endParaRPr lang="en-US" sz="99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3584448" y="1933956"/>
            <a:ext cx="185166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900" dirty="0">
                <a:solidFill>
                  <a:srgbClr val="6B7C8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22 July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3584448" y="2221992"/>
            <a:ext cx="18516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2340" dirty="0">
                <a:solidFill>
                  <a:srgbClr val="192E4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09:00</a:t>
            </a:r>
            <a:endParaRPr lang="en-US" sz="234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3337560" y="3044952"/>
            <a:ext cx="2345436" cy="1275588"/>
          </a:xfrm>
          <a:prstGeom prst="roundRect">
            <a:avLst>
              <a:gd name="adj" fmla="val 5161"/>
            </a:avLst>
          </a:prstGeom>
          <a:solidFill>
            <a:srgbClr val="F1F4F7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3584448" y="3226003"/>
            <a:ext cx="1851660" cy="23042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99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Thursday</a:t>
            </a:r>
            <a:endParaRPr lang="en-US" sz="99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3584448" y="3456432"/>
            <a:ext cx="185166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900" dirty="0">
                <a:solidFill>
                  <a:srgbClr val="6B7C8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23 July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3584448" y="3744468"/>
            <a:ext cx="18516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2340" dirty="0">
                <a:solidFill>
                  <a:srgbClr val="192E4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17:40</a:t>
            </a:r>
            <a:endParaRPr lang="en-US" sz="234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5929884" y="1522476"/>
            <a:ext cx="2345436" cy="1275588"/>
          </a:xfrm>
          <a:prstGeom prst="roundRect">
            <a:avLst>
              <a:gd name="adj" fmla="val 5161"/>
            </a:avLst>
          </a:prstGeom>
          <a:solidFill>
            <a:srgbClr val="F1F4F7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6176772" y="1703527"/>
            <a:ext cx="1851660" cy="23042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99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Wednesday</a:t>
            </a:r>
            <a:endParaRPr lang="en-US" sz="99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6176772" y="1933956"/>
            <a:ext cx="185166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900" dirty="0">
                <a:solidFill>
                  <a:srgbClr val="6B7C8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29 July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6176772" y="2221992"/>
            <a:ext cx="18516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2340" dirty="0">
                <a:solidFill>
                  <a:srgbClr val="192E4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09:00</a:t>
            </a:r>
            <a:endParaRPr lang="en-US" sz="234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5929884" y="3044952"/>
            <a:ext cx="2345436" cy="1275588"/>
          </a:xfrm>
          <a:prstGeom prst="roundRect">
            <a:avLst>
              <a:gd name="adj" fmla="val 5161"/>
            </a:avLst>
          </a:prstGeom>
          <a:solidFill>
            <a:srgbClr val="F1F4F7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6176772" y="3226003"/>
            <a:ext cx="1851660" cy="23042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99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Thursday</a:t>
            </a:r>
            <a:endParaRPr lang="en-US" sz="99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6176772" y="3456432"/>
            <a:ext cx="185166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900" dirty="0">
                <a:solidFill>
                  <a:srgbClr val="6B7C8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30 July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6176772" y="3744468"/>
            <a:ext cx="18516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2340" dirty="0">
                <a:solidFill>
                  <a:srgbClr val="192E4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17:40</a:t>
            </a:r>
            <a:endParaRPr lang="en-US" sz="234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3337560" y="4485132"/>
            <a:ext cx="493776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900" i="1" dirty="0">
                <a:solidFill>
                  <a:srgbClr val="6B7C8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Same format, same difficulty — the date is the only difference.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114123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57175"/>
            <a:ext cx="2510028" cy="4629150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3" name="Shape 1"/>
          <p:cNvSpPr/>
          <p:nvPr/>
        </p:nvSpPr>
        <p:spPr>
          <a:xfrm>
            <a:off x="786384" y="709803"/>
            <a:ext cx="263347" cy="7406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4" name="Text 2"/>
          <p:cNvSpPr/>
          <p:nvPr/>
        </p:nvSpPr>
        <p:spPr>
          <a:xfrm>
            <a:off x="786384" y="849706"/>
            <a:ext cx="1975104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855" kern="0" spc="135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EXAM</a:t>
            </a:r>
            <a:endParaRPr lang="en-US" sz="855" dirty="0"/>
          </a:p>
        </p:txBody>
      </p:sp>
      <p:sp>
        <p:nvSpPr>
          <p:cNvPr id="5" name="Text 3"/>
          <p:cNvSpPr/>
          <p:nvPr/>
        </p:nvSpPr>
        <p:spPr>
          <a:xfrm>
            <a:off x="786384" y="1203579"/>
            <a:ext cx="2057400" cy="9052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12000"/>
              </a:lnSpc>
            </a:pPr>
            <a:r>
              <a:rPr lang="en-US" sz="189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How the</a:t>
            </a:r>
            <a:endParaRPr lang="en-US" sz="1890" dirty="0"/>
          </a:p>
          <a:p>
            <a:pPr>
              <a:lnSpc>
                <a:spcPct val="112000"/>
              </a:lnSpc>
            </a:pPr>
            <a:r>
              <a:rPr lang="en-US" sz="189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exam works</a:t>
            </a:r>
            <a:endParaRPr lang="en-US" sz="1890" dirty="0"/>
          </a:p>
        </p:txBody>
      </p:sp>
      <p:sp>
        <p:nvSpPr>
          <p:cNvPr id="6" name="Text 4"/>
          <p:cNvSpPr/>
          <p:nvPr/>
        </p:nvSpPr>
        <p:spPr>
          <a:xfrm>
            <a:off x="786384" y="2263140"/>
            <a:ext cx="1892808" cy="7406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35000"/>
              </a:lnSpc>
            </a:pPr>
            <a:r>
              <a:rPr lang="en-US" sz="9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short oral defence of your own case solution — online, one on one.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786384" y="4518050"/>
            <a:ext cx="2057400" cy="246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72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Financial Management in Digital Products   —   Exam</a:t>
            </a:r>
            <a:endParaRPr lang="en-US" sz="720" dirty="0"/>
          </a:p>
        </p:txBody>
      </p:sp>
      <p:sp>
        <p:nvSpPr>
          <p:cNvPr id="8" name="Shape 6"/>
          <p:cNvSpPr/>
          <p:nvPr/>
        </p:nvSpPr>
        <p:spPr>
          <a:xfrm>
            <a:off x="3337560" y="781812"/>
            <a:ext cx="4937760" cy="641909"/>
          </a:xfrm>
          <a:prstGeom prst="roundRect">
            <a:avLst>
              <a:gd name="adj" fmla="val 7692"/>
            </a:avLst>
          </a:prstGeom>
          <a:solidFill>
            <a:srgbClr val="192E40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9" name="Text 7"/>
          <p:cNvSpPr/>
          <p:nvPr/>
        </p:nvSpPr>
        <p:spPr>
          <a:xfrm>
            <a:off x="3518611" y="872338"/>
            <a:ext cx="1522476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675" kern="0" spc="108" dirty="0">
                <a:solidFill>
                  <a:srgbClr val="9FB0B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FORMAT</a:t>
            </a:r>
            <a:endParaRPr lang="en-US" sz="675" dirty="0"/>
          </a:p>
        </p:txBody>
      </p:sp>
      <p:sp>
        <p:nvSpPr>
          <p:cNvPr id="10" name="Text 8"/>
          <p:cNvSpPr/>
          <p:nvPr/>
        </p:nvSpPr>
        <p:spPr>
          <a:xfrm>
            <a:off x="3518611" y="1053389"/>
            <a:ext cx="1522476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Online</a:t>
            </a:r>
            <a:endParaRPr lang="en-US" sz="1260" dirty="0"/>
          </a:p>
        </p:txBody>
      </p:sp>
      <p:sp>
        <p:nvSpPr>
          <p:cNvPr id="11" name="Text 9"/>
          <p:cNvSpPr/>
          <p:nvPr/>
        </p:nvSpPr>
        <p:spPr>
          <a:xfrm>
            <a:off x="5123383" y="872338"/>
            <a:ext cx="1522476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675" kern="0" spc="108" dirty="0">
                <a:solidFill>
                  <a:srgbClr val="9FB0B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WHERE</a:t>
            </a:r>
            <a:endParaRPr lang="en-US" sz="675" dirty="0"/>
          </a:p>
        </p:txBody>
      </p:sp>
      <p:sp>
        <p:nvSpPr>
          <p:cNvPr id="12" name="Text 10"/>
          <p:cNvSpPr/>
          <p:nvPr/>
        </p:nvSpPr>
        <p:spPr>
          <a:xfrm>
            <a:off x="5123383" y="1053389"/>
            <a:ext cx="1522476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Yandex Telemost</a:t>
            </a:r>
            <a:endParaRPr lang="en-US" sz="1260" dirty="0"/>
          </a:p>
        </p:txBody>
      </p:sp>
      <p:sp>
        <p:nvSpPr>
          <p:cNvPr id="13" name="Text 11"/>
          <p:cNvSpPr/>
          <p:nvPr/>
        </p:nvSpPr>
        <p:spPr>
          <a:xfrm>
            <a:off x="6728155" y="872338"/>
            <a:ext cx="1522476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675" kern="0" spc="108" dirty="0">
                <a:solidFill>
                  <a:srgbClr val="9FB0B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DEFENCE</a:t>
            </a:r>
            <a:endParaRPr lang="en-US" sz="675" dirty="0"/>
          </a:p>
        </p:txBody>
      </p:sp>
      <p:sp>
        <p:nvSpPr>
          <p:cNvPr id="14" name="Text 12"/>
          <p:cNvSpPr/>
          <p:nvPr/>
        </p:nvSpPr>
        <p:spPr>
          <a:xfrm>
            <a:off x="6728155" y="1053389"/>
            <a:ext cx="1522476" cy="2880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10 minutes</a:t>
            </a:r>
            <a:endParaRPr lang="en-US" sz="1260" dirty="0"/>
          </a:p>
        </p:txBody>
      </p:sp>
      <p:sp>
        <p:nvSpPr>
          <p:cNvPr id="15" name="Text 13"/>
          <p:cNvSpPr/>
          <p:nvPr/>
        </p:nvSpPr>
        <p:spPr>
          <a:xfrm>
            <a:off x="3337560" y="1687068"/>
            <a:ext cx="49377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810" kern="0" spc="135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WHAT YOU DO</a:t>
            </a:r>
            <a:endParaRPr lang="en-US" sz="810" dirty="0"/>
          </a:p>
        </p:txBody>
      </p:sp>
      <p:sp>
        <p:nvSpPr>
          <p:cNvPr id="16" name="Shape 14"/>
          <p:cNvSpPr/>
          <p:nvPr/>
        </p:nvSpPr>
        <p:spPr>
          <a:xfrm>
            <a:off x="3337560" y="1975104"/>
            <a:ext cx="4937760" cy="707746"/>
          </a:xfrm>
          <a:prstGeom prst="roundRect">
            <a:avLst>
              <a:gd name="adj" fmla="val 6977"/>
            </a:avLst>
          </a:prstGeom>
          <a:solidFill>
            <a:srgbClr val="F1F4F7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17" name="Shape 15"/>
          <p:cNvSpPr/>
          <p:nvPr/>
        </p:nvSpPr>
        <p:spPr>
          <a:xfrm>
            <a:off x="3518611" y="2213763"/>
            <a:ext cx="263347" cy="263347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18" name="Text 16"/>
          <p:cNvSpPr/>
          <p:nvPr/>
        </p:nvSpPr>
        <p:spPr>
          <a:xfrm>
            <a:off x="3518611" y="2213763"/>
            <a:ext cx="263347" cy="26334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99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</a:t>
            </a:r>
            <a:endParaRPr lang="en-US" sz="990" dirty="0"/>
          </a:p>
        </p:txBody>
      </p:sp>
      <p:sp>
        <p:nvSpPr>
          <p:cNvPr id="19" name="Text 17"/>
          <p:cNvSpPr/>
          <p:nvPr/>
        </p:nvSpPr>
        <p:spPr>
          <a:xfrm>
            <a:off x="3913632" y="2098548"/>
            <a:ext cx="4197096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8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  <a:hlinkClick r:id="rId3"/>
              </a:rPr>
              <a:t>Pick a time slot</a:t>
            </a:r>
            <a:endParaRPr lang="en-US" sz="1080" dirty="0"/>
          </a:p>
        </p:txBody>
      </p:sp>
      <p:sp>
        <p:nvSpPr>
          <p:cNvPr id="20" name="Text 18"/>
          <p:cNvSpPr/>
          <p:nvPr/>
        </p:nvSpPr>
        <p:spPr>
          <a:xfrm>
            <a:off x="3913632" y="2337206"/>
            <a:ext cx="4197096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855" dirty="0">
                <a:solidFill>
                  <a:srgbClr val="6B7C8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Choose one slot in the shared file. One per person, first come first served.</a:t>
            </a:r>
            <a:endParaRPr lang="en-US" sz="855" dirty="0"/>
          </a:p>
        </p:txBody>
      </p:sp>
      <p:sp>
        <p:nvSpPr>
          <p:cNvPr id="21" name="Shape 19"/>
          <p:cNvSpPr/>
          <p:nvPr/>
        </p:nvSpPr>
        <p:spPr>
          <a:xfrm>
            <a:off x="3337560" y="2798064"/>
            <a:ext cx="4937760" cy="707746"/>
          </a:xfrm>
          <a:prstGeom prst="roundRect">
            <a:avLst>
              <a:gd name="adj" fmla="val 6977"/>
            </a:avLst>
          </a:prstGeom>
          <a:solidFill>
            <a:srgbClr val="F1F4F7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22" name="Shape 20"/>
          <p:cNvSpPr/>
          <p:nvPr/>
        </p:nvSpPr>
        <p:spPr>
          <a:xfrm>
            <a:off x="3518611" y="3036723"/>
            <a:ext cx="263347" cy="263347"/>
          </a:xfrm>
          <a:prstGeom prst="ellipse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23" name="Text 21"/>
          <p:cNvSpPr/>
          <p:nvPr/>
        </p:nvSpPr>
        <p:spPr>
          <a:xfrm>
            <a:off x="3518611" y="3036723"/>
            <a:ext cx="263347" cy="26334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99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2</a:t>
            </a:r>
            <a:endParaRPr lang="en-US" sz="990" dirty="0"/>
          </a:p>
        </p:txBody>
      </p:sp>
      <p:sp>
        <p:nvSpPr>
          <p:cNvPr id="24" name="Text 22"/>
          <p:cNvSpPr/>
          <p:nvPr/>
        </p:nvSpPr>
        <p:spPr>
          <a:xfrm>
            <a:off x="3913632" y="2921508"/>
            <a:ext cx="4197096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8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Examine the case</a:t>
            </a:r>
            <a:endParaRPr lang="en-US" sz="1080" dirty="0"/>
          </a:p>
        </p:txBody>
      </p:sp>
      <p:sp>
        <p:nvSpPr>
          <p:cNvPr id="25" name="Text 23"/>
          <p:cNvSpPr/>
          <p:nvPr/>
        </p:nvSpPr>
        <p:spPr>
          <a:xfrm>
            <a:off x="3913632" y="3160166"/>
            <a:ext cx="4197096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855" dirty="0">
                <a:solidFill>
                  <a:srgbClr val="6B7C8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Have your own case solution open and ready to share your screen.</a:t>
            </a:r>
            <a:endParaRPr lang="en-US" sz="855" dirty="0"/>
          </a:p>
        </p:txBody>
      </p:sp>
      <p:sp>
        <p:nvSpPr>
          <p:cNvPr id="26" name="Shape 24"/>
          <p:cNvSpPr/>
          <p:nvPr/>
        </p:nvSpPr>
        <p:spPr>
          <a:xfrm>
            <a:off x="3337560" y="3621024"/>
            <a:ext cx="4937760" cy="707746"/>
          </a:xfrm>
          <a:prstGeom prst="roundRect">
            <a:avLst>
              <a:gd name="adj" fmla="val 6977"/>
            </a:avLst>
          </a:prstGeom>
          <a:solidFill>
            <a:srgbClr val="F1F4F7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27" name="Shape 25"/>
          <p:cNvSpPr/>
          <p:nvPr/>
        </p:nvSpPr>
        <p:spPr>
          <a:xfrm>
            <a:off x="3518611" y="3859683"/>
            <a:ext cx="263347" cy="263347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 sz="1620"/>
          </a:p>
        </p:txBody>
      </p:sp>
      <p:sp>
        <p:nvSpPr>
          <p:cNvPr id="28" name="Text 26"/>
          <p:cNvSpPr/>
          <p:nvPr/>
        </p:nvSpPr>
        <p:spPr>
          <a:xfrm>
            <a:off x="3518611" y="3859683"/>
            <a:ext cx="263347" cy="26334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99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3</a:t>
            </a:r>
            <a:endParaRPr lang="en-US" sz="990" dirty="0"/>
          </a:p>
        </p:txBody>
      </p:sp>
      <p:sp>
        <p:nvSpPr>
          <p:cNvPr id="29" name="Text 27"/>
          <p:cNvSpPr/>
          <p:nvPr/>
        </p:nvSpPr>
        <p:spPr>
          <a:xfrm>
            <a:off x="3913632" y="3744468"/>
            <a:ext cx="4197096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8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Defend it live</a:t>
            </a:r>
            <a:endParaRPr lang="en-US" sz="1080" dirty="0"/>
          </a:p>
        </p:txBody>
      </p:sp>
      <p:sp>
        <p:nvSpPr>
          <p:cNvPr id="30" name="Text 28"/>
          <p:cNvSpPr/>
          <p:nvPr/>
        </p:nvSpPr>
        <p:spPr>
          <a:xfrm>
            <a:off x="3913632" y="3983126"/>
            <a:ext cx="4197096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855" dirty="0">
                <a:solidFill>
                  <a:srgbClr val="6B7C8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 go through your model together — numbers, assumptions, logic.</a:t>
            </a:r>
            <a:endParaRPr lang="en-US" sz="855" dirty="0"/>
          </a:p>
        </p:txBody>
      </p:sp>
      <p:sp>
        <p:nvSpPr>
          <p:cNvPr id="31" name="Text 29"/>
          <p:cNvSpPr/>
          <p:nvPr/>
        </p:nvSpPr>
        <p:spPr>
          <a:xfrm>
            <a:off x="3337560" y="4526280"/>
            <a:ext cx="493776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855" i="1" dirty="0">
                <a:solidFill>
                  <a:srgbClr val="6B7C8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slides, no report — just your model and a conversation about it.</a:t>
            </a:r>
            <a:endParaRPr lang="en-US" sz="855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847588" y="709803"/>
            <a:ext cx="2798064" cy="3703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411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0" b="0" i="0" u="none" strike="noStrike" kern="1200" cap="none" spc="0" normalizeH="0" baseline="0" noProof="0" dirty="0">
                <a:ln>
                  <a:noFill/>
                </a:ln>
                <a:solidFill>
                  <a:srgbClr val="2C4257"/>
                </a:solidFill>
                <a:effectLst/>
                <a:uLnTx/>
                <a:uFillTx/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?</a:t>
            </a:r>
            <a:endParaRPr kumimoji="0" lang="en-US" sz="27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967435" y="1968932"/>
            <a:ext cx="362102" cy="61722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411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62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967435" y="2108835"/>
            <a:ext cx="7077456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11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5" b="0" i="0" u="none" strike="noStrike" kern="0" cap="none" spc="225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WRAP-UP</a:t>
            </a:r>
            <a:endParaRPr kumimoji="0" lang="en-US" sz="112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967435" y="2355723"/>
            <a:ext cx="736549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411480" rtl="0" eaLnBrk="1" fontAlgn="auto" latinLnBrk="0" hangingPunct="1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2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Questions?</a:t>
            </a:r>
            <a:endParaRPr kumimoji="0" lang="en-US" sz="43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967435" y="3236290"/>
            <a:ext cx="5760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11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0" b="0" i="0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 the </a:t>
            </a:r>
            <a:r>
              <a:rPr lang="en-US" sz="153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 format </a:t>
            </a:r>
            <a:r>
              <a:rPr kumimoji="0" lang="en-US" sz="1530" b="0" i="0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and not only.</a:t>
            </a:r>
            <a:endParaRPr kumimoji="0" lang="en-US" sz="153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967435" y="4544797"/>
            <a:ext cx="65836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GB" sz="8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11-12   —   Kazan Express, </a:t>
            </a:r>
            <a:r>
              <a:rPr lang="en-GB" sz="800" dirty="0" err="1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Magnit</a:t>
            </a:r>
            <a:r>
              <a:rPr lang="en-GB" sz="8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 Market, </a:t>
            </a:r>
            <a:r>
              <a:rPr lang="en-GB" sz="800" dirty="0" err="1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Uzum</a:t>
            </a:r>
            <a:endParaRPr lang="en-GB" sz="800" dirty="0">
              <a:solidFill>
                <a:srgbClr val="9FB0BF"/>
              </a:solidFill>
              <a:latin typeface="Montserrat Medium"/>
              <a:ea typeface="Montserrat Medium"/>
              <a:cs typeface="Montserrat Medium"/>
            </a:endParaRPr>
          </a:p>
        </p:txBody>
      </p:sp>
    </p:spTree>
    <p:extLst>
      <p:ext uri="{BB962C8B-B14F-4D97-AF65-F5344CB8AC3E}">
        <p14:creationId xmlns:p14="http://schemas.microsoft.com/office/powerpoint/2010/main" val="38138230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888736" y="1152144"/>
            <a:ext cx="2798064" cy="34564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822960"/>
            <a:r>
              <a:rPr lang="en-US" sz="27000" dirty="0">
                <a:solidFill>
                  <a:srgbClr val="2C4257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Σ</a:t>
            </a:r>
            <a:endParaRPr lang="en-US" sz="27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Shape 1"/>
          <p:cNvSpPr/>
          <p:nvPr/>
        </p:nvSpPr>
        <p:spPr>
          <a:xfrm>
            <a:off x="909828" y="699516"/>
            <a:ext cx="312725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909828" y="864108"/>
            <a:ext cx="411480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990" kern="0" spc="18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COURSE RECAP</a:t>
            </a:r>
            <a:endParaRPr lang="en-US" sz="99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909828" y="1152144"/>
            <a:ext cx="5349240" cy="11521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>
              <a:lnSpc>
                <a:spcPct val="105000"/>
              </a:lnSpc>
            </a:pPr>
            <a:r>
              <a:rPr lang="en-US" sz="306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The whole course,</a:t>
            </a:r>
            <a:endParaRPr lang="en-US" sz="3060" dirty="0">
              <a:solidFill>
                <a:prstClr val="black"/>
              </a:solidFill>
              <a:latin typeface="Calibri" panose="020F0502020204030204"/>
            </a:endParaRPr>
          </a:p>
          <a:p>
            <a:pPr defTabSz="822960">
              <a:lnSpc>
                <a:spcPct val="105000"/>
              </a:lnSpc>
            </a:pPr>
            <a:r>
              <a:rPr lang="en-US" sz="306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in one pass</a:t>
            </a:r>
            <a:endParaRPr lang="en-US" sz="306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909828" y="2592324"/>
            <a:ext cx="781812" cy="29626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108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L 1–2</a:t>
            </a:r>
            <a:endParaRPr lang="en-US" sz="108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 5"/>
          <p:cNvSpPr/>
          <p:nvPr/>
        </p:nvSpPr>
        <p:spPr>
          <a:xfrm>
            <a:off x="1773936" y="2592324"/>
            <a:ext cx="4279392" cy="29626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117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Unit Economics foundations</a:t>
            </a:r>
            <a:endParaRPr lang="en-US" sz="117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6"/>
          <p:cNvSpPr/>
          <p:nvPr/>
        </p:nvSpPr>
        <p:spPr>
          <a:xfrm>
            <a:off x="909828" y="2954426"/>
            <a:ext cx="781812" cy="29626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108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L 3–4</a:t>
            </a:r>
            <a:endParaRPr lang="en-US" sz="108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7"/>
          <p:cNvSpPr/>
          <p:nvPr/>
        </p:nvSpPr>
        <p:spPr>
          <a:xfrm>
            <a:off x="1773936" y="2954426"/>
            <a:ext cx="4279392" cy="29626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117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Prioritization &amp; Constraints</a:t>
            </a:r>
            <a:endParaRPr lang="en-US" sz="117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 8"/>
          <p:cNvSpPr/>
          <p:nvPr/>
        </p:nvSpPr>
        <p:spPr>
          <a:xfrm>
            <a:off x="909828" y="3316529"/>
            <a:ext cx="781812" cy="29626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108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L 5–6</a:t>
            </a:r>
            <a:endParaRPr lang="en-US" sz="108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9"/>
          <p:cNvSpPr/>
          <p:nvPr/>
        </p:nvSpPr>
        <p:spPr>
          <a:xfrm>
            <a:off x="1773936" y="3316529"/>
            <a:ext cx="4279392" cy="29626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117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Financial modelling &amp; ratios</a:t>
            </a:r>
            <a:endParaRPr lang="en-US" sz="117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909828" y="3678631"/>
            <a:ext cx="781812" cy="29626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108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L 7–8</a:t>
            </a:r>
            <a:endParaRPr lang="en-US" sz="108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773936" y="3678631"/>
            <a:ext cx="4279392" cy="29626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117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Valuation</a:t>
            </a:r>
            <a:endParaRPr lang="en-US" sz="117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909828" y="4040733"/>
            <a:ext cx="781812" cy="29626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108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L 9–10</a:t>
            </a:r>
            <a:endParaRPr lang="en-US" sz="108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773936" y="4040733"/>
            <a:ext cx="4279392" cy="29626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117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Services → product</a:t>
            </a:r>
            <a:endParaRPr lang="en-US" sz="117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909828" y="4402836"/>
            <a:ext cx="781812" cy="29626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108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L 11</a:t>
            </a:r>
            <a:endParaRPr lang="en-US" sz="108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773936" y="4402836"/>
            <a:ext cx="4279392" cy="29626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117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Marketplaces</a:t>
            </a:r>
            <a:endParaRPr lang="en-US" sz="117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57175"/>
            <a:ext cx="2510028" cy="4629150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1"/>
          <p:cNvSpPr/>
          <p:nvPr/>
        </p:nvSpPr>
        <p:spPr>
          <a:xfrm>
            <a:off x="1403604" y="2468880"/>
            <a:ext cx="1645920" cy="21396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822960"/>
            <a:r>
              <a:rPr lang="en-US" sz="13500" dirty="0">
                <a:solidFill>
                  <a:srgbClr val="2C4257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</a:t>
            </a:r>
            <a:endParaRPr lang="en-US" sz="135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Shape 2"/>
          <p:cNvSpPr/>
          <p:nvPr/>
        </p:nvSpPr>
        <p:spPr>
          <a:xfrm>
            <a:off x="786384" y="709803"/>
            <a:ext cx="263347" cy="7406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786384" y="849706"/>
            <a:ext cx="1975104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855" kern="0" spc="135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RECAP · 1 / 6</a:t>
            </a:r>
            <a:endParaRPr lang="en-US" sz="85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786384" y="1203579"/>
            <a:ext cx="2098548" cy="9875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>
              <a:lnSpc>
                <a:spcPct val="112000"/>
              </a:lnSpc>
            </a:pPr>
            <a:r>
              <a:rPr lang="en-US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Unit Economics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  <a:p>
            <a:pPr defTabSz="822960">
              <a:lnSpc>
                <a:spcPct val="112000"/>
              </a:lnSpc>
            </a:pPr>
            <a:r>
              <a:rPr lang="en-US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foundations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 5"/>
          <p:cNvSpPr/>
          <p:nvPr/>
        </p:nvSpPr>
        <p:spPr>
          <a:xfrm>
            <a:off x="786384" y="2263140"/>
            <a:ext cx="1933956" cy="246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/>
            <a:r>
              <a:rPr lang="en-US" sz="900" kern="0" spc="90" dirty="0">
                <a:solidFill>
                  <a:srgbClr val="C7D2D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LECTURES 1–2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6"/>
          <p:cNvSpPr/>
          <p:nvPr/>
        </p:nvSpPr>
        <p:spPr>
          <a:xfrm>
            <a:off x="786384" y="4518050"/>
            <a:ext cx="2057400" cy="246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/>
            <a:r>
              <a:rPr lang="en-US" sz="72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Financial Management in Digital Products   —   Course Recap</a:t>
            </a:r>
            <a:endParaRPr lang="en-US" sz="72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7"/>
          <p:cNvSpPr/>
          <p:nvPr/>
        </p:nvSpPr>
        <p:spPr>
          <a:xfrm>
            <a:off x="3337560" y="781812"/>
            <a:ext cx="49377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810" kern="0" spc="135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WHAT WE COVERED</a:t>
            </a:r>
            <a:endParaRPr lang="en-US" sz="81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3337560" y="1176833"/>
            <a:ext cx="213970" cy="213970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9"/>
          <p:cNvSpPr/>
          <p:nvPr/>
        </p:nvSpPr>
        <p:spPr>
          <a:xfrm>
            <a:off x="3337560" y="1176833"/>
            <a:ext cx="213970" cy="2139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822960"/>
            <a:r>
              <a:rPr lang="en-US" sz="81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</a:t>
            </a:r>
            <a:endParaRPr lang="en-US" sz="81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3666744" y="1152144"/>
            <a:ext cx="4608576" cy="6419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>
              <a:lnSpc>
                <a:spcPct val="130000"/>
              </a:lnSpc>
            </a:pPr>
            <a:r>
              <a:rPr lang="en-US" sz="945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Where UE came from — John Peel pricing single customers back in the 19th century.</a:t>
            </a:r>
            <a:endParaRPr lang="en-US" sz="94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3337560" y="1884578"/>
            <a:ext cx="213970" cy="213970"/>
          </a:xfrm>
          <a:prstGeom prst="ellipse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3337560" y="1884578"/>
            <a:ext cx="213970" cy="2139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822960"/>
            <a:r>
              <a:rPr lang="en-US" sz="81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2</a:t>
            </a:r>
            <a:endParaRPr lang="en-US" sz="81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3666744" y="1859890"/>
            <a:ext cx="4608576" cy="6419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>
              <a:lnSpc>
                <a:spcPct val="130000"/>
              </a:lnSpc>
            </a:pPr>
            <a:r>
              <a:rPr lang="en-US" sz="945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core metrics: CAC and LTV, and how to calculate each one.</a:t>
            </a:r>
            <a:endParaRPr lang="en-US" sz="94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3337560" y="2592324"/>
            <a:ext cx="213970" cy="213970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3337560" y="2592324"/>
            <a:ext cx="213970" cy="2139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822960"/>
            <a:r>
              <a:rPr lang="en-US" sz="81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3</a:t>
            </a:r>
            <a:endParaRPr lang="en-US" sz="81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3666744" y="2567635"/>
            <a:ext cx="4608576" cy="6419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>
              <a:lnSpc>
                <a:spcPct val="130000"/>
              </a:lnSpc>
            </a:pPr>
            <a:r>
              <a:rPr lang="en-US" sz="945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CalZen case: the funnel quiz, the CustDev result, the repeat-sale paradox.</a:t>
            </a:r>
            <a:endParaRPr lang="en-US" sz="94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3337560" y="3579876"/>
            <a:ext cx="4937760" cy="781812"/>
          </a:xfrm>
          <a:prstGeom prst="roundRect">
            <a:avLst>
              <a:gd name="adj" fmla="val 6316"/>
            </a:avLst>
          </a:prstGeom>
          <a:solidFill>
            <a:srgbClr val="192E40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3518611" y="3678631"/>
            <a:ext cx="4608576" cy="1810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675" kern="0" spc="108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REMEMBER</a:t>
            </a:r>
            <a:endParaRPr lang="en-US" sz="67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3518611" y="3867912"/>
            <a:ext cx="4608576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>
              <a:lnSpc>
                <a:spcPct val="120000"/>
              </a:lnSpc>
            </a:pPr>
            <a:r>
              <a:rPr lang="en-US" sz="1035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The whole game plays out on one customer: LTV has to beat CAC.</a:t>
            </a:r>
            <a:endParaRPr lang="en-US" sz="1035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57175"/>
            <a:ext cx="2510028" cy="4629150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1"/>
          <p:cNvSpPr/>
          <p:nvPr/>
        </p:nvSpPr>
        <p:spPr>
          <a:xfrm>
            <a:off x="1403604" y="2468880"/>
            <a:ext cx="1645920" cy="21396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822960"/>
            <a:r>
              <a:rPr lang="en-US" sz="13500" dirty="0">
                <a:solidFill>
                  <a:srgbClr val="2C4257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2</a:t>
            </a:r>
            <a:endParaRPr lang="en-US" sz="135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Shape 2"/>
          <p:cNvSpPr/>
          <p:nvPr/>
        </p:nvSpPr>
        <p:spPr>
          <a:xfrm>
            <a:off x="786384" y="709803"/>
            <a:ext cx="263347" cy="7406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786384" y="849706"/>
            <a:ext cx="1975104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855" kern="0" spc="135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RECAP · 2 / 6</a:t>
            </a:r>
            <a:endParaRPr lang="en-US" sz="85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786384" y="1203579"/>
            <a:ext cx="2098548" cy="9875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>
              <a:lnSpc>
                <a:spcPct val="112000"/>
              </a:lnSpc>
            </a:pPr>
            <a:r>
              <a:rPr lang="en-US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Prioritization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  <a:p>
            <a:pPr defTabSz="822960">
              <a:lnSpc>
                <a:spcPct val="112000"/>
              </a:lnSpc>
            </a:pPr>
            <a:r>
              <a:rPr lang="en-US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&amp; constraints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 5"/>
          <p:cNvSpPr/>
          <p:nvPr/>
        </p:nvSpPr>
        <p:spPr>
          <a:xfrm>
            <a:off x="786384" y="2263140"/>
            <a:ext cx="1933956" cy="246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/>
            <a:r>
              <a:rPr lang="en-US" sz="900" kern="0" spc="90" dirty="0">
                <a:solidFill>
                  <a:srgbClr val="C7D2D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LECTURES 3–4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6"/>
          <p:cNvSpPr/>
          <p:nvPr/>
        </p:nvSpPr>
        <p:spPr>
          <a:xfrm>
            <a:off x="786384" y="4518050"/>
            <a:ext cx="2057400" cy="246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/>
            <a:r>
              <a:rPr lang="en-US" sz="72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Financial Management in Digital Products   —   Course Recap</a:t>
            </a:r>
            <a:endParaRPr lang="en-US" sz="72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7"/>
          <p:cNvSpPr/>
          <p:nvPr/>
        </p:nvSpPr>
        <p:spPr>
          <a:xfrm>
            <a:off x="3337560" y="781812"/>
            <a:ext cx="49377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810" kern="0" spc="135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WHAT WE COVERED</a:t>
            </a:r>
            <a:endParaRPr lang="en-US" sz="81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3337560" y="1176833"/>
            <a:ext cx="213970" cy="213970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9"/>
          <p:cNvSpPr/>
          <p:nvPr/>
        </p:nvSpPr>
        <p:spPr>
          <a:xfrm>
            <a:off x="3337560" y="1176833"/>
            <a:ext cx="213970" cy="2139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822960"/>
            <a:r>
              <a:rPr lang="en-US" sz="81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</a:t>
            </a:r>
            <a:endParaRPr lang="en-US" sz="81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3666744" y="1152144"/>
            <a:ext cx="4608576" cy="6419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>
              <a:lnSpc>
                <a:spcPct val="130000"/>
              </a:lnSpc>
            </a:pPr>
            <a:r>
              <a:rPr lang="en-US" sz="945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Why LTV = 3 × CAC can still be bad — the cash gap between spending and earning.</a:t>
            </a:r>
            <a:endParaRPr lang="en-US" sz="94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3337560" y="1884578"/>
            <a:ext cx="213970" cy="213970"/>
          </a:xfrm>
          <a:prstGeom prst="ellipse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3337560" y="1884578"/>
            <a:ext cx="213970" cy="2139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822960"/>
            <a:r>
              <a:rPr lang="en-US" sz="81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2</a:t>
            </a:r>
            <a:endParaRPr lang="en-US" sz="81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3666744" y="1859890"/>
            <a:ext cx="4608576" cy="6419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>
              <a:lnSpc>
                <a:spcPct val="130000"/>
              </a:lnSpc>
            </a:pPr>
            <a:r>
              <a:rPr lang="en-US" sz="945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Diving into the UE model and prioritising features by their UE impact.</a:t>
            </a:r>
            <a:endParaRPr lang="en-US" sz="94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3337560" y="2592324"/>
            <a:ext cx="213970" cy="213970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3337560" y="2592324"/>
            <a:ext cx="213970" cy="2139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822960"/>
            <a:r>
              <a:rPr lang="en-US" sz="81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3</a:t>
            </a:r>
            <a:endParaRPr lang="en-US" sz="81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3666744" y="2567635"/>
            <a:ext cx="4608576" cy="6419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>
              <a:lnSpc>
                <a:spcPct val="130000"/>
              </a:lnSpc>
            </a:pPr>
            <a:r>
              <a:rPr lang="en-US" sz="945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Theory of Constraints (Goldratt): find the bottleneck in the funnel first.</a:t>
            </a:r>
            <a:endParaRPr lang="en-US" sz="94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3337560" y="3579876"/>
            <a:ext cx="4937760" cy="781812"/>
          </a:xfrm>
          <a:prstGeom prst="roundRect">
            <a:avLst>
              <a:gd name="adj" fmla="val 6316"/>
            </a:avLst>
          </a:prstGeom>
          <a:solidFill>
            <a:srgbClr val="192E40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3518611" y="3678631"/>
            <a:ext cx="4608576" cy="1810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675" kern="0" spc="108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REMEMBER</a:t>
            </a:r>
            <a:endParaRPr lang="en-US" sz="67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3518611" y="3867912"/>
            <a:ext cx="4608576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>
              <a:lnSpc>
                <a:spcPct val="120000"/>
              </a:lnSpc>
            </a:pPr>
            <a:r>
              <a:rPr lang="en-US" sz="1035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Fix the constraint, not the loudest problem.</a:t>
            </a:r>
            <a:endParaRPr lang="en-US" sz="1035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57175"/>
            <a:ext cx="2510028" cy="4629150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1"/>
          <p:cNvSpPr/>
          <p:nvPr/>
        </p:nvSpPr>
        <p:spPr>
          <a:xfrm>
            <a:off x="1403604" y="2468880"/>
            <a:ext cx="1645920" cy="21396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822960"/>
            <a:r>
              <a:rPr lang="en-US" sz="13500" dirty="0">
                <a:solidFill>
                  <a:srgbClr val="2C4257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3</a:t>
            </a:r>
            <a:endParaRPr lang="en-US" sz="135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Shape 2"/>
          <p:cNvSpPr/>
          <p:nvPr/>
        </p:nvSpPr>
        <p:spPr>
          <a:xfrm>
            <a:off x="786384" y="709803"/>
            <a:ext cx="263347" cy="7406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786384" y="849706"/>
            <a:ext cx="1975104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855" kern="0" spc="135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RECAP · 3 / 6</a:t>
            </a:r>
            <a:endParaRPr lang="en-US" sz="85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786384" y="1203579"/>
            <a:ext cx="2098548" cy="9875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>
              <a:lnSpc>
                <a:spcPct val="112000"/>
              </a:lnSpc>
            </a:pPr>
            <a:r>
              <a:rPr lang="en-US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Financial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  <a:p>
            <a:pPr defTabSz="822960">
              <a:lnSpc>
                <a:spcPct val="112000"/>
              </a:lnSpc>
            </a:pPr>
            <a:r>
              <a:rPr lang="en-US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modelling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 5"/>
          <p:cNvSpPr/>
          <p:nvPr/>
        </p:nvSpPr>
        <p:spPr>
          <a:xfrm>
            <a:off x="786384" y="2263140"/>
            <a:ext cx="1933956" cy="246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/>
            <a:r>
              <a:rPr lang="en-US" sz="900" kern="0" spc="90" dirty="0">
                <a:solidFill>
                  <a:srgbClr val="C7D2D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LECTURES 5–6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6"/>
          <p:cNvSpPr/>
          <p:nvPr/>
        </p:nvSpPr>
        <p:spPr>
          <a:xfrm>
            <a:off x="786384" y="4518050"/>
            <a:ext cx="2057400" cy="246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/>
            <a:r>
              <a:rPr lang="en-US" sz="72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Financial Management in Digital Products   —   Course Recap</a:t>
            </a:r>
            <a:endParaRPr lang="en-US" sz="72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7"/>
          <p:cNvSpPr/>
          <p:nvPr/>
        </p:nvSpPr>
        <p:spPr>
          <a:xfrm>
            <a:off x="3337560" y="781812"/>
            <a:ext cx="49377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810" kern="0" spc="135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WHAT WE COVERED</a:t>
            </a:r>
            <a:endParaRPr lang="en-US" sz="81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3337560" y="1176833"/>
            <a:ext cx="213970" cy="213970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9"/>
          <p:cNvSpPr/>
          <p:nvPr/>
        </p:nvSpPr>
        <p:spPr>
          <a:xfrm>
            <a:off x="3337560" y="1176833"/>
            <a:ext cx="213970" cy="2139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822960"/>
            <a:r>
              <a:rPr lang="en-US" sz="81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</a:t>
            </a:r>
            <a:endParaRPr lang="en-US" sz="81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3666744" y="1152144"/>
            <a:ext cx="4608576" cy="6419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>
              <a:lnSpc>
                <a:spcPct val="130000"/>
              </a:lnSpc>
            </a:pPr>
            <a:r>
              <a:rPr lang="en-US" sz="945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safe-growth threshold g_safe — how fast you can grow before you run out of cash.</a:t>
            </a:r>
            <a:endParaRPr lang="en-US" sz="94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3337560" y="1884578"/>
            <a:ext cx="213970" cy="213970"/>
          </a:xfrm>
          <a:prstGeom prst="ellipse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3337560" y="1884578"/>
            <a:ext cx="213970" cy="2139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822960"/>
            <a:r>
              <a:rPr lang="en-US" sz="81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2</a:t>
            </a:r>
            <a:endParaRPr lang="en-US" sz="81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3666744" y="1859890"/>
            <a:ext cx="4608576" cy="6419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>
              <a:lnSpc>
                <a:spcPct val="130000"/>
              </a:lnSpc>
            </a:pPr>
            <a:r>
              <a:rPr lang="en-US" sz="945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Building a financial model of a digital product from the ground up.</a:t>
            </a:r>
            <a:endParaRPr lang="en-US" sz="94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3337560" y="2592324"/>
            <a:ext cx="213970" cy="213970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3337560" y="2592324"/>
            <a:ext cx="213970" cy="2139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822960"/>
            <a:r>
              <a:rPr lang="en-US" sz="81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3</a:t>
            </a:r>
            <a:endParaRPr lang="en-US" sz="81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3666744" y="2567635"/>
            <a:ext cx="4608576" cy="6419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>
              <a:lnSpc>
                <a:spcPct val="130000"/>
              </a:lnSpc>
            </a:pPr>
            <a:r>
              <a:rPr lang="en-US" sz="945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financial ratios that tell you whether that model is actually healthy.</a:t>
            </a:r>
            <a:endParaRPr lang="en-US" sz="94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3337560" y="3579876"/>
            <a:ext cx="4937760" cy="781812"/>
          </a:xfrm>
          <a:prstGeom prst="roundRect">
            <a:avLst>
              <a:gd name="adj" fmla="val 6316"/>
            </a:avLst>
          </a:prstGeom>
          <a:solidFill>
            <a:srgbClr val="192E40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3518611" y="3678631"/>
            <a:ext cx="4608576" cy="1810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675" kern="0" spc="108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REMEMBER</a:t>
            </a:r>
            <a:endParaRPr lang="en-US" sz="67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3518611" y="3867912"/>
            <a:ext cx="4608576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>
              <a:lnSpc>
                <a:spcPct val="120000"/>
              </a:lnSpc>
            </a:pPr>
            <a:r>
              <a:rPr lang="en-US" sz="1035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Grow faster than g_safe and growth itself burns your cash.</a:t>
            </a:r>
            <a:endParaRPr lang="en-US" sz="1035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57175"/>
            <a:ext cx="2510028" cy="4629150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1"/>
          <p:cNvSpPr/>
          <p:nvPr/>
        </p:nvSpPr>
        <p:spPr>
          <a:xfrm>
            <a:off x="1403604" y="2468880"/>
            <a:ext cx="1645920" cy="21396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822960"/>
            <a:r>
              <a:rPr lang="en-US" sz="13500" dirty="0">
                <a:solidFill>
                  <a:srgbClr val="2C4257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4</a:t>
            </a:r>
            <a:endParaRPr lang="en-US" sz="135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Shape 2"/>
          <p:cNvSpPr/>
          <p:nvPr/>
        </p:nvSpPr>
        <p:spPr>
          <a:xfrm>
            <a:off x="786384" y="709803"/>
            <a:ext cx="263347" cy="7406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786384" y="849706"/>
            <a:ext cx="1975104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855" kern="0" spc="135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RECAP · 4 / 6</a:t>
            </a:r>
            <a:endParaRPr lang="en-US" sz="85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786384" y="1203579"/>
            <a:ext cx="2098548" cy="9875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>
              <a:lnSpc>
                <a:spcPct val="112000"/>
              </a:lnSpc>
            </a:pPr>
            <a:r>
              <a:rPr lang="en-US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Modelling case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  <a:p>
            <a:pPr defTabSz="822960">
              <a:lnSpc>
                <a:spcPct val="112000"/>
              </a:lnSpc>
            </a:pPr>
            <a:r>
              <a:rPr lang="en-US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&amp; valuation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 5"/>
          <p:cNvSpPr/>
          <p:nvPr/>
        </p:nvSpPr>
        <p:spPr>
          <a:xfrm>
            <a:off x="786384" y="2263140"/>
            <a:ext cx="1933956" cy="246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/>
            <a:r>
              <a:rPr lang="en-US" sz="900" kern="0" spc="90" dirty="0">
                <a:solidFill>
                  <a:srgbClr val="C7D2D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LECTURES 7–8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6"/>
          <p:cNvSpPr/>
          <p:nvPr/>
        </p:nvSpPr>
        <p:spPr>
          <a:xfrm>
            <a:off x="786384" y="4518050"/>
            <a:ext cx="2057400" cy="246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/>
            <a:r>
              <a:rPr lang="en-US" sz="72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Financial Management in Digital Products   —   Course Recap</a:t>
            </a:r>
            <a:endParaRPr lang="en-US" sz="72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7"/>
          <p:cNvSpPr/>
          <p:nvPr/>
        </p:nvSpPr>
        <p:spPr>
          <a:xfrm>
            <a:off x="3337560" y="781812"/>
            <a:ext cx="49377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810" kern="0" spc="135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WHAT WE COVERED</a:t>
            </a:r>
            <a:endParaRPr lang="en-US" sz="81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3337560" y="1176833"/>
            <a:ext cx="213970" cy="213970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9"/>
          <p:cNvSpPr/>
          <p:nvPr/>
        </p:nvSpPr>
        <p:spPr>
          <a:xfrm>
            <a:off x="3337560" y="1176833"/>
            <a:ext cx="213970" cy="2139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822960"/>
            <a:r>
              <a:rPr lang="en-US" sz="81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</a:t>
            </a:r>
            <a:endParaRPr lang="en-US" sz="81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3666744" y="1152144"/>
            <a:ext cx="4608576" cy="6419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>
              <a:lnSpc>
                <a:spcPct val="130000"/>
              </a:lnSpc>
            </a:pPr>
            <a:r>
              <a:rPr lang="en-US" sz="945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GPU Compute Rent case — a full model built around the central bank key rate.</a:t>
            </a:r>
            <a:endParaRPr lang="en-US" sz="94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3337560" y="1884578"/>
            <a:ext cx="213970" cy="213970"/>
          </a:xfrm>
          <a:prstGeom prst="ellipse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3337560" y="1884578"/>
            <a:ext cx="213970" cy="2139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822960"/>
            <a:r>
              <a:rPr lang="en-US" sz="81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2</a:t>
            </a:r>
            <a:endParaRPr lang="en-US" sz="81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3666744" y="1859890"/>
            <a:ext cx="4608576" cy="6419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>
              <a:lnSpc>
                <a:spcPct val="130000"/>
              </a:lnSpc>
            </a:pPr>
            <a:r>
              <a:rPr lang="en-US" sz="945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Business valuation: how a company is actually put to a price.</a:t>
            </a:r>
            <a:endParaRPr lang="en-US" sz="94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3337560" y="2592324"/>
            <a:ext cx="213970" cy="213970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3337560" y="2592324"/>
            <a:ext cx="213970" cy="2139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822960"/>
            <a:r>
              <a:rPr lang="en-US" sz="81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3</a:t>
            </a:r>
            <a:endParaRPr lang="en-US" sz="81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3666744" y="2567635"/>
            <a:ext cx="4608576" cy="6419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>
              <a:lnSpc>
                <a:spcPct val="130000"/>
              </a:lnSpc>
            </a:pPr>
            <a:r>
              <a:rPr lang="en-US" sz="945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real-life valuation case to anchor the method in something concrete.</a:t>
            </a:r>
            <a:endParaRPr lang="en-US" sz="94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3337560" y="3579876"/>
            <a:ext cx="4937760" cy="781812"/>
          </a:xfrm>
          <a:prstGeom prst="roundRect">
            <a:avLst>
              <a:gd name="adj" fmla="val 6316"/>
            </a:avLst>
          </a:prstGeom>
          <a:solidFill>
            <a:srgbClr val="192E40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3518611" y="3678631"/>
            <a:ext cx="4608576" cy="1810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675" kern="0" spc="108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REMEMBER</a:t>
            </a:r>
            <a:endParaRPr lang="en-US" sz="67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3518611" y="3867912"/>
            <a:ext cx="4608576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>
              <a:lnSpc>
                <a:spcPct val="120000"/>
              </a:lnSpc>
            </a:pPr>
            <a:r>
              <a:rPr lang="en-US" sz="1035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Value is discounted future cash flow — the key rate is the lens you discount through.</a:t>
            </a:r>
            <a:endParaRPr lang="en-US" sz="1035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57175"/>
            <a:ext cx="2510028" cy="4629150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1"/>
          <p:cNvSpPr/>
          <p:nvPr/>
        </p:nvSpPr>
        <p:spPr>
          <a:xfrm>
            <a:off x="1403604" y="2468880"/>
            <a:ext cx="1645920" cy="21396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822960"/>
            <a:r>
              <a:rPr lang="en-US" sz="13500" dirty="0">
                <a:solidFill>
                  <a:srgbClr val="2C4257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5</a:t>
            </a:r>
            <a:endParaRPr lang="en-US" sz="135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Shape 2"/>
          <p:cNvSpPr/>
          <p:nvPr/>
        </p:nvSpPr>
        <p:spPr>
          <a:xfrm>
            <a:off x="786384" y="709803"/>
            <a:ext cx="263347" cy="7406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786384" y="849706"/>
            <a:ext cx="1975104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855" kern="0" spc="135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RECAP · 5 / 6</a:t>
            </a:r>
            <a:endParaRPr lang="en-US" sz="85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786384" y="1203579"/>
            <a:ext cx="2098548" cy="9875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>
              <a:lnSpc>
                <a:spcPct val="112000"/>
              </a:lnSpc>
            </a:pPr>
            <a:r>
              <a:rPr lang="en-US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Services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  <a:p>
            <a:pPr defTabSz="822960">
              <a:lnSpc>
                <a:spcPct val="112000"/>
              </a:lnSpc>
            </a:pPr>
            <a:r>
              <a:rPr lang="en-US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to product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 5"/>
          <p:cNvSpPr/>
          <p:nvPr/>
        </p:nvSpPr>
        <p:spPr>
          <a:xfrm>
            <a:off x="786384" y="2263140"/>
            <a:ext cx="1933956" cy="246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/>
            <a:r>
              <a:rPr lang="en-US" sz="900" kern="0" spc="90" dirty="0">
                <a:solidFill>
                  <a:srgbClr val="C7D2D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LECTURES 9–10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6"/>
          <p:cNvSpPr/>
          <p:nvPr/>
        </p:nvSpPr>
        <p:spPr>
          <a:xfrm>
            <a:off x="786384" y="4518050"/>
            <a:ext cx="2057400" cy="246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/>
            <a:r>
              <a:rPr lang="en-US" sz="72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Financial Management in Digital Products   —   Course Recap</a:t>
            </a:r>
            <a:endParaRPr lang="en-US" sz="72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7"/>
          <p:cNvSpPr/>
          <p:nvPr/>
        </p:nvSpPr>
        <p:spPr>
          <a:xfrm>
            <a:off x="3337560" y="781812"/>
            <a:ext cx="49377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810" kern="0" spc="135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WHAT WE COVERED</a:t>
            </a:r>
            <a:endParaRPr lang="en-US" sz="81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3337560" y="1176833"/>
            <a:ext cx="213970" cy="213970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9"/>
          <p:cNvSpPr/>
          <p:nvPr/>
        </p:nvSpPr>
        <p:spPr>
          <a:xfrm>
            <a:off x="3337560" y="1176833"/>
            <a:ext cx="213970" cy="2139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822960"/>
            <a:r>
              <a:rPr lang="en-US" sz="81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</a:t>
            </a:r>
            <a:endParaRPr lang="en-US" sz="81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3666744" y="1152144"/>
            <a:ext cx="4608576" cy="6419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>
              <a:lnSpc>
                <a:spcPct val="130000"/>
              </a:lnSpc>
            </a:pPr>
            <a:r>
              <a:rPr lang="en-US" sz="945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Digital Habits and the unit economics of outsourced / custom development.</a:t>
            </a:r>
            <a:endParaRPr lang="en-US" sz="94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3337560" y="1884578"/>
            <a:ext cx="213970" cy="213970"/>
          </a:xfrm>
          <a:prstGeom prst="ellipse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3337560" y="1884578"/>
            <a:ext cx="213970" cy="2139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822960"/>
            <a:r>
              <a:rPr lang="en-US" sz="81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2</a:t>
            </a:r>
            <a:endParaRPr lang="en-US" sz="81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3666744" y="1859890"/>
            <a:ext cx="4608576" cy="6419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>
              <a:lnSpc>
                <a:spcPct val="130000"/>
              </a:lnSpc>
            </a:pPr>
            <a:r>
              <a:rPr lang="en-US" sz="945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unit economics of a B2B product — the opposite shape to services.</a:t>
            </a:r>
            <a:endParaRPr lang="en-US" sz="94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3337560" y="2592324"/>
            <a:ext cx="213970" cy="213970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3337560" y="2592324"/>
            <a:ext cx="213970" cy="2139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822960"/>
            <a:r>
              <a:rPr lang="en-US" sz="81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3</a:t>
            </a:r>
            <a:endParaRPr lang="en-US" sz="81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3666744" y="2567635"/>
            <a:ext cx="4608576" cy="6419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>
              <a:lnSpc>
                <a:spcPct val="130000"/>
              </a:lnSpc>
            </a:pPr>
            <a:r>
              <a:rPr lang="en-US" sz="945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Pre-IPO valuation of the group, plus the practical assignment.</a:t>
            </a:r>
            <a:endParaRPr lang="en-US" sz="94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3337560" y="3579876"/>
            <a:ext cx="4937760" cy="781812"/>
          </a:xfrm>
          <a:prstGeom prst="roundRect">
            <a:avLst>
              <a:gd name="adj" fmla="val 6316"/>
            </a:avLst>
          </a:prstGeom>
          <a:solidFill>
            <a:srgbClr val="192E40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3518611" y="3678631"/>
            <a:ext cx="4608576" cy="1810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675" kern="0" spc="108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REMEMBER</a:t>
            </a:r>
            <a:endParaRPr lang="en-US" sz="67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3518611" y="3867912"/>
            <a:ext cx="4608576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>
              <a:lnSpc>
                <a:spcPct val="120000"/>
              </a:lnSpc>
            </a:pPr>
            <a:r>
              <a:rPr lang="en-US" sz="1035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Services and product have opposite economics; the move between them is the value story.</a:t>
            </a:r>
            <a:endParaRPr lang="en-US" sz="1035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57175"/>
            <a:ext cx="2510028" cy="4629150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Shape 1"/>
          <p:cNvSpPr/>
          <p:nvPr/>
        </p:nvSpPr>
        <p:spPr>
          <a:xfrm>
            <a:off x="786384" y="709803"/>
            <a:ext cx="263347" cy="7406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786384" y="849706"/>
            <a:ext cx="1975104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855" kern="0" spc="135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CONCEPT</a:t>
            </a:r>
            <a:endParaRPr lang="en-US" sz="85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786384" y="1203579"/>
            <a:ext cx="205740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>
              <a:lnSpc>
                <a:spcPct val="115000"/>
              </a:lnSpc>
            </a:pPr>
            <a:r>
              <a:rPr lang="en-US" sz="189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What is a</a:t>
            </a:r>
            <a:endParaRPr lang="en-US" sz="1890" dirty="0">
              <a:solidFill>
                <a:prstClr val="black"/>
              </a:solidFill>
              <a:latin typeface="Calibri" panose="020F0502020204030204"/>
            </a:endParaRPr>
          </a:p>
          <a:p>
            <a:pPr defTabSz="822960">
              <a:lnSpc>
                <a:spcPct val="115000"/>
              </a:lnSpc>
            </a:pPr>
            <a:r>
              <a:rPr lang="en-US" sz="189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marketplace?</a:t>
            </a:r>
            <a:endParaRPr lang="en-US" sz="189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786384" y="2592324"/>
            <a:ext cx="1892808" cy="9875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>
              <a:lnSpc>
                <a:spcPct val="135000"/>
              </a:lnSpc>
            </a:pPr>
            <a:r>
              <a:rPr lang="en-US" sz="9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platform sells the transaction, not the goods.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 5"/>
          <p:cNvSpPr/>
          <p:nvPr/>
        </p:nvSpPr>
        <p:spPr>
          <a:xfrm>
            <a:off x="786384" y="4518050"/>
            <a:ext cx="2057400" cy="246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GB" sz="72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11-12   —   Kazan Express, </a:t>
            </a:r>
            <a:r>
              <a:rPr lang="en-GB" sz="720" dirty="0" err="1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Magnit</a:t>
            </a:r>
            <a:r>
              <a:rPr lang="en-GB" sz="72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 Market, </a:t>
            </a:r>
            <a:r>
              <a:rPr lang="en-GB" sz="720" dirty="0" err="1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Uzum</a:t>
            </a:r>
            <a:endParaRPr lang="en-GB" sz="720" dirty="0">
              <a:solidFill>
                <a:srgbClr val="9FB0BF"/>
              </a:solidFill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8" name="Text 6"/>
          <p:cNvSpPr/>
          <p:nvPr/>
        </p:nvSpPr>
        <p:spPr>
          <a:xfrm>
            <a:off x="3337560" y="781812"/>
            <a:ext cx="4937760" cy="9052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>
              <a:lnSpc>
                <a:spcPct val="135000"/>
              </a:lnSpc>
            </a:pPr>
            <a:r>
              <a:rPr lang="en-US" sz="117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A marketplace is a platform that does not own the inventory. It matches independent sellers with buyers, and monetises the transaction — the match itself — rather than the product.</a:t>
            </a:r>
            <a:endParaRPr lang="en-US" sz="117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Shape 7"/>
          <p:cNvSpPr/>
          <p:nvPr/>
        </p:nvSpPr>
        <p:spPr>
          <a:xfrm>
            <a:off x="3337560" y="1933956"/>
            <a:ext cx="1481328" cy="1604772"/>
          </a:xfrm>
          <a:prstGeom prst="roundRect">
            <a:avLst>
              <a:gd name="adj" fmla="val 4444"/>
            </a:avLst>
          </a:prstGeom>
          <a:solidFill>
            <a:srgbClr val="F1F4F7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3543300" y="2139696"/>
            <a:ext cx="246888" cy="246888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9"/>
          <p:cNvSpPr/>
          <p:nvPr/>
        </p:nvSpPr>
        <p:spPr>
          <a:xfrm>
            <a:off x="3543300" y="2139696"/>
            <a:ext cx="246888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822960"/>
            <a:r>
              <a:rPr lang="en-US" sz="9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3543300" y="2468880"/>
            <a:ext cx="1069848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1035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Two sides</a:t>
            </a:r>
            <a:endParaRPr lang="en-US" sz="103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3543300" y="2756916"/>
            <a:ext cx="1069848" cy="6995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>
              <a:lnSpc>
                <a:spcPct val="130000"/>
              </a:lnSpc>
            </a:pPr>
            <a:r>
              <a:rPr lang="en-US" sz="810" dirty="0">
                <a:solidFill>
                  <a:srgbClr val="6B7C8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Sellers and buyers, each with its own funnel, CAC and retention.</a:t>
            </a:r>
            <a:endParaRPr lang="en-US" sz="81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5065776" y="1933956"/>
            <a:ext cx="1481328" cy="1604772"/>
          </a:xfrm>
          <a:prstGeom prst="roundRect">
            <a:avLst>
              <a:gd name="adj" fmla="val 4444"/>
            </a:avLst>
          </a:prstGeom>
          <a:solidFill>
            <a:srgbClr val="F1F4F7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5271516" y="2139696"/>
            <a:ext cx="246888" cy="246888"/>
          </a:xfrm>
          <a:prstGeom prst="ellipse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5271516" y="2139696"/>
            <a:ext cx="246888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822960"/>
            <a:r>
              <a:rPr lang="en-US" sz="9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2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5271516" y="2468880"/>
            <a:ext cx="1069848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1035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No inventory</a:t>
            </a:r>
            <a:endParaRPr lang="en-US" sz="103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5271516" y="2756916"/>
            <a:ext cx="1069848" cy="6995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>
              <a:lnSpc>
                <a:spcPct val="130000"/>
              </a:lnSpc>
            </a:pPr>
            <a:r>
              <a:rPr lang="en-US" sz="810" dirty="0">
                <a:solidFill>
                  <a:srgbClr val="6B7C8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platform never buys the goods — no stock on the balance sheet.</a:t>
            </a:r>
            <a:endParaRPr lang="en-US" sz="81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6793992" y="1933956"/>
            <a:ext cx="1481328" cy="1604772"/>
          </a:xfrm>
          <a:prstGeom prst="roundRect">
            <a:avLst>
              <a:gd name="adj" fmla="val 4444"/>
            </a:avLst>
          </a:prstGeom>
          <a:solidFill>
            <a:srgbClr val="F1F4F7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6999732" y="2139696"/>
            <a:ext cx="246888" cy="246888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6999732" y="2139696"/>
            <a:ext cx="246888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822960"/>
            <a:r>
              <a:rPr lang="en-US" sz="9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3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6999732" y="2468880"/>
            <a:ext cx="1069848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1035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Take rate</a:t>
            </a:r>
            <a:endParaRPr lang="en-US" sz="103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6999732" y="2756916"/>
            <a:ext cx="1069848" cy="6995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>
              <a:lnSpc>
                <a:spcPct val="130000"/>
              </a:lnSpc>
            </a:pPr>
            <a:r>
              <a:rPr lang="en-US" sz="810" dirty="0">
                <a:solidFill>
                  <a:srgbClr val="6B7C8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Revenue is a cut of GMV: commission, ads, services, delivery.</a:t>
            </a:r>
            <a:endParaRPr lang="en-US" sz="81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3337560" y="3785616"/>
            <a:ext cx="49377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810" kern="0" spc="135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EXAMPLES</a:t>
            </a:r>
            <a:endParaRPr lang="en-US" sz="81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3337560" y="4032504"/>
            <a:ext cx="493776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99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Magnit Market (ex-KazanExpress)  ·  Uzum  ·  Ozon  ·  Wildberries  ·  Amazon</a:t>
            </a:r>
            <a:endParaRPr lang="en-US" sz="99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3337560" y="4443984"/>
            <a:ext cx="493776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900" i="1" dirty="0">
                <a:solidFill>
                  <a:srgbClr val="6B7C8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retailer buys and resells. A marketplace never owns what it sells — that is the whole difference.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57175"/>
            <a:ext cx="2510028" cy="4629150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1"/>
          <p:cNvSpPr/>
          <p:nvPr/>
        </p:nvSpPr>
        <p:spPr>
          <a:xfrm>
            <a:off x="1403604" y="2468880"/>
            <a:ext cx="1645920" cy="21396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822960"/>
            <a:r>
              <a:rPr lang="en-US" sz="13500" dirty="0">
                <a:solidFill>
                  <a:srgbClr val="2C4257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6</a:t>
            </a:r>
            <a:endParaRPr lang="en-US" sz="135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Shape 2"/>
          <p:cNvSpPr/>
          <p:nvPr/>
        </p:nvSpPr>
        <p:spPr>
          <a:xfrm>
            <a:off x="786384" y="709803"/>
            <a:ext cx="263347" cy="7406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786384" y="849706"/>
            <a:ext cx="1975104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855" kern="0" spc="135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RECAP · 6 / 6</a:t>
            </a:r>
            <a:endParaRPr lang="en-US" sz="85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786384" y="1203579"/>
            <a:ext cx="2098548" cy="9875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>
              <a:lnSpc>
                <a:spcPct val="112000"/>
              </a:lnSpc>
            </a:pPr>
            <a:r>
              <a:rPr lang="en-US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KazanExpress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  <a:p>
            <a:pPr defTabSz="822960">
              <a:lnSpc>
                <a:spcPct val="112000"/>
              </a:lnSpc>
            </a:pPr>
            <a:r>
              <a:rPr lang="en-US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&amp; marketplaces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 5"/>
          <p:cNvSpPr/>
          <p:nvPr/>
        </p:nvSpPr>
        <p:spPr>
          <a:xfrm>
            <a:off x="786384" y="2263140"/>
            <a:ext cx="1933956" cy="246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/>
            <a:r>
              <a:rPr lang="en-US" sz="900" kern="0" spc="90" dirty="0">
                <a:solidFill>
                  <a:srgbClr val="C7D2D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LECTURE 11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6"/>
          <p:cNvSpPr/>
          <p:nvPr/>
        </p:nvSpPr>
        <p:spPr>
          <a:xfrm>
            <a:off x="786384" y="4518050"/>
            <a:ext cx="2057400" cy="246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/>
            <a:r>
              <a:rPr lang="en-US" sz="72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Financial Management in Digital Products   —   Course Recap</a:t>
            </a:r>
            <a:endParaRPr lang="en-US" sz="72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7"/>
          <p:cNvSpPr/>
          <p:nvPr/>
        </p:nvSpPr>
        <p:spPr>
          <a:xfrm>
            <a:off x="3337560" y="781812"/>
            <a:ext cx="49377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810" kern="0" spc="135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WHAT WE COVERED</a:t>
            </a:r>
            <a:endParaRPr lang="en-US" sz="81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3337560" y="1176833"/>
            <a:ext cx="213970" cy="213970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9"/>
          <p:cNvSpPr/>
          <p:nvPr/>
        </p:nvSpPr>
        <p:spPr>
          <a:xfrm>
            <a:off x="3337560" y="1176833"/>
            <a:ext cx="213970" cy="2139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822960"/>
            <a:r>
              <a:rPr lang="en-US" sz="81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</a:t>
            </a:r>
            <a:endParaRPr lang="en-US" sz="81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3666744" y="1152144"/>
            <a:ext cx="4608576" cy="6419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>
              <a:lnSpc>
                <a:spcPct val="130000"/>
              </a:lnSpc>
            </a:pPr>
            <a:r>
              <a:rPr lang="en-US" sz="945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KazanExpress: the story and the unit economics of a fast-delivery marketplace.</a:t>
            </a:r>
            <a:endParaRPr lang="en-US" sz="94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3337560" y="1884578"/>
            <a:ext cx="213970" cy="213970"/>
          </a:xfrm>
          <a:prstGeom prst="ellipse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3337560" y="1884578"/>
            <a:ext cx="213970" cy="2139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822960"/>
            <a:r>
              <a:rPr lang="en-US" sz="81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2</a:t>
            </a:r>
            <a:endParaRPr lang="en-US" sz="81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3666744" y="1859890"/>
            <a:ext cx="4608576" cy="6419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>
              <a:lnSpc>
                <a:spcPct val="130000"/>
              </a:lnSpc>
            </a:pPr>
            <a:r>
              <a:rPr lang="en-US" sz="945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Magnit acquisition — buy vs build, and why the assets are not the model.</a:t>
            </a:r>
            <a:endParaRPr lang="en-US" sz="94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3337560" y="2592324"/>
            <a:ext cx="213970" cy="213970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3337560" y="2592324"/>
            <a:ext cx="213970" cy="2139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822960"/>
            <a:r>
              <a:rPr lang="en-US" sz="81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3</a:t>
            </a:r>
            <a:endParaRPr lang="en-US" sz="81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3666744" y="2567635"/>
            <a:ext cx="4608576" cy="6419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>
              <a:lnSpc>
                <a:spcPct val="130000"/>
              </a:lnSpc>
            </a:pPr>
            <a:r>
              <a:rPr lang="en-US" sz="945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Uzum team transfer — competences move on, infrastructure stays behind.</a:t>
            </a:r>
            <a:endParaRPr lang="en-US" sz="94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3337560" y="3579876"/>
            <a:ext cx="4937760" cy="781812"/>
          </a:xfrm>
          <a:prstGeom prst="roundRect">
            <a:avLst>
              <a:gd name="adj" fmla="val 6316"/>
            </a:avLst>
          </a:prstGeom>
          <a:solidFill>
            <a:srgbClr val="192E40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3518611" y="3678631"/>
            <a:ext cx="4608576" cy="1810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675" kern="0" spc="108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REMEMBER</a:t>
            </a:r>
            <a:endParaRPr lang="en-US" sz="67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3518611" y="3867912"/>
            <a:ext cx="4608576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>
              <a:lnSpc>
                <a:spcPct val="120000"/>
              </a:lnSpc>
            </a:pPr>
            <a:r>
              <a:rPr lang="en-US" sz="1035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In M&amp;A you buy a unit economics, not a balance sheet.</a:t>
            </a:r>
            <a:endParaRPr lang="en-US" sz="1035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57175"/>
            <a:ext cx="2510028" cy="4629150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Shape 1"/>
          <p:cNvSpPr/>
          <p:nvPr/>
        </p:nvSpPr>
        <p:spPr>
          <a:xfrm>
            <a:off x="786384" y="709803"/>
            <a:ext cx="263347" cy="7406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786384" y="849706"/>
            <a:ext cx="1975104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855" kern="0" spc="135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THE THROUGH-LINES</a:t>
            </a:r>
            <a:endParaRPr lang="en-US" sz="85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786384" y="1203579"/>
            <a:ext cx="2057400" cy="9875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>
              <a:lnSpc>
                <a:spcPct val="112000"/>
              </a:lnSpc>
            </a:pPr>
            <a:r>
              <a:rPr lang="en-US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Four ideas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  <a:p>
            <a:pPr defTabSz="822960">
              <a:lnSpc>
                <a:spcPct val="112000"/>
              </a:lnSpc>
            </a:pPr>
            <a:r>
              <a:rPr lang="en-US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under all of it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786384" y="2345436"/>
            <a:ext cx="1892808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>
              <a:lnSpc>
                <a:spcPct val="135000"/>
              </a:lnSpc>
            </a:pPr>
            <a:r>
              <a:rPr lang="en-US" sz="9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Every case in this course was really one of these four in disguise.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 5"/>
          <p:cNvSpPr/>
          <p:nvPr/>
        </p:nvSpPr>
        <p:spPr>
          <a:xfrm>
            <a:off x="786384" y="4518050"/>
            <a:ext cx="2057400" cy="246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/>
            <a:r>
              <a:rPr lang="en-US" sz="72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Financial Management in Digital Products   —   Course Recap</a:t>
            </a:r>
            <a:endParaRPr lang="en-US" sz="72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Shape 6"/>
          <p:cNvSpPr/>
          <p:nvPr/>
        </p:nvSpPr>
        <p:spPr>
          <a:xfrm>
            <a:off x="3337560" y="905256"/>
            <a:ext cx="2345436" cy="1415491"/>
          </a:xfrm>
          <a:prstGeom prst="roundRect">
            <a:avLst>
              <a:gd name="adj" fmla="val 4070"/>
            </a:avLst>
          </a:prstGeom>
          <a:solidFill>
            <a:srgbClr val="F1F4F7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Shape 7"/>
          <p:cNvSpPr/>
          <p:nvPr/>
        </p:nvSpPr>
        <p:spPr>
          <a:xfrm>
            <a:off x="3535070" y="1102766"/>
            <a:ext cx="246888" cy="246888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 8"/>
          <p:cNvSpPr/>
          <p:nvPr/>
        </p:nvSpPr>
        <p:spPr>
          <a:xfrm>
            <a:off x="3535070" y="1102766"/>
            <a:ext cx="246888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822960"/>
            <a:r>
              <a:rPr lang="en-US" sz="9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9"/>
          <p:cNvSpPr/>
          <p:nvPr/>
        </p:nvSpPr>
        <p:spPr>
          <a:xfrm>
            <a:off x="3535070" y="1431950"/>
            <a:ext cx="1999793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1035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It all reduces to one unit</a:t>
            </a:r>
            <a:endParaRPr lang="en-US" sz="103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3535071" y="1711757"/>
            <a:ext cx="1950415" cy="54315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>
              <a:lnSpc>
                <a:spcPct val="128000"/>
              </a:lnSpc>
            </a:pPr>
            <a:r>
              <a:rPr lang="en-US" sz="810" dirty="0">
                <a:solidFill>
                  <a:srgbClr val="6B7C8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One customer, one order. If the unit doesn't work, scale only makes the loss bigger.</a:t>
            </a:r>
            <a:endParaRPr lang="en-US" sz="81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5929884" y="905256"/>
            <a:ext cx="2345436" cy="1415491"/>
          </a:xfrm>
          <a:prstGeom prst="roundRect">
            <a:avLst>
              <a:gd name="adj" fmla="val 4070"/>
            </a:avLst>
          </a:prstGeom>
          <a:solidFill>
            <a:srgbClr val="F1F4F7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6127394" y="1102766"/>
            <a:ext cx="246888" cy="246888"/>
          </a:xfrm>
          <a:prstGeom prst="ellipse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6127394" y="1102766"/>
            <a:ext cx="246888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822960"/>
            <a:r>
              <a:rPr lang="en-US" sz="9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2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6127394" y="1431950"/>
            <a:ext cx="1999793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1035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Cash is not profit</a:t>
            </a:r>
            <a:endParaRPr lang="en-US" sz="103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6127395" y="1711757"/>
            <a:ext cx="1950415" cy="54315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>
              <a:lnSpc>
                <a:spcPct val="128000"/>
              </a:lnSpc>
            </a:pPr>
            <a:r>
              <a:rPr lang="en-US" sz="810" dirty="0">
                <a:solidFill>
                  <a:srgbClr val="6B7C8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cash gap and g_safe both come from timing, not from margin. You can be profitable and still run dry.</a:t>
            </a:r>
            <a:endParaRPr lang="en-US" sz="81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3337560" y="2485339"/>
            <a:ext cx="2345436" cy="1415491"/>
          </a:xfrm>
          <a:prstGeom prst="roundRect">
            <a:avLst>
              <a:gd name="adj" fmla="val 4070"/>
            </a:avLst>
          </a:prstGeom>
          <a:solidFill>
            <a:srgbClr val="F1F4F7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3535070" y="2682850"/>
            <a:ext cx="246888" cy="246888"/>
          </a:xfrm>
          <a:prstGeom prst="ellipse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3535070" y="2682850"/>
            <a:ext cx="246888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822960"/>
            <a:r>
              <a:rPr lang="en-US" sz="9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3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3535070" y="3012034"/>
            <a:ext cx="1999793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1035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A number needs a perimeter</a:t>
            </a:r>
            <a:endParaRPr lang="en-US" sz="103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3535071" y="3291840"/>
            <a:ext cx="1950415" cy="54315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>
              <a:lnSpc>
                <a:spcPct val="128000"/>
              </a:lnSpc>
            </a:pPr>
            <a:r>
              <a:rPr lang="en-US" sz="810" dirty="0">
                <a:solidFill>
                  <a:srgbClr val="6B7C8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same trap in valuation and in M&amp;A: a multiple is meaningless until you know what it is measured over.</a:t>
            </a:r>
            <a:endParaRPr lang="en-US" sz="81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5929884" y="2485339"/>
            <a:ext cx="2345436" cy="1415491"/>
          </a:xfrm>
          <a:prstGeom prst="roundRect">
            <a:avLst>
              <a:gd name="adj" fmla="val 4070"/>
            </a:avLst>
          </a:prstGeom>
          <a:solidFill>
            <a:srgbClr val="F1F4F7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6127394" y="2682850"/>
            <a:ext cx="246888" cy="246888"/>
          </a:xfrm>
          <a:prstGeom prst="ellipse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6127394" y="2682850"/>
            <a:ext cx="246888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822960"/>
            <a:r>
              <a:rPr lang="en-US" sz="9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4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6127394" y="3012034"/>
            <a:ext cx="1999793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1035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Model first, opinion second</a:t>
            </a:r>
            <a:endParaRPr lang="en-US" sz="103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6127395" y="3291840"/>
            <a:ext cx="1950415" cy="54315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>
              <a:lnSpc>
                <a:spcPct val="128000"/>
              </a:lnSpc>
            </a:pPr>
            <a:r>
              <a:rPr lang="en-US" sz="810" dirty="0">
                <a:solidFill>
                  <a:srgbClr val="6B7C8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Every case here was a model before it was a judgement. The number comes first; the story explains it.</a:t>
            </a:r>
            <a:endParaRPr lang="en-US" sz="81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3337560" y="4197096"/>
            <a:ext cx="493776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900" i="1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That is the course: read the unit, respect the cash, mind the perimeter, and model before you decide.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7A8F03-84F1-A443-8DF1-94D4EA7A29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636615" cy="5143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1CE44D5-CBB5-78E5-858A-86657A338C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0429" y="0"/>
            <a:ext cx="3629982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D7BDBC7-437B-98D5-EDBD-37D4C8B83E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0663" y="0"/>
            <a:ext cx="3578087" cy="5143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771694A-46D9-9976-78AC-F9D3C61EF1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9730" y="0"/>
            <a:ext cx="358925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0302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8">
            <a:extLst>
              <a:ext uri="{FF2B5EF4-FFF2-40B4-BE49-F238E27FC236}">
                <a16:creationId xmlns:a16="http://schemas.microsoft.com/office/drawing/2014/main" id="{DEEAE591-EC12-4238-A663-02C7AAC789CD}"/>
              </a:ext>
            </a:extLst>
          </p:cNvPr>
          <p:cNvSpPr>
            <a:spLocks noGrp="1"/>
          </p:cNvSpPr>
          <p:nvPr/>
        </p:nvSpPr>
        <p:spPr>
          <a:xfrm>
            <a:off x="458321" y="246888"/>
            <a:ext cx="2510028" cy="462915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82283" tIns="82283" rIns="82283" bIns="82283" anchor="ctr">
            <a:noAutofit/>
          </a:bodyPr>
          <a:lstStyle/>
          <a:p>
            <a:pPr defTabSz="822952">
              <a:defRPr/>
            </a:pPr>
            <a:endParaRPr sz="162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4" name="Google Shape;354;p18">
            <a:extLst>
              <a:ext uri="{FF2B5EF4-FFF2-40B4-BE49-F238E27FC236}">
                <a16:creationId xmlns:a16="http://schemas.microsoft.com/office/drawing/2014/main" id="{A3CA6C8B-585E-4305-960A-23FF1D31DADE}"/>
              </a:ext>
            </a:extLst>
          </p:cNvPr>
          <p:cNvSpPr>
            <a:spLocks noGrp="1"/>
          </p:cNvSpPr>
          <p:nvPr/>
        </p:nvSpPr>
        <p:spPr>
          <a:xfrm>
            <a:off x="786384" y="709803"/>
            <a:ext cx="263347" cy="7406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82283" tIns="82283" rIns="82283" bIns="82283" anchor="ctr">
            <a:noAutofit/>
          </a:bodyPr>
          <a:lstStyle/>
          <a:p>
            <a:pPr defTabSz="822952">
              <a:defRPr/>
            </a:pPr>
            <a:endParaRPr sz="162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5" name="Google Shape;355;p18">
            <a:extLst>
              <a:ext uri="{FF2B5EF4-FFF2-40B4-BE49-F238E27FC236}">
                <a16:creationId xmlns:a16="http://schemas.microsoft.com/office/drawing/2014/main" id="{83DFB8B5-CD59-413D-8625-267A8A71C919}"/>
              </a:ext>
            </a:extLst>
          </p:cNvPr>
          <p:cNvSpPr>
            <a:spLocks noGrp="1"/>
          </p:cNvSpPr>
          <p:nvPr/>
        </p:nvSpPr>
        <p:spPr>
          <a:xfrm>
            <a:off x="786384" y="849706"/>
            <a:ext cx="1975104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defTabSz="822952">
              <a:defRPr/>
            </a:pPr>
            <a:r>
              <a:rPr lang="en-US" sz="855" dirty="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TODAY</a:t>
            </a:r>
            <a:endParaRPr sz="855" dirty="0">
              <a:solidFill>
                <a:srgbClr val="F2785C"/>
              </a:solidFill>
              <a:latin typeface="Montserrat SemiBold"/>
              <a:ea typeface="Montserrat SemiBold"/>
              <a:cs typeface="Montserrat SemiBold"/>
            </a:endParaRPr>
          </a:p>
        </p:txBody>
      </p:sp>
      <p:sp>
        <p:nvSpPr>
          <p:cNvPr id="356" name="Google Shape;356;p18">
            <a:extLst>
              <a:ext uri="{FF2B5EF4-FFF2-40B4-BE49-F238E27FC236}">
                <a16:creationId xmlns:a16="http://schemas.microsoft.com/office/drawing/2014/main" id="{D310BD56-0142-48C6-B586-7608D2F1881B}"/>
              </a:ext>
            </a:extLst>
          </p:cNvPr>
          <p:cNvSpPr>
            <a:spLocks noGrp="1"/>
          </p:cNvSpPr>
          <p:nvPr/>
        </p:nvSpPr>
        <p:spPr>
          <a:xfrm>
            <a:off x="786384" y="1203579"/>
            <a:ext cx="2057400" cy="2304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defTabSz="822952">
              <a:lnSpc>
                <a:spcPct val="104000"/>
              </a:lnSpc>
              <a:defRPr/>
            </a:pPr>
            <a:r>
              <a:rPr lang="en-US" sz="189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Done During the Course</a:t>
            </a:r>
          </a:p>
        </p:txBody>
      </p:sp>
      <p:sp>
        <p:nvSpPr>
          <p:cNvPr id="357" name="Google Shape;357;p18">
            <a:extLst>
              <a:ext uri="{FF2B5EF4-FFF2-40B4-BE49-F238E27FC236}">
                <a16:creationId xmlns:a16="http://schemas.microsoft.com/office/drawing/2014/main" id="{E97BCC55-1176-460D-B0BC-B2F2076FF790}"/>
              </a:ext>
            </a:extLst>
          </p:cNvPr>
          <p:cNvSpPr>
            <a:spLocks noGrp="1"/>
          </p:cNvSpPr>
          <p:nvPr/>
        </p:nvSpPr>
        <p:spPr>
          <a:xfrm>
            <a:off x="786384" y="4520108"/>
            <a:ext cx="2057400" cy="24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defTabSz="822952">
              <a:defRPr/>
            </a:pPr>
            <a:r>
              <a:rPr lang="en-GB" sz="72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9-10   —   Digital Habits, Outsource Development, From Services to Products </a:t>
            </a:r>
          </a:p>
        </p:txBody>
      </p:sp>
      <p:sp>
        <p:nvSpPr>
          <p:cNvPr id="360" name="Google Shape;360;p18">
            <a:extLst>
              <a:ext uri="{FF2B5EF4-FFF2-40B4-BE49-F238E27FC236}">
                <a16:creationId xmlns:a16="http://schemas.microsoft.com/office/drawing/2014/main" id="{EC21BC5F-074E-47D7-9909-C0BE0BD9B083}"/>
              </a:ext>
            </a:extLst>
          </p:cNvPr>
          <p:cNvSpPr>
            <a:spLocks noGrp="1"/>
          </p:cNvSpPr>
          <p:nvPr/>
        </p:nvSpPr>
        <p:spPr>
          <a:xfrm>
            <a:off x="3831336" y="833247"/>
            <a:ext cx="4402836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en-US" sz="1215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Kazan Express Story &amp; Unit Economics</a:t>
            </a:r>
            <a:endParaRPr lang="ru-RU" sz="1215" dirty="0">
              <a:solidFill>
                <a:srgbClr val="20303D"/>
              </a:solidFill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63" name="Google Shape;363;p18">
            <a:extLst>
              <a:ext uri="{FF2B5EF4-FFF2-40B4-BE49-F238E27FC236}">
                <a16:creationId xmlns:a16="http://schemas.microsoft.com/office/drawing/2014/main" id="{C52BB49D-0FA9-4577-BC59-600C4A9E67FA}"/>
              </a:ext>
            </a:extLst>
          </p:cNvPr>
          <p:cNvSpPr>
            <a:spLocks noGrp="1"/>
          </p:cNvSpPr>
          <p:nvPr/>
        </p:nvSpPr>
        <p:spPr>
          <a:xfrm>
            <a:off x="3831336" y="1376401"/>
            <a:ext cx="4402836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en-US" sz="1215" dirty="0" err="1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Magnit</a:t>
            </a:r>
            <a:r>
              <a:rPr lang="en-US" sz="1215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 Market – Acquisition by </a:t>
            </a:r>
            <a:r>
              <a:rPr lang="en-US" sz="1215" dirty="0" err="1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Magnit</a:t>
            </a:r>
            <a:endParaRPr lang="ru-RU" sz="1215" dirty="0">
              <a:solidFill>
                <a:srgbClr val="20303D"/>
              </a:solidFill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66" name="Google Shape;366;p18">
            <a:extLst>
              <a:ext uri="{FF2B5EF4-FFF2-40B4-BE49-F238E27FC236}">
                <a16:creationId xmlns:a16="http://schemas.microsoft.com/office/drawing/2014/main" id="{F35DA720-689A-42AE-8F4B-7E225E038343}"/>
              </a:ext>
            </a:extLst>
          </p:cNvPr>
          <p:cNvSpPr>
            <a:spLocks noGrp="1"/>
          </p:cNvSpPr>
          <p:nvPr/>
        </p:nvSpPr>
        <p:spPr>
          <a:xfrm>
            <a:off x="3831336" y="1919554"/>
            <a:ext cx="4402836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en-US" sz="1215" dirty="0" err="1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Uzum</a:t>
            </a:r>
            <a:r>
              <a:rPr lang="en-US" sz="1215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 – Team transfer</a:t>
            </a:r>
            <a:endParaRPr lang="ru-RU" sz="1215" dirty="0">
              <a:solidFill>
                <a:srgbClr val="20303D"/>
              </a:solidFill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69" name="Google Shape;369;p18">
            <a:extLst>
              <a:ext uri="{FF2B5EF4-FFF2-40B4-BE49-F238E27FC236}">
                <a16:creationId xmlns:a16="http://schemas.microsoft.com/office/drawing/2014/main" id="{A962B542-E481-4E9C-BD76-FBBA2DF7AC90}"/>
              </a:ext>
            </a:extLst>
          </p:cNvPr>
          <p:cNvSpPr>
            <a:spLocks noGrp="1"/>
          </p:cNvSpPr>
          <p:nvPr/>
        </p:nvSpPr>
        <p:spPr>
          <a:xfrm>
            <a:off x="3831336" y="2516459"/>
            <a:ext cx="4402836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en-US" sz="1215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Additional scores before exam</a:t>
            </a:r>
          </a:p>
        </p:txBody>
      </p:sp>
      <p:sp>
        <p:nvSpPr>
          <p:cNvPr id="372" name="Google Shape;372;p18">
            <a:extLst>
              <a:ext uri="{FF2B5EF4-FFF2-40B4-BE49-F238E27FC236}">
                <a16:creationId xmlns:a16="http://schemas.microsoft.com/office/drawing/2014/main" id="{53A0A359-3611-48AF-B9E4-75841D70AB5C}"/>
              </a:ext>
            </a:extLst>
          </p:cNvPr>
          <p:cNvSpPr>
            <a:spLocks noGrp="1"/>
          </p:cNvSpPr>
          <p:nvPr/>
        </p:nvSpPr>
        <p:spPr>
          <a:xfrm>
            <a:off x="3831336" y="3113366"/>
            <a:ext cx="4402836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en-US" sz="1215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Exam date &amp; format, Exam Q&amp;A</a:t>
            </a:r>
          </a:p>
        </p:txBody>
      </p:sp>
      <p:sp>
        <p:nvSpPr>
          <p:cNvPr id="375" name="Google Shape;375;p18">
            <a:extLst>
              <a:ext uri="{FF2B5EF4-FFF2-40B4-BE49-F238E27FC236}">
                <a16:creationId xmlns:a16="http://schemas.microsoft.com/office/drawing/2014/main" id="{B9D646A1-A458-4966-AFFD-ED708BCB30DD}"/>
              </a:ext>
            </a:extLst>
          </p:cNvPr>
          <p:cNvSpPr>
            <a:spLocks noGrp="1"/>
          </p:cNvSpPr>
          <p:nvPr/>
        </p:nvSpPr>
        <p:spPr>
          <a:xfrm>
            <a:off x="3831336" y="3656519"/>
            <a:ext cx="4402836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en-US" sz="1215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The Course Recap</a:t>
            </a:r>
          </a:p>
        </p:txBody>
      </p:sp>
      <p:sp>
        <p:nvSpPr>
          <p:cNvPr id="2" name="Google Shape;377;p18">
            <a:extLst>
              <a:ext uri="{FF2B5EF4-FFF2-40B4-BE49-F238E27FC236}">
                <a16:creationId xmlns:a16="http://schemas.microsoft.com/office/drawing/2014/main" id="{2C7A654A-A0EC-2252-2D1F-FDE776EF88E6}"/>
              </a:ext>
            </a:extLst>
          </p:cNvPr>
          <p:cNvSpPr>
            <a:spLocks noGrp="1"/>
          </p:cNvSpPr>
          <p:nvPr/>
        </p:nvSpPr>
        <p:spPr>
          <a:xfrm>
            <a:off x="3372258" y="3985925"/>
            <a:ext cx="329184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algn="ctr" defTabSz="822952">
              <a:defRPr/>
            </a:pPr>
            <a:r>
              <a:rPr sz="108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7</a:t>
            </a:r>
          </a:p>
        </p:txBody>
      </p:sp>
      <p:sp>
        <p:nvSpPr>
          <p:cNvPr id="3" name="Google Shape;743;p34">
            <a:extLst>
              <a:ext uri="{FF2B5EF4-FFF2-40B4-BE49-F238E27FC236}">
                <a16:creationId xmlns:a16="http://schemas.microsoft.com/office/drawing/2014/main" id="{532905C7-C012-9508-E86F-164D60FAA456}"/>
              </a:ext>
            </a:extLst>
          </p:cNvPr>
          <p:cNvSpPr>
            <a:spLocks noGrp="1"/>
          </p:cNvSpPr>
          <p:nvPr/>
        </p:nvSpPr>
        <p:spPr>
          <a:xfrm>
            <a:off x="3372258" y="833247"/>
            <a:ext cx="345643" cy="345643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82283" tIns="82283" rIns="82283" bIns="82283" anchor="ctr">
            <a:noAutofit/>
          </a:bodyPr>
          <a:lstStyle/>
          <a:p>
            <a:pPr defTabSz="411480"/>
            <a:endParaRPr sz="162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4" name="Google Shape;744;p34">
            <a:extLst>
              <a:ext uri="{FF2B5EF4-FFF2-40B4-BE49-F238E27FC236}">
                <a16:creationId xmlns:a16="http://schemas.microsoft.com/office/drawing/2014/main" id="{F2966E74-FD79-A695-DF45-C461D23F64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462127" y="923116"/>
            <a:ext cx="165909" cy="165909"/>
          </a:xfrm>
          <a:prstGeom prst="rect">
            <a:avLst/>
          </a:prstGeom>
          <a:ln>
            <a:noFill/>
          </a:ln>
        </p:spPr>
      </p:pic>
      <p:sp>
        <p:nvSpPr>
          <p:cNvPr id="5" name="Google Shape;746;p34">
            <a:extLst>
              <a:ext uri="{FF2B5EF4-FFF2-40B4-BE49-F238E27FC236}">
                <a16:creationId xmlns:a16="http://schemas.microsoft.com/office/drawing/2014/main" id="{63B2C17D-B925-466B-6BF5-C164DA654E8C}"/>
              </a:ext>
            </a:extLst>
          </p:cNvPr>
          <p:cNvSpPr>
            <a:spLocks noGrp="1"/>
          </p:cNvSpPr>
          <p:nvPr/>
        </p:nvSpPr>
        <p:spPr>
          <a:xfrm>
            <a:off x="3372258" y="1409319"/>
            <a:ext cx="345643" cy="345643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82283" tIns="82283" rIns="82283" bIns="82283" anchor="ctr">
            <a:noAutofit/>
          </a:bodyPr>
          <a:lstStyle/>
          <a:p>
            <a:pPr defTabSz="411480"/>
            <a:endParaRPr sz="162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6" name="Google Shape;747;p34">
            <a:extLst>
              <a:ext uri="{FF2B5EF4-FFF2-40B4-BE49-F238E27FC236}">
                <a16:creationId xmlns:a16="http://schemas.microsoft.com/office/drawing/2014/main" id="{D9712902-5E6B-6D4E-1AAA-BF9870BF9E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462127" y="1499188"/>
            <a:ext cx="165909" cy="165909"/>
          </a:xfrm>
          <a:prstGeom prst="rect">
            <a:avLst/>
          </a:prstGeom>
          <a:ln>
            <a:noFill/>
          </a:ln>
        </p:spPr>
      </p:pic>
      <p:sp>
        <p:nvSpPr>
          <p:cNvPr id="7" name="Google Shape;749;p34">
            <a:extLst>
              <a:ext uri="{FF2B5EF4-FFF2-40B4-BE49-F238E27FC236}">
                <a16:creationId xmlns:a16="http://schemas.microsoft.com/office/drawing/2014/main" id="{40ED1A67-28A7-D1A2-5FA2-D6902EE0FB34}"/>
              </a:ext>
            </a:extLst>
          </p:cNvPr>
          <p:cNvSpPr>
            <a:spLocks noGrp="1"/>
          </p:cNvSpPr>
          <p:nvPr/>
        </p:nvSpPr>
        <p:spPr>
          <a:xfrm>
            <a:off x="3372258" y="1985391"/>
            <a:ext cx="345643" cy="345643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82283" tIns="82283" rIns="82283" bIns="82283" anchor="ctr">
            <a:noAutofit/>
          </a:bodyPr>
          <a:lstStyle/>
          <a:p>
            <a:pPr defTabSz="411480"/>
            <a:endParaRPr sz="162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8" name="Google Shape;750;p34">
            <a:extLst>
              <a:ext uri="{FF2B5EF4-FFF2-40B4-BE49-F238E27FC236}">
                <a16:creationId xmlns:a16="http://schemas.microsoft.com/office/drawing/2014/main" id="{35DC51D9-D08E-3DA9-BFA9-A97CBEEC34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462127" y="2075260"/>
            <a:ext cx="165909" cy="165909"/>
          </a:xfrm>
          <a:prstGeom prst="rect">
            <a:avLst/>
          </a:prstGeom>
          <a:ln>
            <a:noFill/>
          </a:ln>
        </p:spPr>
      </p:pic>
      <p:sp>
        <p:nvSpPr>
          <p:cNvPr id="9" name="Google Shape;752;p34">
            <a:extLst>
              <a:ext uri="{FF2B5EF4-FFF2-40B4-BE49-F238E27FC236}">
                <a16:creationId xmlns:a16="http://schemas.microsoft.com/office/drawing/2014/main" id="{62565B96-0267-A032-1065-3BDA781AD4E3}"/>
              </a:ext>
            </a:extLst>
          </p:cNvPr>
          <p:cNvSpPr>
            <a:spLocks noGrp="1"/>
          </p:cNvSpPr>
          <p:nvPr/>
        </p:nvSpPr>
        <p:spPr>
          <a:xfrm>
            <a:off x="3372258" y="2561463"/>
            <a:ext cx="345643" cy="345643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82283" tIns="82283" rIns="82283" bIns="82283" anchor="ctr">
            <a:noAutofit/>
          </a:bodyPr>
          <a:lstStyle/>
          <a:p>
            <a:pPr defTabSz="411480"/>
            <a:endParaRPr sz="162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0" name="Google Shape;753;p34">
            <a:extLst>
              <a:ext uri="{FF2B5EF4-FFF2-40B4-BE49-F238E27FC236}">
                <a16:creationId xmlns:a16="http://schemas.microsoft.com/office/drawing/2014/main" id="{91CE8D1C-C126-9DC3-B4CD-A7BA69F34A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462127" y="2651332"/>
            <a:ext cx="165909" cy="165909"/>
          </a:xfrm>
          <a:prstGeom prst="rect">
            <a:avLst/>
          </a:prstGeom>
          <a:ln>
            <a:noFill/>
          </a:ln>
        </p:spPr>
      </p:pic>
      <p:sp>
        <p:nvSpPr>
          <p:cNvPr id="11" name="Google Shape;755;p34">
            <a:extLst>
              <a:ext uri="{FF2B5EF4-FFF2-40B4-BE49-F238E27FC236}">
                <a16:creationId xmlns:a16="http://schemas.microsoft.com/office/drawing/2014/main" id="{F6A9F8B9-6EFC-07F0-345C-229FED86C5A4}"/>
              </a:ext>
            </a:extLst>
          </p:cNvPr>
          <p:cNvSpPr>
            <a:spLocks noGrp="1"/>
          </p:cNvSpPr>
          <p:nvPr/>
        </p:nvSpPr>
        <p:spPr>
          <a:xfrm>
            <a:off x="3372258" y="3137535"/>
            <a:ext cx="345643" cy="345643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82283" tIns="82283" rIns="82283" bIns="82283" anchor="ctr">
            <a:noAutofit/>
          </a:bodyPr>
          <a:lstStyle/>
          <a:p>
            <a:pPr defTabSz="411480"/>
            <a:endParaRPr sz="162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2" name="Google Shape;756;p34">
            <a:extLst>
              <a:ext uri="{FF2B5EF4-FFF2-40B4-BE49-F238E27FC236}">
                <a16:creationId xmlns:a16="http://schemas.microsoft.com/office/drawing/2014/main" id="{D8EBCB1F-0075-7C06-6D5D-E653A24DDF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462127" y="3227404"/>
            <a:ext cx="165909" cy="165909"/>
          </a:xfrm>
          <a:prstGeom prst="rect">
            <a:avLst/>
          </a:prstGeom>
          <a:ln>
            <a:noFill/>
          </a:ln>
        </p:spPr>
      </p:pic>
      <p:sp>
        <p:nvSpPr>
          <p:cNvPr id="13" name="Google Shape;758;p34">
            <a:extLst>
              <a:ext uri="{FF2B5EF4-FFF2-40B4-BE49-F238E27FC236}">
                <a16:creationId xmlns:a16="http://schemas.microsoft.com/office/drawing/2014/main" id="{410F124C-0A51-64B7-C195-A2764C90348D}"/>
              </a:ext>
            </a:extLst>
          </p:cNvPr>
          <p:cNvSpPr>
            <a:spLocks noGrp="1"/>
          </p:cNvSpPr>
          <p:nvPr/>
        </p:nvSpPr>
        <p:spPr>
          <a:xfrm>
            <a:off x="3372258" y="3713607"/>
            <a:ext cx="345643" cy="345643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82283" tIns="82283" rIns="82283" bIns="82283" anchor="ctr">
            <a:noAutofit/>
          </a:bodyPr>
          <a:lstStyle/>
          <a:p>
            <a:pPr defTabSz="411480"/>
            <a:endParaRPr sz="162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4" name="Google Shape;759;p34">
            <a:extLst>
              <a:ext uri="{FF2B5EF4-FFF2-40B4-BE49-F238E27FC236}">
                <a16:creationId xmlns:a16="http://schemas.microsoft.com/office/drawing/2014/main" id="{CB8B13B4-E2DD-6E8C-8DC2-76F072638B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462127" y="3803476"/>
            <a:ext cx="165909" cy="16590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778211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p44">
            <a:extLst>
              <a:ext uri="{FF2B5EF4-FFF2-40B4-BE49-F238E27FC236}">
                <a16:creationId xmlns:a16="http://schemas.microsoft.com/office/drawing/2014/main" id="{E21A795C-573A-4CAF-8BDA-B1B1DB4A480B}"/>
              </a:ext>
            </a:extLst>
          </p:cNvPr>
          <p:cNvSpPr>
            <a:spLocks noGrp="1"/>
          </p:cNvSpPr>
          <p:nvPr/>
        </p:nvSpPr>
        <p:spPr>
          <a:xfrm>
            <a:off x="5669280" y="-822960"/>
            <a:ext cx="384048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6000" b="0" i="0" u="none" strike="noStrike" kern="1200" cap="none" spc="0" normalizeH="0" baseline="0" noProof="0">
                <a:ln>
                  <a:noFill/>
                </a:ln>
                <a:solidFill>
                  <a:srgbClr val="2C4257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?</a:t>
            </a:r>
          </a:p>
        </p:txBody>
      </p:sp>
      <p:sp>
        <p:nvSpPr>
          <p:cNvPr id="838" name="Google Shape;838;p44">
            <a:extLst>
              <a:ext uri="{FF2B5EF4-FFF2-40B4-BE49-F238E27FC236}">
                <a16:creationId xmlns:a16="http://schemas.microsoft.com/office/drawing/2014/main" id="{B8740CCF-D85C-4E12-A9B0-73A984B5C9C8}"/>
              </a:ext>
            </a:extLst>
          </p:cNvPr>
          <p:cNvSpPr>
            <a:spLocks noGrp="1"/>
          </p:cNvSpPr>
          <p:nvPr/>
        </p:nvSpPr>
        <p:spPr>
          <a:xfrm>
            <a:off x="640080" y="1874520"/>
            <a:ext cx="502920" cy="100584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39" name="Google Shape;839;p44">
            <a:extLst>
              <a:ext uri="{FF2B5EF4-FFF2-40B4-BE49-F238E27FC236}">
                <a16:creationId xmlns:a16="http://schemas.microsoft.com/office/drawing/2014/main" id="{3330CB65-9BDB-45E2-A45B-C2A3BEB6651C}"/>
              </a:ext>
            </a:extLst>
          </p:cNvPr>
          <p:cNvSpPr>
            <a:spLocks noGrp="1"/>
          </p:cNvSpPr>
          <p:nvPr/>
        </p:nvSpPr>
        <p:spPr>
          <a:xfrm>
            <a:off x="621792" y="2084832"/>
            <a:ext cx="64008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5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Thank you</a:t>
            </a:r>
          </a:p>
        </p:txBody>
      </p:sp>
      <p:sp>
        <p:nvSpPr>
          <p:cNvPr id="840" name="Google Shape;840;p44">
            <a:extLst>
              <a:ext uri="{FF2B5EF4-FFF2-40B4-BE49-F238E27FC236}">
                <a16:creationId xmlns:a16="http://schemas.microsoft.com/office/drawing/2014/main" id="{4A2C0310-A526-45C5-803E-74CD8D611CA2}"/>
              </a:ext>
            </a:extLst>
          </p:cNvPr>
          <p:cNvSpPr>
            <a:spLocks noGrp="1"/>
          </p:cNvSpPr>
          <p:nvPr/>
        </p:nvSpPr>
        <p:spPr>
          <a:xfrm>
            <a:off x="658368" y="3154680"/>
            <a:ext cx="6400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/>
                <a:ea typeface="Montserrat"/>
                <a:cs typeface="Montserrat"/>
              </a:rPr>
              <a:t>Telegram: @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/>
                <a:ea typeface="Montserrat"/>
                <a:cs typeface="Montserrat"/>
              </a:rPr>
              <a:t>max_popov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srgbClr val="C7D2DC"/>
              </a:solidFill>
              <a:effectLst/>
              <a:uLnTx/>
              <a:uFillTx/>
              <a:latin typeface="Montserrat"/>
              <a:ea typeface="Montserrat"/>
              <a:cs typeface="Montserrat"/>
            </a:endParaRPr>
          </a:p>
        </p:txBody>
      </p:sp>
      <p:sp>
        <p:nvSpPr>
          <p:cNvPr id="841" name="Google Shape;841;p44">
            <a:extLst>
              <a:ext uri="{FF2B5EF4-FFF2-40B4-BE49-F238E27FC236}">
                <a16:creationId xmlns:a16="http://schemas.microsoft.com/office/drawing/2014/main" id="{AB3EE79D-BF1A-4AEE-835C-6F3DD0333961}"/>
              </a:ext>
            </a:extLst>
          </p:cNvPr>
          <p:cNvSpPr>
            <a:spLocks noGrp="1"/>
          </p:cNvSpPr>
          <p:nvPr/>
        </p:nvSpPr>
        <p:spPr>
          <a:xfrm>
            <a:off x="658368" y="4434840"/>
            <a:ext cx="82296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Max Popov  ·  Financial Management in Digital Products  ·  Innopolis University</a:t>
            </a:r>
          </a:p>
        </p:txBody>
      </p:sp>
    </p:spTree>
    <p:extLst>
      <p:ext uri="{BB962C8B-B14F-4D97-AF65-F5344CB8AC3E}">
        <p14:creationId xmlns:p14="http://schemas.microsoft.com/office/powerpoint/2010/main" val="892646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57175"/>
            <a:ext cx="2510028" cy="4629150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Shape 1"/>
          <p:cNvSpPr/>
          <p:nvPr/>
        </p:nvSpPr>
        <p:spPr>
          <a:xfrm>
            <a:off x="786384" y="709803"/>
            <a:ext cx="263347" cy="7406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786384" y="849706"/>
            <a:ext cx="1975104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855" kern="0" spc="135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UNIT ECONOMICS</a:t>
            </a:r>
            <a:endParaRPr lang="en-US" sz="85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786384" y="1203579"/>
            <a:ext cx="205740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>
              <a:lnSpc>
                <a:spcPct val="115000"/>
              </a:lnSpc>
            </a:pPr>
            <a:r>
              <a:rPr lang="en-US" sz="189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One client,</a:t>
            </a:r>
            <a:endParaRPr lang="en-US" sz="1890" dirty="0">
              <a:solidFill>
                <a:prstClr val="black"/>
              </a:solidFill>
              <a:latin typeface="Calibri" panose="020F0502020204030204"/>
            </a:endParaRPr>
          </a:p>
          <a:p>
            <a:pPr defTabSz="822960">
              <a:lnSpc>
                <a:spcPct val="115000"/>
              </a:lnSpc>
            </a:pPr>
            <a:r>
              <a:rPr lang="en-US" sz="189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end to end</a:t>
            </a:r>
            <a:endParaRPr lang="en-US" sz="189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786384" y="2592324"/>
            <a:ext cx="1892808" cy="9875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>
              <a:lnSpc>
                <a:spcPct val="135000"/>
              </a:lnSpc>
            </a:pPr>
            <a:r>
              <a:rPr lang="en-US" sz="9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Unit = one client. Everything the platform earns and pays on that single order.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 5"/>
          <p:cNvSpPr/>
          <p:nvPr/>
        </p:nvSpPr>
        <p:spPr>
          <a:xfrm>
            <a:off x="786384" y="4518050"/>
            <a:ext cx="2057400" cy="246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GB" sz="72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Lecture 11-12   —   Kazan Express, </a:t>
            </a:r>
            <a:r>
              <a:rPr lang="en-GB" sz="720" dirty="0" err="1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Magnit</a:t>
            </a:r>
            <a:r>
              <a:rPr lang="en-GB" sz="72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 Market, </a:t>
            </a:r>
            <a:r>
              <a:rPr lang="en-GB" sz="720" dirty="0" err="1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Uzum</a:t>
            </a:r>
            <a:endParaRPr lang="en-GB" sz="720" dirty="0">
              <a:solidFill>
                <a:srgbClr val="9FB0BF"/>
              </a:solidFill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8" name="Text 6"/>
          <p:cNvSpPr/>
          <p:nvPr/>
        </p:nvSpPr>
        <p:spPr>
          <a:xfrm>
            <a:off x="3337560" y="781812"/>
            <a:ext cx="49377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810" kern="0" spc="135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CONTRIBUTION PROFIT PER ORDER</a:t>
            </a:r>
            <a:endParaRPr lang="en-US" sz="81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Shape 7"/>
          <p:cNvSpPr/>
          <p:nvPr/>
        </p:nvSpPr>
        <p:spPr>
          <a:xfrm>
            <a:off x="3337560" y="1110996"/>
            <a:ext cx="2345436" cy="1810512"/>
          </a:xfrm>
          <a:prstGeom prst="roundRect">
            <a:avLst>
              <a:gd name="adj" fmla="val 3636"/>
            </a:avLst>
          </a:prstGeom>
          <a:solidFill>
            <a:srgbClr val="F1F4F7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 8"/>
          <p:cNvSpPr/>
          <p:nvPr/>
        </p:nvSpPr>
        <p:spPr>
          <a:xfrm>
            <a:off x="3543300" y="1234440"/>
            <a:ext cx="1933956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1080" dirty="0">
                <a:solidFill>
                  <a:srgbClr val="2E8B57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+  </a:t>
            </a:r>
            <a:r>
              <a:rPr lang="en-US" sz="99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Platform earns</a:t>
            </a:r>
            <a:endParaRPr lang="en-US" sz="108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9"/>
          <p:cNvSpPr/>
          <p:nvPr/>
        </p:nvSpPr>
        <p:spPr>
          <a:xfrm>
            <a:off x="3543300" y="1563624"/>
            <a:ext cx="1933956" cy="18928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900" dirty="0">
                <a:solidFill>
                  <a:srgbClr val="2E8B57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+  </a:t>
            </a:r>
            <a:r>
              <a:rPr lang="en-US" sz="945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Commission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3543300" y="1752905"/>
            <a:ext cx="1933956" cy="18928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900" dirty="0">
                <a:solidFill>
                  <a:srgbClr val="2E8B57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+  </a:t>
            </a:r>
            <a:r>
              <a:rPr lang="en-US" sz="945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Ads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3543300" y="1942186"/>
            <a:ext cx="1933956" cy="18928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900" dirty="0">
                <a:solidFill>
                  <a:srgbClr val="2E8B57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+  </a:t>
            </a:r>
            <a:r>
              <a:rPr lang="en-US" sz="945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Seller Services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3543300" y="2131466"/>
            <a:ext cx="1933956" cy="18928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900" dirty="0">
                <a:solidFill>
                  <a:srgbClr val="2E8B57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+  </a:t>
            </a:r>
            <a:r>
              <a:rPr lang="en-US" sz="945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Delivery Fee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5929884" y="1110996"/>
            <a:ext cx="2345436" cy="1810512"/>
          </a:xfrm>
          <a:prstGeom prst="roundRect">
            <a:avLst>
              <a:gd name="adj" fmla="val 3636"/>
            </a:avLst>
          </a:prstGeom>
          <a:solidFill>
            <a:srgbClr val="F1F4F7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6135624" y="1234440"/>
            <a:ext cx="1933956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1080" dirty="0">
                <a:solidFill>
                  <a:srgbClr val="ED561B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−  </a:t>
            </a:r>
            <a:r>
              <a:rPr lang="en-US" sz="99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Platform pays</a:t>
            </a:r>
            <a:endParaRPr lang="en-US" sz="108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6135624" y="1563624"/>
            <a:ext cx="1933956" cy="18928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90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−  </a:t>
            </a:r>
            <a:r>
              <a:rPr lang="en-US" sz="945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Payment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6135624" y="1752905"/>
            <a:ext cx="1933956" cy="18928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90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−  </a:t>
            </a:r>
            <a:r>
              <a:rPr lang="en-US" sz="945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Fulfillment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6135624" y="1942186"/>
            <a:ext cx="1933956" cy="18928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90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−  </a:t>
            </a:r>
            <a:r>
              <a:rPr lang="en-US" sz="945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Last Mile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6135624" y="2131466"/>
            <a:ext cx="1933956" cy="18928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90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−  </a:t>
            </a:r>
            <a:r>
              <a:rPr lang="en-US" sz="945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Pickup Point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6135624" y="2320747"/>
            <a:ext cx="1933956" cy="18928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90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−  </a:t>
            </a:r>
            <a:r>
              <a:rPr lang="en-US" sz="945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Returns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6135624" y="2510028"/>
            <a:ext cx="1933956" cy="18928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90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−  </a:t>
            </a:r>
            <a:r>
              <a:rPr lang="en-US" sz="945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Support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6135624" y="2699309"/>
            <a:ext cx="1933956" cy="18928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90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−  </a:t>
            </a:r>
            <a:r>
              <a:rPr lang="en-US" sz="945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Promo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3337560" y="3086100"/>
            <a:ext cx="4937760" cy="617220"/>
          </a:xfrm>
          <a:prstGeom prst="roundRect">
            <a:avLst>
              <a:gd name="adj" fmla="val 8000"/>
            </a:avLst>
          </a:prstGeom>
          <a:solidFill>
            <a:srgbClr val="192E40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3461004" y="3086100"/>
            <a:ext cx="4690872" cy="6172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822960"/>
            <a:r>
              <a:rPr lang="en-US" sz="108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Buyer LTV</a:t>
            </a:r>
            <a:r>
              <a:rPr lang="en-US" sz="108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  =  Contribution Profit per Order  ×  Repeat Orders</a:t>
            </a:r>
            <a:endParaRPr lang="en-US" sz="108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3337560" y="3851453"/>
            <a:ext cx="49377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810" kern="0" spc="135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THE TWO QUESTIONS THAT DECIDE EVERYTHING</a:t>
            </a:r>
            <a:endParaRPr lang="en-US" sz="81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3337560" y="4147719"/>
            <a:ext cx="181051" cy="181051"/>
          </a:xfrm>
          <a:prstGeom prst="ellipse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3337560" y="4147719"/>
            <a:ext cx="181051" cy="1810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822960"/>
            <a:r>
              <a:rPr lang="en-US" sz="72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</a:t>
            </a:r>
            <a:endParaRPr lang="en-US" sz="72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3625596" y="4114800"/>
            <a:ext cx="4649724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1035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Contribution Profit per Order  &gt;  0 ?</a:t>
            </a:r>
            <a:endParaRPr lang="en-US" sz="103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3337560" y="4427525"/>
            <a:ext cx="181051" cy="181051"/>
          </a:xfrm>
          <a:prstGeom prst="ellipse">
            <a:avLst/>
          </a:prstGeom>
          <a:solidFill>
            <a:srgbClr val="ED561B"/>
          </a:solidFill>
          <a:ln/>
        </p:spPr>
        <p:txBody>
          <a:bodyPr/>
          <a:lstStyle/>
          <a:p>
            <a:pPr defTabSz="822960"/>
            <a:endParaRPr lang="en-RU" sz="162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3337560" y="4427525"/>
            <a:ext cx="181051" cy="18105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822960"/>
            <a:r>
              <a:rPr lang="en-US" sz="72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2</a:t>
            </a:r>
            <a:endParaRPr lang="en-US" sz="72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3625596" y="4394606"/>
            <a:ext cx="4649724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822960"/>
            <a:r>
              <a:rPr lang="en-US" sz="1035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Buyer LTV  &gt;  Buyer CAC ?</a:t>
            </a:r>
            <a:endParaRPr lang="en-US" sz="1035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F1C45A9-00B1-87FE-7B2D-DE4F1B5721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2662" y="10022"/>
            <a:ext cx="6538676" cy="512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0790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Text 1"/>
          <p:cNvSpPr/>
          <p:nvPr/>
        </p:nvSpPr>
        <p:spPr>
          <a:xfrm>
            <a:off x="365760" y="566928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30" dirty="0">
                <a:solidFill>
                  <a:srgbClr val="F2785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2017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365760" y="960120"/>
            <a:ext cx="2404872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2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Born in Kazan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3108960" y="502920"/>
            <a:ext cx="5760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45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Tatarstan marketplace, betting on speed.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3108960" y="1481328"/>
            <a:ext cx="100584" cy="10058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7" name="Text 5"/>
          <p:cNvSpPr/>
          <p:nvPr/>
        </p:nvSpPr>
        <p:spPr>
          <a:xfrm>
            <a:off x="3364992" y="1417320"/>
            <a:ext cx="55046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Founded by Linar Khusnullin &amp; Kevin Khanda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3108960" y="2048256"/>
            <a:ext cx="100584" cy="10058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9" name="Text 7"/>
          <p:cNvSpPr/>
          <p:nvPr/>
        </p:nvSpPr>
        <p:spPr>
          <a:xfrm>
            <a:off x="3364992" y="1984248"/>
            <a:ext cx="55046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gap: no Russian marketplace; AliExpress shipped slowly from China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3108960" y="2615184"/>
            <a:ext cx="100584" cy="10058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1" name="Text 9"/>
          <p:cNvSpPr/>
          <p:nvPr/>
        </p:nvSpPr>
        <p:spPr>
          <a:xfrm>
            <a:off x="3364992" y="2551176"/>
            <a:ext cx="55046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bet: delivery in one day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3108960" y="3182112"/>
            <a:ext cx="100584" cy="10058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3" name="Text 11"/>
          <p:cNvSpPr/>
          <p:nvPr/>
        </p:nvSpPr>
        <p:spPr>
          <a:xfrm>
            <a:off x="3364992" y="3118104"/>
            <a:ext cx="55046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2A2E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First pickup points in Kazan — Innopolis among the first cities</a:t>
            </a: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39975839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F6C1F52-1975-8CE8-3FE3-9E46749017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5573" y="0"/>
            <a:ext cx="9126174" cy="5133473"/>
          </a:xfrm>
          <a:prstGeom prst="rect">
            <a:avLst/>
          </a:prstGeom>
        </p:spPr>
      </p:pic>
      <p:sp>
        <p:nvSpPr>
          <p:cNvPr id="2" name="Text 6">
            <a:extLst>
              <a:ext uri="{FF2B5EF4-FFF2-40B4-BE49-F238E27FC236}">
                <a16:creationId xmlns:a16="http://schemas.microsoft.com/office/drawing/2014/main" id="{69D8EC6B-40E5-1F17-7D60-6B48779E92DF}"/>
              </a:ext>
            </a:extLst>
          </p:cNvPr>
          <p:cNvSpPr/>
          <p:nvPr/>
        </p:nvSpPr>
        <p:spPr>
          <a:xfrm>
            <a:off x="161223" y="380759"/>
            <a:ext cx="4410777" cy="172075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822960">
              <a:lnSpc>
                <a:spcPct val="135000"/>
              </a:lnSpc>
            </a:pPr>
            <a:r>
              <a:rPr lang="en-US" b="1" dirty="0" err="1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KazanExpress</a:t>
            </a:r>
            <a:r>
              <a:rPr lang="en-US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 won early not through assortment or scale, but through delivery speed achieved by concentrating logistics locally.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55EAE7-07BE-F3CD-0669-558660B975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661" y="2870458"/>
            <a:ext cx="2063824" cy="2040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766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1010</TotalTime>
  <Words>3474</Words>
  <Application>Microsoft Macintosh PowerPoint</Application>
  <PresentationFormat>On-screen Show (16:9)</PresentationFormat>
  <Paragraphs>589</Paragraphs>
  <Slides>54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54</vt:i4>
      </vt:variant>
    </vt:vector>
  </HeadingPairs>
  <TitlesOfParts>
    <vt:vector size="64" baseType="lpstr">
      <vt:lpstr>Arial</vt:lpstr>
      <vt:lpstr>Calibri</vt:lpstr>
      <vt:lpstr>Calibri Light</vt:lpstr>
      <vt:lpstr>Montserrat</vt:lpstr>
      <vt:lpstr>Montserrat ExtraBold</vt:lpstr>
      <vt:lpstr>Montserrat Medium</vt:lpstr>
      <vt:lpstr>Montserrat SemiBold</vt:lpstr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KazanExpress &amp; Uzum — the story</dc:title>
  <dc:subject>PptxGenJS Presentation</dc:subject>
  <dc:creator>Max Popov</dc:creator>
  <cp:lastModifiedBy>Microsoft Office User</cp:lastModifiedBy>
  <cp:revision>75</cp:revision>
  <dcterms:created xsi:type="dcterms:W3CDTF">2026-07-08T04:52:25Z</dcterms:created>
  <dcterms:modified xsi:type="dcterms:W3CDTF">2026-07-16T16:32:03Z</dcterms:modified>
</cp:coreProperties>
</file>