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4" r:id="rId3"/>
    <p:sldMasterId id="2147483676" r:id="rId4"/>
  </p:sldMasterIdLst>
  <p:notesMasterIdLst>
    <p:notesMasterId r:id="rId123"/>
  </p:notesMasterIdLst>
  <p:sldIdLst>
    <p:sldId id="381" r:id="rId5"/>
    <p:sldId id="256" r:id="rId6"/>
    <p:sldId id="383" r:id="rId7"/>
    <p:sldId id="384" r:id="rId8"/>
    <p:sldId id="489" r:id="rId9"/>
    <p:sldId id="257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404" r:id="rId18"/>
    <p:sldId id="490" r:id="rId19"/>
    <p:sldId id="396" r:id="rId20"/>
    <p:sldId id="397" r:id="rId21"/>
    <p:sldId id="403" r:id="rId22"/>
    <p:sldId id="398" r:id="rId23"/>
    <p:sldId id="405" r:id="rId24"/>
    <p:sldId id="399" r:id="rId25"/>
    <p:sldId id="400" r:id="rId26"/>
    <p:sldId id="401" r:id="rId27"/>
    <p:sldId id="402" r:id="rId28"/>
    <p:sldId id="406" r:id="rId29"/>
    <p:sldId id="334" r:id="rId30"/>
    <p:sldId id="335" r:id="rId31"/>
    <p:sldId id="336" r:id="rId32"/>
    <p:sldId id="337" r:id="rId33"/>
    <p:sldId id="409" r:id="rId34"/>
    <p:sldId id="408" r:id="rId35"/>
    <p:sldId id="412" r:id="rId36"/>
    <p:sldId id="410" r:id="rId37"/>
    <p:sldId id="411" r:id="rId38"/>
    <p:sldId id="413" r:id="rId39"/>
    <p:sldId id="414" r:id="rId40"/>
    <p:sldId id="415" r:id="rId41"/>
    <p:sldId id="416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6" r:id="rId51"/>
    <p:sldId id="425" r:id="rId52"/>
    <p:sldId id="385" r:id="rId53"/>
    <p:sldId id="386" r:id="rId54"/>
    <p:sldId id="388" r:id="rId55"/>
    <p:sldId id="387" r:id="rId56"/>
    <p:sldId id="382" r:id="rId57"/>
    <p:sldId id="461" r:id="rId58"/>
    <p:sldId id="428" r:id="rId59"/>
    <p:sldId id="429" r:id="rId60"/>
    <p:sldId id="430" r:id="rId61"/>
    <p:sldId id="431" r:id="rId62"/>
    <p:sldId id="432" r:id="rId63"/>
    <p:sldId id="433" r:id="rId64"/>
    <p:sldId id="434" r:id="rId65"/>
    <p:sldId id="435" r:id="rId66"/>
    <p:sldId id="436" r:id="rId67"/>
    <p:sldId id="437" r:id="rId68"/>
    <p:sldId id="438" r:id="rId69"/>
    <p:sldId id="439" r:id="rId70"/>
    <p:sldId id="440" r:id="rId71"/>
    <p:sldId id="441" r:id="rId72"/>
    <p:sldId id="442" r:id="rId73"/>
    <p:sldId id="443" r:id="rId74"/>
    <p:sldId id="444" r:id="rId75"/>
    <p:sldId id="445" r:id="rId76"/>
    <p:sldId id="446" r:id="rId77"/>
    <p:sldId id="447" r:id="rId78"/>
    <p:sldId id="448" r:id="rId79"/>
    <p:sldId id="449" r:id="rId80"/>
    <p:sldId id="450" r:id="rId81"/>
    <p:sldId id="451" r:id="rId82"/>
    <p:sldId id="452" r:id="rId83"/>
    <p:sldId id="453" r:id="rId84"/>
    <p:sldId id="454" r:id="rId85"/>
    <p:sldId id="455" r:id="rId86"/>
    <p:sldId id="456" r:id="rId87"/>
    <p:sldId id="457" r:id="rId88"/>
    <p:sldId id="458" r:id="rId89"/>
    <p:sldId id="459" r:id="rId90"/>
    <p:sldId id="473" r:id="rId91"/>
    <p:sldId id="296" r:id="rId92"/>
    <p:sldId id="474" r:id="rId93"/>
    <p:sldId id="475" r:id="rId94"/>
    <p:sldId id="476" r:id="rId95"/>
    <p:sldId id="477" r:id="rId96"/>
    <p:sldId id="478" r:id="rId97"/>
    <p:sldId id="479" r:id="rId98"/>
    <p:sldId id="480" r:id="rId99"/>
    <p:sldId id="481" r:id="rId100"/>
    <p:sldId id="482" r:id="rId101"/>
    <p:sldId id="483" r:id="rId102"/>
    <p:sldId id="484" r:id="rId103"/>
    <p:sldId id="485" r:id="rId104"/>
    <p:sldId id="462" r:id="rId105"/>
    <p:sldId id="486" r:id="rId106"/>
    <p:sldId id="463" r:id="rId107"/>
    <p:sldId id="464" r:id="rId108"/>
    <p:sldId id="465" r:id="rId109"/>
    <p:sldId id="466" r:id="rId110"/>
    <p:sldId id="467" r:id="rId111"/>
    <p:sldId id="468" r:id="rId112"/>
    <p:sldId id="469" r:id="rId113"/>
    <p:sldId id="470" r:id="rId114"/>
    <p:sldId id="471" r:id="rId115"/>
    <p:sldId id="472" r:id="rId116"/>
    <p:sldId id="491" r:id="rId117"/>
    <p:sldId id="427" r:id="rId118"/>
    <p:sldId id="487" r:id="rId119"/>
    <p:sldId id="488" r:id="rId120"/>
    <p:sldId id="371" r:id="rId121"/>
    <p:sldId id="372" r:id="rId122"/>
  </p:sldIdLst>
  <p:sldSz cx="9144000" cy="5143500" type="screen16x9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92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63"/>
    <p:restoredTop sz="96255"/>
  </p:normalViewPr>
  <p:slideViewPr>
    <p:cSldViewPr snapToGrid="0">
      <p:cViewPr varScale="1">
        <p:scale>
          <a:sx n="168" d="100"/>
          <a:sy n="168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presProps" Target="pres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cd3426be16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cd3426be16_2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880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070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1335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381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907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177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31214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79120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8974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0432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5608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688632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5718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025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49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cd3426be16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cd3426be16_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cd3426be16_2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cd3426be16_2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cd3426be16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cd3426be16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2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013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9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61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76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724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2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26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>
            <a:extLst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>
            <a:extLst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485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5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33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2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0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7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78" r:id="rId2"/>
    <p:sldLayoutId id="2147483679" r:id="rId3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4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717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33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71450" indent="-171450" algn="l">
        <a:lnSpc>
          <a:spcPct val="90000"/>
        </a:lnSpc>
        <a:spcBef>
          <a:spcPts val="750"/>
        </a:spcBef>
        <a:buChar char="•"/>
        <a:defRPr sz="2100">
          <a:solidFill>
            <a:schemeClr val="tx1"/>
          </a:solidFill>
          <a:latin typeface="+mn-lt"/>
          <a:ea typeface="+mn-lt"/>
          <a:cs typeface="+mn-lt"/>
        </a:defRPr>
      </a:lvl1pPr>
      <a:lvl2pPr marL="514350" indent="-171450" algn="l">
        <a:lnSpc>
          <a:spcPct val="90000"/>
        </a:lnSpc>
        <a:spcBef>
          <a:spcPts val="375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857250" indent="-171450" algn="l">
        <a:lnSpc>
          <a:spcPct val="90000"/>
        </a:lnSpc>
        <a:spcBef>
          <a:spcPts val="375"/>
        </a:spcBef>
        <a:buChar char="•"/>
        <a:defRPr sz="1500">
          <a:solidFill>
            <a:schemeClr val="tx1"/>
          </a:solidFill>
          <a:latin typeface="+mn-lt"/>
          <a:ea typeface="+mn-lt"/>
          <a:cs typeface="+mn-lt"/>
        </a:defRPr>
      </a:lvl3pPr>
      <a:lvl4pPr marL="12001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4pPr>
      <a:lvl5pPr marL="15430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5pPr>
      <a:lvl6pPr marL="18859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6pPr>
      <a:lvl7pPr marL="22288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7pPr>
      <a:lvl8pPr marL="25717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8pPr>
      <a:lvl9pPr marL="2914650" indent="-171450" algn="l">
        <a:lnSpc>
          <a:spcPct val="90000"/>
        </a:lnSpc>
        <a:spcBef>
          <a:spcPts val="375"/>
        </a:spcBef>
        <a:buChar char="•"/>
        <a:defRPr sz="135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1pPr>
      <a:lvl2pPr marL="3429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2pPr>
      <a:lvl3pPr marL="6858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3pPr>
      <a:lvl4pPr marL="10287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4pPr>
      <a:lvl5pPr marL="13716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5pPr>
      <a:lvl6pPr marL="17145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6pPr>
      <a:lvl7pPr marL="20574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7pPr>
      <a:lvl8pPr marL="24003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8pPr>
      <a:lvl9pPr marL="2743200" algn="l">
        <a:buNone/>
        <a:defRPr sz="135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hyperlink" Target="https://max-ppv.ru/lectures3-4/xlsx.html" TargetMode="Externa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QuOVSSGpIb3poVJ8p5YYZwSzTTVcZ1YB1-yYtjPkb_4/edit?gid=0#gid=0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max-ppv.ru/lectures3-4/ue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x-ppv.ru/lectures3-4/index.html" TargetMode="Externa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Turn on Meeting Recording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Make sure the recording is running, and only then begin.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Financial Management in Digital Products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22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84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85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COMPANY VIEW</a:t>
            </a:r>
            <a:endParaRPr/>
          </a:p>
        </p:txBody>
      </p:sp>
      <p:sp>
        <p:nvSpPr>
          <p:cNvPr id="86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But growth burns cash</a:t>
            </a:r>
            <a:endParaRPr/>
          </a:p>
        </p:txBody>
      </p:sp>
      <p:sp>
        <p:nvSpPr>
          <p:cNvPr id="87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88" name="r"/>
          <p:cNvSpPr/>
          <p:nvPr/>
        </p:nvSpPr>
        <p:spPr>
          <a:xfrm>
            <a:off x="3145536" y="940000"/>
            <a:ext cx="5700000" cy="44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89" name="t"/>
          <p:cNvSpPr/>
          <p:nvPr/>
        </p:nvSpPr>
        <p:spPr>
          <a:xfrm>
            <a:off x="3231536" y="940000"/>
            <a:ext cx="6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Month</a:t>
            </a:r>
            <a:endParaRPr/>
          </a:p>
        </p:txBody>
      </p:sp>
      <p:sp>
        <p:nvSpPr>
          <p:cNvPr id="90" name="t"/>
          <p:cNvSpPr/>
          <p:nvPr/>
        </p:nvSpPr>
        <p:spPr>
          <a:xfrm>
            <a:off x="4051536" y="940000"/>
            <a:ext cx="106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New cust.</a:t>
            </a:r>
            <a:endParaRPr/>
          </a:p>
        </p:txBody>
      </p:sp>
      <p:sp>
        <p:nvSpPr>
          <p:cNvPr id="91" name="t"/>
          <p:cNvSpPr/>
          <p:nvPr/>
        </p:nvSpPr>
        <p:spPr>
          <a:xfrm>
            <a:off x="5291536" y="940000"/>
            <a:ext cx="11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CAC paid</a:t>
            </a:r>
            <a:endParaRPr/>
          </a:p>
        </p:txBody>
      </p:sp>
      <p:sp>
        <p:nvSpPr>
          <p:cNvPr id="92" name="t"/>
          <p:cNvSpPr/>
          <p:nvPr/>
        </p:nvSpPr>
        <p:spPr>
          <a:xfrm>
            <a:off x="6591536" y="940000"/>
            <a:ext cx="12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LTV collected</a:t>
            </a:r>
            <a:endParaRPr/>
          </a:p>
        </p:txBody>
      </p:sp>
      <p:sp>
        <p:nvSpPr>
          <p:cNvPr id="93" name="t"/>
          <p:cNvSpPr/>
          <p:nvPr/>
        </p:nvSpPr>
        <p:spPr>
          <a:xfrm>
            <a:off x="8051536" y="940000"/>
            <a:ext cx="7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Net cash</a:t>
            </a:r>
            <a:endParaRPr/>
          </a:p>
        </p:txBody>
      </p:sp>
      <p:sp>
        <p:nvSpPr>
          <p:cNvPr id="94" name="r"/>
          <p:cNvSpPr/>
          <p:nvPr/>
        </p:nvSpPr>
        <p:spPr>
          <a:xfrm>
            <a:off x="3145536" y="138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95" name="r"/>
          <p:cNvSpPr/>
          <p:nvPr/>
        </p:nvSpPr>
        <p:spPr>
          <a:xfrm>
            <a:off x="3145536" y="16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96" name="t"/>
          <p:cNvSpPr/>
          <p:nvPr/>
        </p:nvSpPr>
        <p:spPr>
          <a:xfrm>
            <a:off x="3231536" y="13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endParaRPr/>
          </a:p>
        </p:txBody>
      </p:sp>
      <p:sp>
        <p:nvSpPr>
          <p:cNvPr id="97" name="t"/>
          <p:cNvSpPr/>
          <p:nvPr/>
        </p:nvSpPr>
        <p:spPr>
          <a:xfrm>
            <a:off x="4051536" y="13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</a:t>
            </a:r>
            <a:endParaRPr/>
          </a:p>
        </p:txBody>
      </p:sp>
      <p:sp>
        <p:nvSpPr>
          <p:cNvPr id="98" name="t"/>
          <p:cNvSpPr/>
          <p:nvPr/>
        </p:nvSpPr>
        <p:spPr>
          <a:xfrm>
            <a:off x="5291536" y="13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−$10,000</a:t>
            </a:r>
            <a:endParaRPr/>
          </a:p>
        </p:txBody>
      </p:sp>
      <p:sp>
        <p:nvSpPr>
          <p:cNvPr id="99" name="t"/>
          <p:cNvSpPr/>
          <p:nvPr/>
        </p:nvSpPr>
        <p:spPr>
          <a:xfrm>
            <a:off x="6591536" y="13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$0</a:t>
            </a:r>
            <a:endParaRPr/>
          </a:p>
        </p:txBody>
      </p:sp>
      <p:sp>
        <p:nvSpPr>
          <p:cNvPr id="100" name="t"/>
          <p:cNvSpPr/>
          <p:nvPr/>
        </p:nvSpPr>
        <p:spPr>
          <a:xfrm>
            <a:off x="8051536" y="13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−$10,000</a:t>
            </a:r>
            <a:endParaRPr/>
          </a:p>
        </p:txBody>
      </p:sp>
      <p:sp>
        <p:nvSpPr>
          <p:cNvPr id="101" name="r"/>
          <p:cNvSpPr/>
          <p:nvPr/>
        </p:nvSpPr>
        <p:spPr>
          <a:xfrm>
            <a:off x="3145536" y="168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02" name="r"/>
          <p:cNvSpPr/>
          <p:nvPr/>
        </p:nvSpPr>
        <p:spPr>
          <a:xfrm>
            <a:off x="3145536" y="19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03" name="t"/>
          <p:cNvSpPr/>
          <p:nvPr/>
        </p:nvSpPr>
        <p:spPr>
          <a:xfrm>
            <a:off x="3231536" y="16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endParaRPr/>
          </a:p>
        </p:txBody>
      </p:sp>
      <p:sp>
        <p:nvSpPr>
          <p:cNvPr id="104" name="t"/>
          <p:cNvSpPr/>
          <p:nvPr/>
        </p:nvSpPr>
        <p:spPr>
          <a:xfrm>
            <a:off x="4051536" y="16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150</a:t>
            </a:r>
            <a:endParaRPr/>
          </a:p>
        </p:txBody>
      </p:sp>
      <p:sp>
        <p:nvSpPr>
          <p:cNvPr id="105" name="t"/>
          <p:cNvSpPr/>
          <p:nvPr/>
        </p:nvSpPr>
        <p:spPr>
          <a:xfrm>
            <a:off x="5291536" y="16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−$15,000</a:t>
            </a:r>
            <a:endParaRPr/>
          </a:p>
        </p:txBody>
      </p:sp>
      <p:sp>
        <p:nvSpPr>
          <p:cNvPr id="106" name="t"/>
          <p:cNvSpPr/>
          <p:nvPr/>
        </p:nvSpPr>
        <p:spPr>
          <a:xfrm>
            <a:off x="6591536" y="16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+$5,000</a:t>
            </a:r>
            <a:endParaRPr/>
          </a:p>
        </p:txBody>
      </p:sp>
      <p:sp>
        <p:nvSpPr>
          <p:cNvPr id="107" name="t"/>
          <p:cNvSpPr/>
          <p:nvPr/>
        </p:nvSpPr>
        <p:spPr>
          <a:xfrm>
            <a:off x="8051536" y="16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−$10,000</a:t>
            </a:r>
            <a:endParaRPr/>
          </a:p>
        </p:txBody>
      </p:sp>
      <p:sp>
        <p:nvSpPr>
          <p:cNvPr id="108" name="r"/>
          <p:cNvSpPr/>
          <p:nvPr/>
        </p:nvSpPr>
        <p:spPr>
          <a:xfrm>
            <a:off x="3145536" y="198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09" name="r"/>
          <p:cNvSpPr/>
          <p:nvPr/>
        </p:nvSpPr>
        <p:spPr>
          <a:xfrm>
            <a:off x="3145536" y="22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10" name="t"/>
          <p:cNvSpPr/>
          <p:nvPr/>
        </p:nvSpPr>
        <p:spPr>
          <a:xfrm>
            <a:off x="3231536" y="19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endParaRPr/>
          </a:p>
        </p:txBody>
      </p:sp>
      <p:sp>
        <p:nvSpPr>
          <p:cNvPr id="111" name="t"/>
          <p:cNvSpPr/>
          <p:nvPr/>
        </p:nvSpPr>
        <p:spPr>
          <a:xfrm>
            <a:off x="4051536" y="19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225</a:t>
            </a:r>
            <a:endParaRPr/>
          </a:p>
        </p:txBody>
      </p:sp>
      <p:sp>
        <p:nvSpPr>
          <p:cNvPr id="112" name="t"/>
          <p:cNvSpPr/>
          <p:nvPr/>
        </p:nvSpPr>
        <p:spPr>
          <a:xfrm>
            <a:off x="5291536" y="19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−$22,500</a:t>
            </a:r>
            <a:endParaRPr/>
          </a:p>
        </p:txBody>
      </p:sp>
      <p:sp>
        <p:nvSpPr>
          <p:cNvPr id="113" name="t"/>
          <p:cNvSpPr/>
          <p:nvPr/>
        </p:nvSpPr>
        <p:spPr>
          <a:xfrm>
            <a:off x="6591536" y="19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+$12,500</a:t>
            </a:r>
            <a:endParaRPr/>
          </a:p>
        </p:txBody>
      </p:sp>
      <p:sp>
        <p:nvSpPr>
          <p:cNvPr id="114" name="t"/>
          <p:cNvSpPr/>
          <p:nvPr/>
        </p:nvSpPr>
        <p:spPr>
          <a:xfrm>
            <a:off x="8051536" y="19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−$10,000</a:t>
            </a:r>
            <a:endParaRPr/>
          </a:p>
        </p:txBody>
      </p:sp>
      <p:sp>
        <p:nvSpPr>
          <p:cNvPr id="115" name="r"/>
          <p:cNvSpPr/>
          <p:nvPr/>
        </p:nvSpPr>
        <p:spPr>
          <a:xfrm>
            <a:off x="3145536" y="228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16" name="r"/>
          <p:cNvSpPr/>
          <p:nvPr/>
        </p:nvSpPr>
        <p:spPr>
          <a:xfrm>
            <a:off x="3145536" y="25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17" name="t"/>
          <p:cNvSpPr/>
          <p:nvPr/>
        </p:nvSpPr>
        <p:spPr>
          <a:xfrm>
            <a:off x="3231536" y="22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endParaRPr/>
          </a:p>
        </p:txBody>
      </p:sp>
      <p:sp>
        <p:nvSpPr>
          <p:cNvPr id="118" name="t"/>
          <p:cNvSpPr/>
          <p:nvPr/>
        </p:nvSpPr>
        <p:spPr>
          <a:xfrm>
            <a:off x="4051536" y="22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338</a:t>
            </a:r>
            <a:endParaRPr/>
          </a:p>
        </p:txBody>
      </p:sp>
      <p:sp>
        <p:nvSpPr>
          <p:cNvPr id="119" name="t"/>
          <p:cNvSpPr/>
          <p:nvPr/>
        </p:nvSpPr>
        <p:spPr>
          <a:xfrm>
            <a:off x="5291536" y="22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−$33,800</a:t>
            </a:r>
            <a:endParaRPr/>
          </a:p>
        </p:txBody>
      </p:sp>
      <p:sp>
        <p:nvSpPr>
          <p:cNvPr id="120" name="t"/>
          <p:cNvSpPr/>
          <p:nvPr/>
        </p:nvSpPr>
        <p:spPr>
          <a:xfrm>
            <a:off x="6591536" y="22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+$23,750</a:t>
            </a:r>
            <a:endParaRPr/>
          </a:p>
        </p:txBody>
      </p:sp>
      <p:sp>
        <p:nvSpPr>
          <p:cNvPr id="121" name="t"/>
          <p:cNvSpPr/>
          <p:nvPr/>
        </p:nvSpPr>
        <p:spPr>
          <a:xfrm>
            <a:off x="8051536" y="22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−$10,050</a:t>
            </a:r>
            <a:endParaRPr/>
          </a:p>
        </p:txBody>
      </p:sp>
      <p:sp>
        <p:nvSpPr>
          <p:cNvPr id="122" name="r"/>
          <p:cNvSpPr/>
          <p:nvPr/>
        </p:nvSpPr>
        <p:spPr>
          <a:xfrm>
            <a:off x="3145536" y="258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23" name="r"/>
          <p:cNvSpPr/>
          <p:nvPr/>
        </p:nvSpPr>
        <p:spPr>
          <a:xfrm>
            <a:off x="3145536" y="28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24" name="t"/>
          <p:cNvSpPr/>
          <p:nvPr/>
        </p:nvSpPr>
        <p:spPr>
          <a:xfrm>
            <a:off x="3231536" y="25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endParaRPr/>
          </a:p>
        </p:txBody>
      </p:sp>
      <p:sp>
        <p:nvSpPr>
          <p:cNvPr id="125" name="t"/>
          <p:cNvSpPr/>
          <p:nvPr/>
        </p:nvSpPr>
        <p:spPr>
          <a:xfrm>
            <a:off x="4051536" y="25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506</a:t>
            </a:r>
            <a:endParaRPr/>
          </a:p>
        </p:txBody>
      </p:sp>
      <p:sp>
        <p:nvSpPr>
          <p:cNvPr id="126" name="t"/>
          <p:cNvSpPr/>
          <p:nvPr/>
        </p:nvSpPr>
        <p:spPr>
          <a:xfrm>
            <a:off x="5291536" y="25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−$50,600</a:t>
            </a:r>
            <a:endParaRPr/>
          </a:p>
        </p:txBody>
      </p:sp>
      <p:sp>
        <p:nvSpPr>
          <p:cNvPr id="127" name="t"/>
          <p:cNvSpPr/>
          <p:nvPr/>
        </p:nvSpPr>
        <p:spPr>
          <a:xfrm>
            <a:off x="6591536" y="25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+$40,650</a:t>
            </a:r>
            <a:endParaRPr/>
          </a:p>
        </p:txBody>
      </p:sp>
      <p:sp>
        <p:nvSpPr>
          <p:cNvPr id="128" name="t"/>
          <p:cNvSpPr/>
          <p:nvPr/>
        </p:nvSpPr>
        <p:spPr>
          <a:xfrm>
            <a:off x="8051536" y="25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−$9,950</a:t>
            </a:r>
            <a:endParaRPr/>
          </a:p>
        </p:txBody>
      </p:sp>
      <p:sp>
        <p:nvSpPr>
          <p:cNvPr id="129" name="r"/>
          <p:cNvSpPr/>
          <p:nvPr/>
        </p:nvSpPr>
        <p:spPr>
          <a:xfrm>
            <a:off x="3145536" y="288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0" name="r"/>
          <p:cNvSpPr/>
          <p:nvPr/>
        </p:nvSpPr>
        <p:spPr>
          <a:xfrm>
            <a:off x="3145536" y="31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1" name="t"/>
          <p:cNvSpPr/>
          <p:nvPr/>
        </p:nvSpPr>
        <p:spPr>
          <a:xfrm>
            <a:off x="3231536" y="2880000"/>
            <a:ext cx="64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endParaRPr/>
          </a:p>
        </p:txBody>
      </p:sp>
      <p:sp>
        <p:nvSpPr>
          <p:cNvPr id="132" name="t"/>
          <p:cNvSpPr/>
          <p:nvPr/>
        </p:nvSpPr>
        <p:spPr>
          <a:xfrm>
            <a:off x="4051536" y="2880000"/>
            <a:ext cx="106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759</a:t>
            </a:r>
            <a:endParaRPr/>
          </a:p>
        </p:txBody>
      </p:sp>
      <p:sp>
        <p:nvSpPr>
          <p:cNvPr id="133" name="t"/>
          <p:cNvSpPr/>
          <p:nvPr/>
        </p:nvSpPr>
        <p:spPr>
          <a:xfrm>
            <a:off x="5291536" y="2880000"/>
            <a:ext cx="11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−$75,900</a:t>
            </a:r>
            <a:endParaRPr/>
          </a:p>
        </p:txBody>
      </p:sp>
      <p:sp>
        <p:nvSpPr>
          <p:cNvPr id="134" name="t"/>
          <p:cNvSpPr/>
          <p:nvPr/>
        </p:nvSpPr>
        <p:spPr>
          <a:xfrm>
            <a:off x="6591536" y="2880000"/>
            <a:ext cx="128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+$65,950</a:t>
            </a:r>
            <a:endParaRPr/>
          </a:p>
        </p:txBody>
      </p:sp>
      <p:sp>
        <p:nvSpPr>
          <p:cNvPr id="135" name="t"/>
          <p:cNvSpPr/>
          <p:nvPr/>
        </p:nvSpPr>
        <p:spPr>
          <a:xfrm>
            <a:off x="8051536" y="2880000"/>
            <a:ext cx="70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−$9,950</a:t>
            </a:r>
            <a:endParaRPr/>
          </a:p>
        </p:txBody>
      </p:sp>
      <p:sp>
        <p:nvSpPr>
          <p:cNvPr id="136" name="r"/>
          <p:cNvSpPr/>
          <p:nvPr/>
        </p:nvSpPr>
        <p:spPr>
          <a:xfrm>
            <a:off x="3145536" y="940000"/>
            <a:ext cx="5700000" cy="2240000"/>
          </a:xfrm>
          <a:prstGeom prst="rect">
            <a:avLst/>
          </a:prstGeom>
          <a:noFill/>
          <a:ln w="12700" cap="flat">
            <a:solidFill>
              <a:srgbClr val="E7EAEE"/>
            </a:solidFill>
            <a:prstDash val="solid"/>
            <a:round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7" name="t"/>
          <p:cNvSpPr/>
          <p:nvPr/>
        </p:nvSpPr>
        <p:spPr>
          <a:xfrm>
            <a:off x="3145536" y="33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+50% customers every month. LTV / CAC = 3.0×, every cohort profitable — </a:t>
            </a:r>
            <a:r>
              <a:rPr lang="en-US" sz="11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yet the company burns ~$10k each month.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Conferences / Events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Events concentrate attention in a niche audience but add booth, travel, and team costs.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$20,000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>
                <a:solidFill>
                  <a:srgbClr val="192E40"/>
                </a:solidFill>
                <a:latin typeface="Montserrat SemiBold"/>
              </a:rPr>
              <a:t>24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Montserrat SemiBold"/>
              <a:ea typeface="+mn-ea"/>
              <a:cs typeface="+mn-cs"/>
            </a:endParaRP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</a:t>
            </a:r>
            <a:r>
              <a:rPr lang="en-US" sz="1500" b="1" dirty="0">
                <a:solidFill>
                  <a:srgbClr val="192E40"/>
                </a:solidFill>
                <a:latin typeface="Montserrat SemiBold"/>
              </a:rPr>
              <a:t>833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Montserrat SemiBold"/>
              <a:ea typeface="+mn-ea"/>
              <a:cs typeface="+mn-cs"/>
            </a:endParaRP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Booth visitors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Leads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400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40.0%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Qualified leads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120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30.0%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24</a:t>
            </a:r>
            <a:endParaRPr kumimoji="0" sz="78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2</a:t>
            </a: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393132911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MONE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Types of Monetization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How products turn usage, access, and transactions into revenue</a:t>
            </a:r>
          </a:p>
        </p:txBody>
      </p:sp>
      <p:sp>
        <p:nvSpPr>
          <p:cNvPr id="6" name="t"/>
          <p:cNvSpPr txBox="1"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5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CALCULATION IN TABLE</a:t>
            </a:r>
            <a:endParaRPr dirty="0"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CAC </a:t>
            </a: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&amp;</a:t>
            </a: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LTV</a:t>
            </a:r>
          </a:p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sym typeface="Montserrat ExtraBold"/>
              </a:rPr>
              <a:t>UE Model </a:t>
            </a:r>
            <a:endParaRPr dirty="0"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·  Unit Economics</a:t>
            </a:r>
            <a:endParaRPr dirty="0"/>
          </a:p>
        </p:txBody>
      </p:sp>
      <p:sp>
        <p:nvSpPr>
          <p:cNvPr id="60" name="r60"/>
          <p:cNvSpPr/>
          <p:nvPr/>
        </p:nvSpPr>
        <p:spPr>
          <a:xfrm>
            <a:off x="3791220" y="870000"/>
            <a:ext cx="4396200" cy="33600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1220" y="795528"/>
            <a:ext cx="4336200" cy="33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18183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Direct Sale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The customer pays once to own a product or receive a finished service.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Revenue is simple to model: units sold multiplied by price, minus delivery and support costs.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Apple sells devices directly through stores, partners, and online channels.</a:t>
            </a:r>
          </a:p>
        </p:txBody>
      </p:sp>
      <p:sp>
        <p:nvSpPr>
          <p:cNvPr id="14" name="r"/>
          <p:cNvSpPr/>
          <p:nvPr/>
        </p:nvSpPr>
        <p:spPr>
          <a:xfrm>
            <a:off x="6808000" y="308368"/>
            <a:ext cx="2030000" cy="700000"/>
          </a:xfrm>
          <a:prstGeom prst="rect">
            <a:avLst/>
          </a:prstGeom>
          <a:solidFill>
            <a:srgbClr val="111111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928000" y="418368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FFFFFF"/>
                </a:solidFill>
                <a:latin typeface="Montserrat SemiBold"/>
              </a:rPr>
              <a:t>Apple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Product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One-time price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Customer pays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Revenue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Subscription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The customer pays recurring fees for continuous access to a product or service.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Recurring revenue makes retention, churn, and lifetime value the core economics.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Netflix charges monthly for access to its streaming catalog.</a:t>
            </a:r>
          </a:p>
        </p:txBody>
      </p:sp>
      <p:sp>
        <p:nvSpPr>
          <p:cNvPr id="14" name="r"/>
          <p:cNvSpPr/>
          <p:nvPr/>
        </p:nvSpPr>
        <p:spPr>
          <a:xfrm>
            <a:off x="6770000" y="290000"/>
            <a:ext cx="2030000" cy="700000"/>
          </a:xfrm>
          <a:prstGeom prst="rect">
            <a:avLst/>
          </a:prstGeom>
          <a:solidFill>
            <a:srgbClr val="E5091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890000" y="400000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FFFFFF"/>
                </a:solidFill>
                <a:latin typeface="Montserrat SemiBold"/>
              </a:rPr>
              <a:t>Netflix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Access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Monthly fee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Retention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LTV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Freemium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A free tier attracts users; a paid tier unlocks limits, features, or convenience.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The model depends on low free-user servicing cost and strong paid conversion.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Spotify offers free listening with limits and monetizes upgrades to Premium.</a:t>
            </a:r>
          </a:p>
        </p:txBody>
      </p:sp>
      <p:sp>
        <p:nvSpPr>
          <p:cNvPr id="14" name="r"/>
          <p:cNvSpPr/>
          <p:nvPr/>
        </p:nvSpPr>
        <p:spPr>
          <a:xfrm>
            <a:off x="6720000" y="262176"/>
            <a:ext cx="2030000" cy="700000"/>
          </a:xfrm>
          <a:prstGeom prst="rect">
            <a:avLst/>
          </a:prstGeom>
          <a:solidFill>
            <a:srgbClr val="1DB95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840000" y="372176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0B1622"/>
                </a:solidFill>
                <a:latin typeface="Montserrat SemiBold"/>
              </a:rPr>
              <a:t>Spotify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Free users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Activation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Upgrade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Paid users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Advertising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Users get free or subsidized access while advertisers pay for attention or actions.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The product must create high-quality inventory and measurable advertiser ROI.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Google Search monetizes intent through paid search ads.</a:t>
            </a:r>
          </a:p>
        </p:txBody>
      </p:sp>
      <p:sp>
        <p:nvSpPr>
          <p:cNvPr id="14" name="r"/>
          <p:cNvSpPr/>
          <p:nvPr/>
        </p:nvSpPr>
        <p:spPr>
          <a:xfrm>
            <a:off x="6748240" y="290000"/>
            <a:ext cx="2030000" cy="700000"/>
          </a:xfrm>
          <a:prstGeom prst="rect">
            <a:avLst/>
          </a:prstGeom>
          <a:solidFill>
            <a:srgbClr val="4285F4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868240" y="400000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FFFFFF"/>
                </a:solidFill>
                <a:latin typeface="Montserrat SemiBold"/>
              </a:rPr>
              <a:t>Google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Audience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Ad inventory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Advertiser pays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Revenue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Marketplace Commission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The platform takes a percentage or fee from transactions between buyers and sellers.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The key metric is gross merchandise value multiplied by take rate.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Airbnb earns service fees when guests book stays from hosts.</a:t>
            </a:r>
          </a:p>
        </p:txBody>
      </p:sp>
      <p:sp>
        <p:nvSpPr>
          <p:cNvPr id="14" name="r"/>
          <p:cNvSpPr/>
          <p:nvPr/>
        </p:nvSpPr>
        <p:spPr>
          <a:xfrm>
            <a:off x="6748240" y="323032"/>
            <a:ext cx="2030000" cy="700000"/>
          </a:xfrm>
          <a:prstGeom prst="rect">
            <a:avLst/>
          </a:prstGeom>
          <a:solidFill>
            <a:srgbClr val="FF5A5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868240" y="433032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FFFFFF"/>
                </a:solidFill>
                <a:latin typeface="Montserrat SemiBold"/>
              </a:rPr>
              <a:t>Airbnb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Buyer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Transaction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Take rate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Platform fee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Usage-Based Pricing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Customers pay according to consumption: requests, storage, seats, minutes, or compute.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Revenue expands with customer usage, but cost-to-serve must be tightly controlled.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AWS charges for cloud resources such as compute, storage, and data transfer.</a:t>
            </a:r>
          </a:p>
        </p:txBody>
      </p:sp>
      <p:sp>
        <p:nvSpPr>
          <p:cNvPr id="14" name="r"/>
          <p:cNvSpPr/>
          <p:nvPr/>
        </p:nvSpPr>
        <p:spPr>
          <a:xfrm>
            <a:off x="6770000" y="271320"/>
            <a:ext cx="2030000" cy="700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890000" y="381320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192E40"/>
                </a:solidFill>
                <a:latin typeface="Montserrat SemiBold"/>
              </a:rPr>
              <a:t>AWS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Usage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Metering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Unit price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Revenue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Licensing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Another company or user pays for the right to use intellectual property or software.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Licensing scales well when marginal delivery cost is lower than the license fee.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Microsoft licenses Windows, Office, and enterprise software rights.</a:t>
            </a:r>
          </a:p>
        </p:txBody>
      </p:sp>
      <p:sp>
        <p:nvSpPr>
          <p:cNvPr id="14" name="r"/>
          <p:cNvSpPr/>
          <p:nvPr/>
        </p:nvSpPr>
        <p:spPr>
          <a:xfrm>
            <a:off x="6902000" y="232688"/>
            <a:ext cx="2030000" cy="700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7022000" y="342688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900" b="1" dirty="0">
                <a:solidFill>
                  <a:srgbClr val="FFFFFF"/>
                </a:solidFill>
                <a:latin typeface="Montserrat SemiBold"/>
              </a:rPr>
              <a:t>Microsoft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IP / software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License terms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License fee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Renewal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9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40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CASH GAP</a:t>
            </a:r>
            <a:endParaRPr/>
          </a:p>
        </p:txBody>
      </p:sp>
      <p:sp>
        <p:nvSpPr>
          <p:cNvPr id="141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Why the gap appears</a:t>
            </a:r>
            <a:endParaRPr/>
          </a:p>
        </p:txBody>
      </p:sp>
      <p:sp>
        <p:nvSpPr>
          <p:cNvPr id="142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43" name="r"/>
          <p:cNvSpPr/>
          <p:nvPr/>
        </p:nvSpPr>
        <p:spPr>
          <a:xfrm>
            <a:off x="3145536" y="1000000"/>
            <a:ext cx="5700000" cy="118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44" name="r"/>
          <p:cNvSpPr/>
          <p:nvPr/>
        </p:nvSpPr>
        <p:spPr>
          <a:xfrm>
            <a:off x="3145536" y="1000000"/>
            <a:ext cx="72000" cy="1180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45" name="t"/>
          <p:cNvSpPr/>
          <p:nvPr/>
        </p:nvSpPr>
        <p:spPr>
          <a:xfrm>
            <a:off x="3405536" y="1150000"/>
            <a:ext cx="46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C9402E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MONEY OUT — now</a:t>
            </a:r>
            <a:endParaRPr/>
          </a:p>
        </p:txBody>
      </p:sp>
      <p:sp>
        <p:nvSpPr>
          <p:cNvPr id="146" name="t"/>
          <p:cNvSpPr/>
          <p:nvPr/>
        </p:nvSpPr>
        <p:spPr>
          <a:xfrm>
            <a:off x="3405536" y="1520000"/>
            <a:ext cx="510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CAC is paid up front, in full, the moment you acquire a customer.</a:t>
            </a:r>
            <a:endParaRPr/>
          </a:p>
        </p:txBody>
      </p:sp>
      <p:sp>
        <p:nvSpPr>
          <p:cNvPr id="147" name="r"/>
          <p:cNvSpPr/>
          <p:nvPr/>
        </p:nvSpPr>
        <p:spPr>
          <a:xfrm>
            <a:off x="3145536" y="2320000"/>
            <a:ext cx="5700000" cy="118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48" name="r"/>
          <p:cNvSpPr/>
          <p:nvPr/>
        </p:nvSpPr>
        <p:spPr>
          <a:xfrm>
            <a:off x="3145536" y="2320000"/>
            <a:ext cx="72000" cy="118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49" name="t"/>
          <p:cNvSpPr/>
          <p:nvPr/>
        </p:nvSpPr>
        <p:spPr>
          <a:xfrm>
            <a:off x="3405536" y="2470000"/>
            <a:ext cx="46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MONEY IN — later</a:t>
            </a:r>
            <a:endParaRPr/>
          </a:p>
        </p:txBody>
      </p:sp>
      <p:sp>
        <p:nvSpPr>
          <p:cNvPr id="150" name="t"/>
          <p:cNvSpPr/>
          <p:nvPr/>
        </p:nvSpPr>
        <p:spPr>
          <a:xfrm>
            <a:off x="3405536" y="2840000"/>
            <a:ext cx="510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LTV trickles back over months. The faster you grow, the more CAC you pay before old cohorts repay.</a:t>
            </a:r>
            <a:endParaRPr/>
          </a:p>
        </p:txBody>
      </p:sp>
      <p:sp>
        <p:nvSpPr>
          <p:cNvPr id="151" name="t"/>
          <p:cNvSpPr/>
          <p:nvPr/>
        </p:nvSpPr>
        <p:spPr>
          <a:xfrm>
            <a:off x="3145536" y="376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That timing mismatch is the </a:t>
            </a:r>
            <a:r>
              <a:rPr lang="en-US" sz="12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cash gap</a:t>
            </a: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— and growth makes it wider.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Razor-and-Blades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A durable base product drives repeat purchases of proprietary consumables.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The first purchase creates a system; profit often comes from repeat consumables.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Gillette sells razors and monetizes repeat purchases of replacement blades.</a:t>
            </a:r>
          </a:p>
        </p:txBody>
      </p:sp>
      <p:sp>
        <p:nvSpPr>
          <p:cNvPr id="14" name="r"/>
          <p:cNvSpPr/>
          <p:nvPr/>
        </p:nvSpPr>
        <p:spPr>
          <a:xfrm>
            <a:off x="6902000" y="250000"/>
            <a:ext cx="2030000" cy="700000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7022000" y="360000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900" b="1" dirty="0">
                <a:solidFill>
                  <a:srgbClr val="FFFFFF"/>
                </a:solidFill>
                <a:latin typeface="Montserrat SemiBold"/>
              </a:rPr>
              <a:t>Gillette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Handle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Lock-in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Refills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Repeat margin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Affiliate Commission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The business earns a referral fee for sending customers to another seller.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This works when distribution or trust is valuable but fulfillment sits elsewhere.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Amazon Associates pays publishers commissions for qualified referred purchases.</a:t>
            </a:r>
          </a:p>
        </p:txBody>
      </p:sp>
      <p:sp>
        <p:nvSpPr>
          <p:cNvPr id="14" name="r"/>
          <p:cNvSpPr/>
          <p:nvPr/>
        </p:nvSpPr>
        <p:spPr>
          <a:xfrm>
            <a:off x="6902000" y="232688"/>
            <a:ext cx="2030000" cy="700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7022000" y="342688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192E40"/>
                </a:solidFill>
                <a:latin typeface="Montserrat SemiBold"/>
              </a:rPr>
              <a:t>Amazon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Traffic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Referral link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Purchase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Commission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MONETIZATION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Payment Processing Fee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800" dirty="0">
                <a:solidFill>
                  <a:srgbClr val="9FB0BF"/>
                </a:solidFill>
                <a:latin typeface="Montserrat"/>
              </a:rPr>
              <a:t>Lecture 4  -  Types of Monetization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850000"/>
            <a:ext cx="39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150" b="1" dirty="0">
                <a:solidFill>
                  <a:srgbClr val="F2785C"/>
                </a:solidFill>
                <a:latin typeface="Montserrat SemiBold"/>
              </a:rPr>
              <a:t>Description</a:t>
            </a:r>
          </a:p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The platform charges a small fee for enabling, routing, or securing payments.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2050000"/>
            <a:ext cx="26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040000" y="2050000"/>
            <a:ext cx="2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190000" y="2230000"/>
            <a:ext cx="23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Why it works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Revenue is tied to transaction volume, approval rates, fraud, and payment mix.</a:t>
            </a:r>
          </a:p>
        </p:txBody>
      </p:sp>
      <p:sp>
        <p:nvSpPr>
          <p:cNvPr id="11" name="r"/>
          <p:cNvSpPr/>
          <p:nvPr/>
        </p:nvSpPr>
        <p:spPr>
          <a:xfrm>
            <a:off x="5950000" y="2050000"/>
            <a:ext cx="2850000" cy="100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950000" y="2050000"/>
            <a:ext cx="28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6100000" y="2230000"/>
            <a:ext cx="2550000" cy="7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Example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Stripe earns fees on card payments and other financial infrastructure services.</a:t>
            </a:r>
          </a:p>
        </p:txBody>
      </p:sp>
      <p:sp>
        <p:nvSpPr>
          <p:cNvPr id="14" name="r"/>
          <p:cNvSpPr/>
          <p:nvPr/>
        </p:nvSpPr>
        <p:spPr>
          <a:xfrm>
            <a:off x="6808000" y="250000"/>
            <a:ext cx="2030000" cy="700000"/>
          </a:xfrm>
          <a:prstGeom prst="rect">
            <a:avLst/>
          </a:prstGeom>
          <a:solidFill>
            <a:srgbClr val="635BFF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6928000" y="360000"/>
            <a:ext cx="1790000" cy="5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2300" b="1" dirty="0">
                <a:solidFill>
                  <a:srgbClr val="FFFFFF"/>
                </a:solidFill>
                <a:latin typeface="Montserrat SemiBold"/>
              </a:rPr>
              <a:t>Stripe</a:t>
            </a:r>
          </a:p>
        </p:txBody>
      </p:sp>
      <p:sp>
        <p:nvSpPr>
          <p:cNvPr id="16" name="r"/>
          <p:cNvSpPr/>
          <p:nvPr/>
        </p:nvSpPr>
        <p:spPr>
          <a:xfrm>
            <a:off x="30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t"/>
          <p:cNvSpPr txBox="1"/>
          <p:nvPr/>
        </p:nvSpPr>
        <p:spPr>
          <a:xfrm>
            <a:off x="30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Payment</a:t>
            </a:r>
          </a:p>
        </p:txBody>
      </p:sp>
      <p:sp>
        <p:nvSpPr>
          <p:cNvPr id="18" name="t"/>
          <p:cNvSpPr txBox="1"/>
          <p:nvPr/>
        </p:nvSpPr>
        <p:spPr>
          <a:xfrm>
            <a:off x="42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19" name="r"/>
          <p:cNvSpPr/>
          <p:nvPr/>
        </p:nvSpPr>
        <p:spPr>
          <a:xfrm>
            <a:off x="43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0" name="t"/>
          <p:cNvSpPr txBox="1"/>
          <p:nvPr/>
        </p:nvSpPr>
        <p:spPr>
          <a:xfrm>
            <a:off x="43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Processing</a:t>
            </a:r>
          </a:p>
        </p:txBody>
      </p:sp>
      <p:sp>
        <p:nvSpPr>
          <p:cNvPr id="21" name="t"/>
          <p:cNvSpPr txBox="1"/>
          <p:nvPr/>
        </p:nvSpPr>
        <p:spPr>
          <a:xfrm>
            <a:off x="55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2" name="r"/>
          <p:cNvSpPr/>
          <p:nvPr/>
        </p:nvSpPr>
        <p:spPr>
          <a:xfrm>
            <a:off x="5620000" y="3920000"/>
            <a:ext cx="1170000" cy="52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3" name="t"/>
          <p:cNvSpPr txBox="1"/>
          <p:nvPr/>
        </p:nvSpPr>
        <p:spPr>
          <a:xfrm>
            <a:off x="56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Fee per transaction</a:t>
            </a:r>
          </a:p>
        </p:txBody>
      </p:sp>
      <p:sp>
        <p:nvSpPr>
          <p:cNvPr id="24" name="t"/>
          <p:cNvSpPr txBox="1"/>
          <p:nvPr/>
        </p:nvSpPr>
        <p:spPr>
          <a:xfrm>
            <a:off x="6808000" y="4040000"/>
            <a:ext cx="94000" cy="2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900" b="1" dirty="0">
                <a:solidFill>
                  <a:srgbClr val="596A78"/>
                </a:solidFill>
                <a:latin typeface="Montserrat SemiBold"/>
              </a:rPr>
              <a:t>-&gt;</a:t>
            </a:r>
          </a:p>
        </p:txBody>
      </p:sp>
      <p:sp>
        <p:nvSpPr>
          <p:cNvPr id="25" name="r"/>
          <p:cNvSpPr/>
          <p:nvPr/>
        </p:nvSpPr>
        <p:spPr>
          <a:xfrm>
            <a:off x="6920000" y="3920000"/>
            <a:ext cx="1170000" cy="52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26" name="t"/>
          <p:cNvSpPr txBox="1"/>
          <p:nvPr/>
        </p:nvSpPr>
        <p:spPr>
          <a:xfrm>
            <a:off x="6990000" y="4035000"/>
            <a:ext cx="103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760" dirty="0">
                <a:solidFill>
                  <a:srgbClr val="20303D"/>
                </a:solidFill>
                <a:latin typeface="Montserrat"/>
              </a:rPr>
              <a:t>Net revenue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280800" cy="14619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950" dirty="0">
                <a:solidFill>
                  <a:srgbClr val="F2785C"/>
                </a:solidFill>
                <a:latin typeface="Montserrat SemiBold"/>
              </a:rPr>
              <a:t>PREVIOUS LECTURE</a:t>
            </a:r>
            <a:endParaRPr sz="950" dirty="0">
              <a:solidFill>
                <a:srgbClr val="F2785C"/>
              </a:solidFill>
              <a:latin typeface="Montserrat Semi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Excel Activity</a:t>
            </a:r>
          </a:p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  <a:hlinkClick r:id="rId2"/>
              </a:rPr>
              <a:t>The link</a:t>
            </a:r>
            <a:endParaRPr lang="en-US" sz="21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45536" y="940000"/>
            <a:ext cx="5700000" cy="338542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715405" y="1213142"/>
            <a:ext cx="4245889" cy="280076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bg1"/>
                </a:solidFill>
                <a:effectLst/>
                <a:latin typeface="Montserrat" pitchFamily="2" charset="77"/>
              </a:rPr>
              <a:t>UE Funnel:</a:t>
            </a:r>
            <a:r>
              <a:rPr lang="en-GB" sz="1600" b="0" i="0" dirty="0">
                <a:solidFill>
                  <a:schemeClr val="bg1"/>
                </a:solidFill>
                <a:effectLst/>
                <a:latin typeface="Montserrat" pitchFamily="2" charset="77"/>
              </a:rPr>
              <a:t> build and calculate the unit economics funnel.</a:t>
            </a:r>
          </a:p>
          <a:p>
            <a:pPr algn="l"/>
            <a:endParaRPr lang="en-GB" sz="1600" b="0" i="0" dirty="0">
              <a:solidFill>
                <a:schemeClr val="bg1"/>
              </a:solidFill>
              <a:effectLst/>
              <a:latin typeface="Montserrat" pitchFamily="2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bg1"/>
                </a:solidFill>
                <a:effectLst/>
                <a:latin typeface="Montserrat" pitchFamily="2" charset="77"/>
              </a:rPr>
              <a:t>Bottleneck:</a:t>
            </a:r>
            <a:r>
              <a:rPr lang="en-GB" sz="1600" b="0" i="0" dirty="0">
                <a:solidFill>
                  <a:schemeClr val="bg1"/>
                </a:solidFill>
                <a:effectLst/>
                <a:latin typeface="Montserrat" pitchFamily="2" charset="77"/>
              </a:rPr>
              <a:t> identify the weakest point in the funnel.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chemeClr val="bg1"/>
              </a:solidFill>
              <a:effectLst/>
              <a:latin typeface="Montserrat" pitchFamily="2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bg1"/>
                </a:solidFill>
                <a:effectLst/>
                <a:latin typeface="Montserrat" pitchFamily="2" charset="77"/>
              </a:rPr>
              <a:t>RICE:</a:t>
            </a:r>
            <a:r>
              <a:rPr lang="en-GB" sz="1600" b="0" i="0" dirty="0">
                <a:solidFill>
                  <a:schemeClr val="bg1"/>
                </a:solidFill>
                <a:effectLst/>
                <a:latin typeface="Montserrat" pitchFamily="2" charset="77"/>
              </a:rPr>
              <a:t> prioritize improvements using reach, impact, confidence, and effort.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GB" sz="1600" b="0" i="0" dirty="0">
              <a:solidFill>
                <a:schemeClr val="bg1"/>
              </a:solidFill>
              <a:effectLst/>
              <a:latin typeface="Montserrat" pitchFamily="2" charset="77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bg1"/>
                </a:solidFill>
                <a:effectLst/>
                <a:latin typeface="Montserrat" pitchFamily="2" charset="77"/>
              </a:rPr>
              <a:t>Feature ROI:</a:t>
            </a:r>
            <a:r>
              <a:rPr lang="en-GB" sz="1600" b="0" i="0" dirty="0">
                <a:solidFill>
                  <a:schemeClr val="bg1"/>
                </a:solidFill>
                <a:effectLst/>
                <a:latin typeface="Montserrat" pitchFamily="2" charset="77"/>
              </a:rPr>
              <a:t> estimate whether the selected feature pays off.</a:t>
            </a:r>
          </a:p>
        </p:txBody>
      </p:sp>
      <p:sp>
        <p:nvSpPr>
          <p:cNvPr id="14" name="t">
            <a:extLst>
              <a:ext uri="{FF2B5EF4-FFF2-40B4-BE49-F238E27FC236}">
                <a16:creationId xmlns:a16="http://schemas.microsoft.com/office/drawing/2014/main" id="{3FA496A4-C847-1FA1-A99B-D85E709A54F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74870914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339596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What is your takeaway today?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95020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4485856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3: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 ·  Unit Economics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+ Prioritization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9FB0BF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84058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When LTV = 3*CAC is bad, Cash Gap 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444093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Unit Economics Model Dive In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047597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UE Model Practical Task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651101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Priorities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25460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Prioritization based on UE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85810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Discussion: What Feature Impacts What</a:t>
            </a:r>
          </a:p>
        </p:txBody>
      </p:sp>
      <p:sp>
        <p:nvSpPr>
          <p:cNvPr id="377" name="Google Shape;377;p18">
            <a:extLst>
              <a:ext uri="{FF2B5EF4-FFF2-40B4-BE49-F238E27FC236}">
                <a16:creationId xmlns:a16="http://schemas.microsoft.com/office/drawing/2014/main" id="{9AA1D127-4763-4C00-9335-0771FDC767F1}"/>
              </a:ext>
            </a:extLst>
          </p:cNvPr>
          <p:cNvSpPr>
            <a:spLocks noGrp="1"/>
          </p:cNvSpPr>
          <p:nvPr/>
        </p:nvSpPr>
        <p:spPr>
          <a:xfrm>
            <a:off x="3200400" y="431596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4" name="Google Shape;743;p34">
            <a:extLst>
              <a:ext uri="{FF2B5EF4-FFF2-40B4-BE49-F238E27FC236}">
                <a16:creationId xmlns:a16="http://schemas.microsoft.com/office/drawing/2014/main" id="{E3257F70-90A4-DAEE-8186-CA5C2AC702E4}"/>
              </a:ext>
            </a:extLst>
          </p:cNvPr>
          <p:cNvSpPr>
            <a:spLocks noGrp="1"/>
          </p:cNvSpPr>
          <p:nvPr/>
        </p:nvSpPr>
        <p:spPr>
          <a:xfrm>
            <a:off x="3200400" y="8129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oogle Shape;744;p34">
            <a:extLst>
              <a:ext uri="{FF2B5EF4-FFF2-40B4-BE49-F238E27FC236}">
                <a16:creationId xmlns:a16="http://schemas.microsoft.com/office/drawing/2014/main" id="{B2B43C36-267A-FA69-DC1C-44E117CB0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912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6" name="Google Shape;746;p34">
            <a:extLst>
              <a:ext uri="{FF2B5EF4-FFF2-40B4-BE49-F238E27FC236}">
                <a16:creationId xmlns:a16="http://schemas.microsoft.com/office/drawing/2014/main" id="{E258350A-2475-A9C3-E61E-F7A209D13BB5}"/>
              </a:ext>
            </a:extLst>
          </p:cNvPr>
          <p:cNvSpPr>
            <a:spLocks noGrp="1"/>
          </p:cNvSpPr>
          <p:nvPr/>
        </p:nvSpPr>
        <p:spPr>
          <a:xfrm>
            <a:off x="3200400" y="145307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oogle Shape;747;p34">
            <a:extLst>
              <a:ext uri="{FF2B5EF4-FFF2-40B4-BE49-F238E27FC236}">
                <a16:creationId xmlns:a16="http://schemas.microsoft.com/office/drawing/2014/main" id="{4E7BD69F-048D-829D-FC18-C2F9E8F3F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1552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8" name="Google Shape;749;p34">
            <a:extLst>
              <a:ext uri="{FF2B5EF4-FFF2-40B4-BE49-F238E27FC236}">
                <a16:creationId xmlns:a16="http://schemas.microsoft.com/office/drawing/2014/main" id="{469957CA-77FB-D4CB-131F-04DCD032BC51}"/>
              </a:ext>
            </a:extLst>
          </p:cNvPr>
          <p:cNvSpPr>
            <a:spLocks noGrp="1"/>
          </p:cNvSpPr>
          <p:nvPr/>
        </p:nvSpPr>
        <p:spPr>
          <a:xfrm>
            <a:off x="3200400" y="209315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oogle Shape;750;p34">
            <a:extLst>
              <a:ext uri="{FF2B5EF4-FFF2-40B4-BE49-F238E27FC236}">
                <a16:creationId xmlns:a16="http://schemas.microsoft.com/office/drawing/2014/main" id="{DC6B6DF9-5545-7A39-A003-1FADE07119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193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0" name="Google Shape;752;p34">
            <a:extLst>
              <a:ext uri="{FF2B5EF4-FFF2-40B4-BE49-F238E27FC236}">
                <a16:creationId xmlns:a16="http://schemas.microsoft.com/office/drawing/2014/main" id="{900DF376-1DAE-6836-0699-589DFBDAE0D1}"/>
              </a:ext>
            </a:extLst>
          </p:cNvPr>
          <p:cNvSpPr>
            <a:spLocks noGrp="1"/>
          </p:cNvSpPr>
          <p:nvPr/>
        </p:nvSpPr>
        <p:spPr>
          <a:xfrm>
            <a:off x="3200400" y="273323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Google Shape;753;p34">
            <a:extLst>
              <a:ext uri="{FF2B5EF4-FFF2-40B4-BE49-F238E27FC236}">
                <a16:creationId xmlns:a16="http://schemas.microsoft.com/office/drawing/2014/main" id="{A7D8C439-D165-725F-BB83-CFDABE884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8330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2" name="Google Shape;755;p34">
            <a:extLst>
              <a:ext uri="{FF2B5EF4-FFF2-40B4-BE49-F238E27FC236}">
                <a16:creationId xmlns:a16="http://schemas.microsoft.com/office/drawing/2014/main" id="{13672B2B-4950-FA85-93DD-A062348727D6}"/>
              </a:ext>
            </a:extLst>
          </p:cNvPr>
          <p:cNvSpPr>
            <a:spLocks noGrp="1"/>
          </p:cNvSpPr>
          <p:nvPr/>
        </p:nvSpPr>
        <p:spPr>
          <a:xfrm>
            <a:off x="3200400" y="337331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oogle Shape;756;p34">
            <a:extLst>
              <a:ext uri="{FF2B5EF4-FFF2-40B4-BE49-F238E27FC236}">
                <a16:creationId xmlns:a16="http://schemas.microsoft.com/office/drawing/2014/main" id="{4BFC1061-3CFD-FFA8-0A96-0AF2F3D49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34731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4" name="Google Shape;758;p34">
            <a:extLst>
              <a:ext uri="{FF2B5EF4-FFF2-40B4-BE49-F238E27FC236}">
                <a16:creationId xmlns:a16="http://schemas.microsoft.com/office/drawing/2014/main" id="{1C10A524-C13B-B957-6B09-3A9887DD9CE6}"/>
              </a:ext>
            </a:extLst>
          </p:cNvPr>
          <p:cNvSpPr>
            <a:spLocks noGrp="1"/>
          </p:cNvSpPr>
          <p:nvPr/>
        </p:nvSpPr>
        <p:spPr>
          <a:xfrm>
            <a:off x="3200400" y="40133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Google Shape;759;p34">
            <a:extLst>
              <a:ext uri="{FF2B5EF4-FFF2-40B4-BE49-F238E27FC236}">
                <a16:creationId xmlns:a16="http://schemas.microsoft.com/office/drawing/2014/main" id="{8B1FEB73-7D5B-E13B-57C0-C35DA37479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411324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44433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-7541" y="5143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4: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Theory of Constraints by Goldratt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Looking for bottlenecks in Job search funnel 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Job Search Quiz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Digital Product Sales Funnel Variability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Digital Product  Monetization Variability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Most Useful Skill + Homework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95723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Questions?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4282956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Thank you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Max Popov  ·  Financial Management in Digital Products  · 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892646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5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54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DEFINITIONS</a:t>
            </a:r>
            <a:endParaRPr/>
          </a:p>
        </p:txBody>
      </p:sp>
      <p:sp>
        <p:nvSpPr>
          <p:cNvPr id="155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Cash flow ≠ revenue</a:t>
            </a:r>
            <a:endParaRPr/>
          </a:p>
        </p:txBody>
      </p:sp>
      <p:sp>
        <p:nvSpPr>
          <p:cNvPr id="156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57" name="r"/>
          <p:cNvSpPr/>
          <p:nvPr/>
        </p:nvSpPr>
        <p:spPr>
          <a:xfrm>
            <a:off x="3145536" y="1000000"/>
            <a:ext cx="2730000" cy="2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58" name="r"/>
          <p:cNvSpPr/>
          <p:nvPr/>
        </p:nvSpPr>
        <p:spPr>
          <a:xfrm>
            <a:off x="3145536" y="1000000"/>
            <a:ext cx="2730000" cy="15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59" name="t"/>
          <p:cNvSpPr/>
          <p:nvPr/>
        </p:nvSpPr>
        <p:spPr>
          <a:xfrm>
            <a:off x="3345536" y="1320000"/>
            <a:ext cx="2330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Revenue</a:t>
            </a:r>
            <a:endParaRPr dirty="0"/>
          </a:p>
        </p:txBody>
      </p:sp>
      <p:sp>
        <p:nvSpPr>
          <p:cNvPr id="160" name="t"/>
          <p:cNvSpPr/>
          <p:nvPr/>
        </p:nvSpPr>
        <p:spPr>
          <a:xfrm>
            <a:off x="3345536" y="1820000"/>
            <a:ext cx="2330000" cy="1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Counted when it is </a:t>
            </a: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earned</a:t>
            </a: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— the contract, the sale, the promise.
Shows whether the business model works. Can look healthy while the bank account drains.</a:t>
            </a:r>
            <a:endParaRPr/>
          </a:p>
        </p:txBody>
      </p:sp>
      <p:sp>
        <p:nvSpPr>
          <p:cNvPr id="161" name="r"/>
          <p:cNvSpPr/>
          <p:nvPr/>
        </p:nvSpPr>
        <p:spPr>
          <a:xfrm>
            <a:off x="6115536" y="1000000"/>
            <a:ext cx="2730000" cy="2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62" name="r"/>
          <p:cNvSpPr/>
          <p:nvPr/>
        </p:nvSpPr>
        <p:spPr>
          <a:xfrm>
            <a:off x="6115536" y="1000000"/>
            <a:ext cx="273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63" name="t"/>
          <p:cNvSpPr/>
          <p:nvPr/>
        </p:nvSpPr>
        <p:spPr>
          <a:xfrm>
            <a:off x="6315536" y="1320000"/>
            <a:ext cx="2330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Cash flow</a:t>
            </a:r>
            <a:endParaRPr/>
          </a:p>
        </p:txBody>
      </p:sp>
      <p:sp>
        <p:nvSpPr>
          <p:cNvPr id="164" name="t"/>
          <p:cNvSpPr/>
          <p:nvPr/>
        </p:nvSpPr>
        <p:spPr>
          <a:xfrm>
            <a:off x="6315536" y="1820000"/>
            <a:ext cx="2330000" cy="1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Counted when </a:t>
            </a:r>
            <a:r>
              <a:rPr lang="en-US" sz="11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money actually moves</a:t>
            </a: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.
Pays salaries and ad bills. It is what keeps the company alive — or not.</a:t>
            </a:r>
            <a:endParaRPr/>
          </a:p>
        </p:txBody>
      </p:sp>
      <p:sp>
        <p:nvSpPr>
          <p:cNvPr id="165" name="t"/>
          <p:cNvSpPr/>
          <p:nvPr/>
        </p:nvSpPr>
        <p:spPr>
          <a:xfrm>
            <a:off x="3145536" y="376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You can be </a:t>
            </a:r>
            <a:r>
              <a:rPr lang="en-US" sz="12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profitable on paper</a:t>
            </a: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and still run out of cash.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67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68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SELF-FUNDED GROWTH</a:t>
            </a:r>
            <a:endParaRPr/>
          </a:p>
        </p:txBody>
      </p:sp>
      <p:sp>
        <p:nvSpPr>
          <p:cNvPr id="169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Scaling without outside money</a:t>
            </a:r>
            <a:endParaRPr/>
          </a:p>
        </p:txBody>
      </p:sp>
      <p:sp>
        <p:nvSpPr>
          <p:cNvPr id="170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71" name="r"/>
          <p:cNvSpPr/>
          <p:nvPr/>
        </p:nvSpPr>
        <p:spPr>
          <a:xfrm>
            <a:off x="3145536" y="980000"/>
            <a:ext cx="5700000" cy="44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72" name="t"/>
          <p:cNvSpPr/>
          <p:nvPr/>
        </p:nvSpPr>
        <p:spPr>
          <a:xfrm>
            <a:off x="3231536" y="980000"/>
            <a:ext cx="13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Scenario</a:t>
            </a:r>
            <a:endParaRPr/>
          </a:p>
        </p:txBody>
      </p:sp>
      <p:sp>
        <p:nvSpPr>
          <p:cNvPr id="173" name="t"/>
          <p:cNvSpPr/>
          <p:nvPr/>
        </p:nvSpPr>
        <p:spPr>
          <a:xfrm>
            <a:off x="4711536" y="98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CAC</a:t>
            </a:r>
            <a:endParaRPr/>
          </a:p>
        </p:txBody>
      </p:sp>
      <p:sp>
        <p:nvSpPr>
          <p:cNvPr id="174" name="t"/>
          <p:cNvSpPr/>
          <p:nvPr/>
        </p:nvSpPr>
        <p:spPr>
          <a:xfrm>
            <a:off x="5431536" y="980000"/>
            <a:ext cx="13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1st-mo profit</a:t>
            </a:r>
            <a:endParaRPr/>
          </a:p>
        </p:txBody>
      </p:sp>
      <p:sp>
        <p:nvSpPr>
          <p:cNvPr id="175" name="t"/>
          <p:cNvSpPr/>
          <p:nvPr/>
        </p:nvSpPr>
        <p:spPr>
          <a:xfrm>
            <a:off x="6991536" y="98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Ratio</a:t>
            </a:r>
            <a:endParaRPr/>
          </a:p>
        </p:txBody>
      </p:sp>
      <p:sp>
        <p:nvSpPr>
          <p:cNvPr id="176" name="t"/>
          <p:cNvSpPr/>
          <p:nvPr/>
        </p:nvSpPr>
        <p:spPr>
          <a:xfrm>
            <a:off x="7711536" y="980000"/>
            <a:ext cx="10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Result</a:t>
            </a:r>
            <a:endParaRPr/>
          </a:p>
        </p:txBody>
      </p:sp>
      <p:sp>
        <p:nvSpPr>
          <p:cNvPr id="177" name="r"/>
          <p:cNvSpPr/>
          <p:nvPr/>
        </p:nvSpPr>
        <p:spPr>
          <a:xfrm>
            <a:off x="3145536" y="1420000"/>
            <a:ext cx="5700000" cy="4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78" name="r"/>
          <p:cNvSpPr/>
          <p:nvPr/>
        </p:nvSpPr>
        <p:spPr>
          <a:xfrm>
            <a:off x="3145536" y="183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79" name="t"/>
          <p:cNvSpPr/>
          <p:nvPr/>
        </p:nvSpPr>
        <p:spPr>
          <a:xfrm>
            <a:off x="3231536" y="1420000"/>
            <a:ext cx="130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Bad UE</a:t>
            </a:r>
            <a:endParaRPr/>
          </a:p>
        </p:txBody>
      </p:sp>
      <p:sp>
        <p:nvSpPr>
          <p:cNvPr id="180" name="t"/>
          <p:cNvSpPr/>
          <p:nvPr/>
        </p:nvSpPr>
        <p:spPr>
          <a:xfrm>
            <a:off x="4711536" y="142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$100</a:t>
            </a:r>
            <a:endParaRPr/>
          </a:p>
        </p:txBody>
      </p:sp>
      <p:sp>
        <p:nvSpPr>
          <p:cNvPr id="181" name="t"/>
          <p:cNvSpPr/>
          <p:nvPr/>
        </p:nvSpPr>
        <p:spPr>
          <a:xfrm>
            <a:off x="5431536" y="1420000"/>
            <a:ext cx="138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$50</a:t>
            </a:r>
            <a:endParaRPr/>
          </a:p>
        </p:txBody>
      </p:sp>
      <p:sp>
        <p:nvSpPr>
          <p:cNvPr id="182" name="t"/>
          <p:cNvSpPr/>
          <p:nvPr/>
        </p:nvSpPr>
        <p:spPr>
          <a:xfrm>
            <a:off x="6991536" y="142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0.5×</a:t>
            </a:r>
            <a:endParaRPr/>
          </a:p>
        </p:txBody>
      </p:sp>
      <p:sp>
        <p:nvSpPr>
          <p:cNvPr id="183" name="t"/>
          <p:cNvSpPr/>
          <p:nvPr/>
        </p:nvSpPr>
        <p:spPr>
          <a:xfrm>
            <a:off x="7711536" y="1420000"/>
            <a:ext cx="10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Needs outside cash</a:t>
            </a:r>
            <a:endParaRPr/>
          </a:p>
        </p:txBody>
      </p:sp>
      <p:sp>
        <p:nvSpPr>
          <p:cNvPr id="184" name="r"/>
          <p:cNvSpPr/>
          <p:nvPr/>
        </p:nvSpPr>
        <p:spPr>
          <a:xfrm>
            <a:off x="3145536" y="1840000"/>
            <a:ext cx="5700000" cy="42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85" name="r"/>
          <p:cNvSpPr/>
          <p:nvPr/>
        </p:nvSpPr>
        <p:spPr>
          <a:xfrm>
            <a:off x="3145536" y="225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86" name="t"/>
          <p:cNvSpPr/>
          <p:nvPr/>
        </p:nvSpPr>
        <p:spPr>
          <a:xfrm>
            <a:off x="3231536" y="1840000"/>
            <a:ext cx="130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Break-even</a:t>
            </a:r>
            <a:endParaRPr/>
          </a:p>
        </p:txBody>
      </p:sp>
      <p:sp>
        <p:nvSpPr>
          <p:cNvPr id="187" name="t"/>
          <p:cNvSpPr/>
          <p:nvPr/>
        </p:nvSpPr>
        <p:spPr>
          <a:xfrm>
            <a:off x="4711536" y="184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$100</a:t>
            </a:r>
            <a:endParaRPr/>
          </a:p>
        </p:txBody>
      </p:sp>
      <p:sp>
        <p:nvSpPr>
          <p:cNvPr id="188" name="t"/>
          <p:cNvSpPr/>
          <p:nvPr/>
        </p:nvSpPr>
        <p:spPr>
          <a:xfrm>
            <a:off x="5431536" y="1840000"/>
            <a:ext cx="138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$100</a:t>
            </a:r>
            <a:endParaRPr/>
          </a:p>
        </p:txBody>
      </p:sp>
      <p:sp>
        <p:nvSpPr>
          <p:cNvPr id="189" name="t"/>
          <p:cNvSpPr/>
          <p:nvPr/>
        </p:nvSpPr>
        <p:spPr>
          <a:xfrm>
            <a:off x="6991536" y="184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1.0×</a:t>
            </a:r>
            <a:endParaRPr/>
          </a:p>
        </p:txBody>
      </p:sp>
      <p:sp>
        <p:nvSpPr>
          <p:cNvPr id="190" name="t"/>
          <p:cNvSpPr/>
          <p:nvPr/>
        </p:nvSpPr>
        <p:spPr>
          <a:xfrm>
            <a:off x="7711536" y="1840000"/>
            <a:ext cx="10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Replaces spend only</a:t>
            </a:r>
            <a:endParaRPr/>
          </a:p>
        </p:txBody>
      </p:sp>
      <p:sp>
        <p:nvSpPr>
          <p:cNvPr id="191" name="r"/>
          <p:cNvSpPr/>
          <p:nvPr/>
        </p:nvSpPr>
        <p:spPr>
          <a:xfrm>
            <a:off x="3145536" y="2260000"/>
            <a:ext cx="5700000" cy="42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92" name="r"/>
          <p:cNvSpPr/>
          <p:nvPr/>
        </p:nvSpPr>
        <p:spPr>
          <a:xfrm>
            <a:off x="3145536" y="26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93" name="t"/>
          <p:cNvSpPr/>
          <p:nvPr/>
        </p:nvSpPr>
        <p:spPr>
          <a:xfrm>
            <a:off x="3231536" y="2260000"/>
            <a:ext cx="130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Self-funded</a:t>
            </a:r>
            <a:endParaRPr/>
          </a:p>
        </p:txBody>
      </p:sp>
      <p:sp>
        <p:nvSpPr>
          <p:cNvPr id="194" name="t"/>
          <p:cNvSpPr/>
          <p:nvPr/>
        </p:nvSpPr>
        <p:spPr>
          <a:xfrm>
            <a:off x="4711536" y="226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$100</a:t>
            </a:r>
            <a:endParaRPr/>
          </a:p>
        </p:txBody>
      </p:sp>
      <p:sp>
        <p:nvSpPr>
          <p:cNvPr id="195" name="t"/>
          <p:cNvSpPr/>
          <p:nvPr/>
        </p:nvSpPr>
        <p:spPr>
          <a:xfrm>
            <a:off x="5431536" y="2260000"/>
            <a:ext cx="138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$120</a:t>
            </a:r>
            <a:endParaRPr/>
          </a:p>
        </p:txBody>
      </p:sp>
      <p:sp>
        <p:nvSpPr>
          <p:cNvPr id="196" name="t"/>
          <p:cNvSpPr/>
          <p:nvPr/>
        </p:nvSpPr>
        <p:spPr>
          <a:xfrm>
            <a:off x="6991536" y="2260000"/>
            <a:ext cx="5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1.2×</a:t>
            </a:r>
            <a:endParaRPr/>
          </a:p>
        </p:txBody>
      </p:sp>
      <p:sp>
        <p:nvSpPr>
          <p:cNvPr id="197" name="t"/>
          <p:cNvSpPr/>
          <p:nvPr/>
        </p:nvSpPr>
        <p:spPr>
          <a:xfrm>
            <a:off x="7711536" y="2260000"/>
            <a:ext cx="1048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Reinvests surplus</a:t>
            </a:r>
            <a:endParaRPr/>
          </a:p>
        </p:txBody>
      </p:sp>
      <p:sp>
        <p:nvSpPr>
          <p:cNvPr id="198" name="r"/>
          <p:cNvSpPr/>
          <p:nvPr/>
        </p:nvSpPr>
        <p:spPr>
          <a:xfrm>
            <a:off x="3145536" y="980000"/>
            <a:ext cx="5700000" cy="1700000"/>
          </a:xfrm>
          <a:prstGeom prst="rect">
            <a:avLst/>
          </a:prstGeom>
          <a:noFill/>
          <a:ln w="12700" cap="flat">
            <a:solidFill>
              <a:srgbClr val="E7EAEE"/>
            </a:solidFill>
            <a:prstDash val="solid"/>
            <a:round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99" name="t"/>
          <p:cNvSpPr/>
          <p:nvPr/>
        </p:nvSpPr>
        <p:spPr>
          <a:xfrm>
            <a:off x="3145536" y="31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A SaaS can self-fund growth only when </a:t>
            </a:r>
            <a:r>
              <a:rPr lang="en-US" sz="12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first-month contribution &gt; CAC</a:t>
            </a: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— not just when total LTV / CAC looks good.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1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2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RETENTION → LIFETIME</a:t>
            </a:r>
            <a:endParaRPr/>
          </a:p>
        </p:txBody>
      </p:sp>
      <p:sp>
        <p:nvSpPr>
          <p:cNvPr id="43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Customer lifetime (LT)</a:t>
            </a:r>
            <a:endParaRPr/>
          </a:p>
        </p:txBody>
      </p:sp>
      <p:sp>
        <p:nvSpPr>
          <p:cNvPr id="44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45" name="r"/>
          <p:cNvSpPr/>
          <p:nvPr/>
        </p:nvSpPr>
        <p:spPr>
          <a:xfrm>
            <a:off x="3145536" y="980000"/>
            <a:ext cx="5700000" cy="13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6" name="r"/>
          <p:cNvSpPr/>
          <p:nvPr/>
        </p:nvSpPr>
        <p:spPr>
          <a:xfrm>
            <a:off x="3145536" y="980000"/>
            <a:ext cx="64008" cy="13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7" name="t"/>
          <p:cNvSpPr/>
          <p:nvPr/>
        </p:nvSpPr>
        <p:spPr>
          <a:xfrm>
            <a:off x="3505536" y="1130000"/>
            <a:ext cx="5140000" cy="6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 =  1 / (1 − RR)</a:t>
            </a:r>
            <a:endParaRPr dirty="0"/>
          </a:p>
        </p:txBody>
      </p:sp>
      <p:sp>
        <p:nvSpPr>
          <p:cNvPr id="48" name="t"/>
          <p:cNvSpPr/>
          <p:nvPr/>
        </p:nvSpPr>
        <p:spPr>
          <a:xfrm>
            <a:off x="3505536" y="1860000"/>
            <a:ext cx="5140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LT — average number of purchases per customer  ·  RR — retention rate per period</a:t>
            </a:r>
            <a:endParaRPr/>
          </a:p>
        </p:txBody>
      </p:sp>
      <p:sp>
        <p:nvSpPr>
          <p:cNvPr id="49" name="r"/>
          <p:cNvSpPr/>
          <p:nvPr/>
        </p:nvSpPr>
        <p:spPr>
          <a:xfrm>
            <a:off x="3145536" y="2500000"/>
            <a:ext cx="5700000" cy="560000"/>
          </a:xfrm>
          <a:prstGeom prst="roundRect">
            <a:avLst>
              <a:gd name="adj" fmla="val 12000"/>
            </a:avLst>
          </a:prstGeom>
          <a:solidFill>
            <a:srgbClr val="FBE3D8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0" name="t"/>
          <p:cNvSpPr/>
          <p:nvPr/>
        </p:nvSpPr>
        <p:spPr>
          <a:xfrm>
            <a:off x="3345536" y="2500000"/>
            <a:ext cx="530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= 80%   →   LT = 1 / (1 − 0.8) = 1 / 0.2 = 5 purchases</a:t>
            </a:r>
            <a:endParaRPr/>
          </a:p>
        </p:txBody>
      </p:sp>
      <p:sp>
        <p:nvSpPr>
          <p:cNvPr id="51" name="r"/>
          <p:cNvSpPr/>
          <p:nvPr/>
        </p:nvSpPr>
        <p:spPr>
          <a:xfrm>
            <a:off x="3145536" y="3260000"/>
            <a:ext cx="1020000" cy="64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2" name="t"/>
          <p:cNvSpPr/>
          <p:nvPr/>
        </p:nvSpPr>
        <p:spPr>
          <a:xfrm>
            <a:off x="3145536" y="3370000"/>
            <a:ext cx="102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50%</a:t>
            </a:r>
            <a:endParaRPr/>
          </a:p>
        </p:txBody>
      </p:sp>
      <p:sp>
        <p:nvSpPr>
          <p:cNvPr id="53" name="t"/>
          <p:cNvSpPr/>
          <p:nvPr/>
        </p:nvSpPr>
        <p:spPr>
          <a:xfrm>
            <a:off x="3145536" y="3600000"/>
            <a:ext cx="102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2</a:t>
            </a:r>
            <a:endParaRPr/>
          </a:p>
        </p:txBody>
      </p:sp>
      <p:sp>
        <p:nvSpPr>
          <p:cNvPr id="54" name="r"/>
          <p:cNvSpPr/>
          <p:nvPr/>
        </p:nvSpPr>
        <p:spPr>
          <a:xfrm>
            <a:off x="4315536" y="3260000"/>
            <a:ext cx="1020000" cy="64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5" name="t"/>
          <p:cNvSpPr/>
          <p:nvPr/>
        </p:nvSpPr>
        <p:spPr>
          <a:xfrm>
            <a:off x="4315536" y="3370000"/>
            <a:ext cx="102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67%</a:t>
            </a:r>
            <a:endParaRPr/>
          </a:p>
        </p:txBody>
      </p:sp>
      <p:sp>
        <p:nvSpPr>
          <p:cNvPr id="56" name="t"/>
          <p:cNvSpPr/>
          <p:nvPr/>
        </p:nvSpPr>
        <p:spPr>
          <a:xfrm>
            <a:off x="4315536" y="3600000"/>
            <a:ext cx="102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3</a:t>
            </a:r>
            <a:endParaRPr/>
          </a:p>
        </p:txBody>
      </p:sp>
      <p:sp>
        <p:nvSpPr>
          <p:cNvPr id="57" name="r"/>
          <p:cNvSpPr/>
          <p:nvPr/>
        </p:nvSpPr>
        <p:spPr>
          <a:xfrm>
            <a:off x="5485536" y="3260000"/>
            <a:ext cx="1020000" cy="64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8" name="t"/>
          <p:cNvSpPr/>
          <p:nvPr/>
        </p:nvSpPr>
        <p:spPr>
          <a:xfrm>
            <a:off x="5485536" y="3370000"/>
            <a:ext cx="102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75%</a:t>
            </a:r>
            <a:endParaRPr/>
          </a:p>
        </p:txBody>
      </p:sp>
      <p:sp>
        <p:nvSpPr>
          <p:cNvPr id="59" name="t"/>
          <p:cNvSpPr/>
          <p:nvPr/>
        </p:nvSpPr>
        <p:spPr>
          <a:xfrm>
            <a:off x="5485536" y="3600000"/>
            <a:ext cx="102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4</a:t>
            </a:r>
            <a:endParaRPr/>
          </a:p>
        </p:txBody>
      </p:sp>
      <p:sp>
        <p:nvSpPr>
          <p:cNvPr id="60" name="r"/>
          <p:cNvSpPr/>
          <p:nvPr/>
        </p:nvSpPr>
        <p:spPr>
          <a:xfrm>
            <a:off x="6655536" y="3260000"/>
            <a:ext cx="1020000" cy="64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1" name="t"/>
          <p:cNvSpPr/>
          <p:nvPr/>
        </p:nvSpPr>
        <p:spPr>
          <a:xfrm>
            <a:off x="6655536" y="3370000"/>
            <a:ext cx="102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80%</a:t>
            </a:r>
            <a:endParaRPr/>
          </a:p>
        </p:txBody>
      </p:sp>
      <p:sp>
        <p:nvSpPr>
          <p:cNvPr id="62" name="t"/>
          <p:cNvSpPr/>
          <p:nvPr/>
        </p:nvSpPr>
        <p:spPr>
          <a:xfrm>
            <a:off x="6655536" y="3600000"/>
            <a:ext cx="102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5</a:t>
            </a:r>
            <a:endParaRPr/>
          </a:p>
        </p:txBody>
      </p:sp>
      <p:sp>
        <p:nvSpPr>
          <p:cNvPr id="63" name="r"/>
          <p:cNvSpPr/>
          <p:nvPr/>
        </p:nvSpPr>
        <p:spPr>
          <a:xfrm>
            <a:off x="7825536" y="3260000"/>
            <a:ext cx="1020000" cy="64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4" name="t"/>
          <p:cNvSpPr/>
          <p:nvPr/>
        </p:nvSpPr>
        <p:spPr>
          <a:xfrm>
            <a:off x="7825536" y="3370000"/>
            <a:ext cx="1020000" cy="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90%</a:t>
            </a:r>
            <a:endParaRPr/>
          </a:p>
        </p:txBody>
      </p:sp>
      <p:sp>
        <p:nvSpPr>
          <p:cNvPr id="65" name="t"/>
          <p:cNvSpPr/>
          <p:nvPr/>
        </p:nvSpPr>
        <p:spPr>
          <a:xfrm>
            <a:off x="7825536" y="3600000"/>
            <a:ext cx="102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LT 10</a:t>
            </a:r>
            <a:endParaRPr/>
          </a:p>
        </p:txBody>
      </p:sp>
      <p:sp>
        <p:nvSpPr>
          <p:cNvPr id="66" name="t"/>
          <p:cNvSpPr/>
          <p:nvPr/>
        </p:nvSpPr>
        <p:spPr>
          <a:xfrm>
            <a:off x="3145536" y="4080000"/>
            <a:ext cx="5700000" cy="4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Higher retention → a longer lifetime, and </a:t>
            </a: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LT × gross profit per purchase</a:t>
            </a: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is the revenue side of LTV.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26526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HERO TASK · OPTIONAL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05840"/>
            <a:ext cx="22860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Safe</a:t>
            </a:r>
            <a:endParaRPr lang="en-US" sz="23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2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Pace of Scaling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365760" y="2304288"/>
            <a:ext cx="224028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000" dirty="0">
                <a:solidFill>
                  <a:srgbClr val="CAD2DA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Optional. Invent the formula yourself — don't look it up. Bring your derivation to the consultation.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3310128"/>
            <a:ext cx="2240280" cy="475488"/>
          </a:xfrm>
          <a:prstGeom prst="roundRect">
            <a:avLst>
              <a:gd name="adj" fmla="val 11538"/>
            </a:avLst>
          </a:prstGeom>
          <a:ln w="15875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65760" y="3310128"/>
            <a:ext cx="224028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g_safe ( r, LT )  =  </a:t>
            </a:r>
            <a:r>
              <a:rPr lang="en-US" sz="130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4754880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75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 3  ·  Unit Economics + Prioritization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3145536" y="1481328"/>
            <a:ext cx="570037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kern="0" spc="1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YOUR MISSION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3145536" y="1691640"/>
            <a:ext cx="570037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Derive, from first principles, the maximum monthly growth rate </a:t>
            </a:r>
            <a:r>
              <a:rPr lang="en-US" sz="11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g_safe</a:t>
            </a:r>
            <a:r>
              <a:rPr lang="en-US" sz="11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a business can sustain with no ever-deepening cash gap — written using only </a:t>
            </a:r>
            <a:r>
              <a:rPr lang="en-US" sz="11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 = LTV / CAC</a:t>
            </a:r>
            <a:r>
              <a:rPr lang="en-US" sz="11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 and </a:t>
            </a:r>
            <a:r>
              <a:rPr lang="en-US" sz="11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 = 1 / (1 − RR).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145536" y="2395728"/>
            <a:ext cx="2758745" cy="1938528"/>
          </a:xfrm>
          <a:prstGeom prst="roundRect">
            <a:avLst>
              <a:gd name="adj" fmla="val 2358"/>
            </a:avLst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76200" dist="25400" dir="5400000" algn="bl" rotWithShape="0">
              <a:srgbClr val="9FB0BF">
                <a:alpha val="28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28416" y="2542032"/>
            <a:ext cx="239298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MODEL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3328416" y="2852928"/>
            <a:ext cx="2392985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CAC paid upfront, at acquisition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Margin m collected from the next month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LT = 1 / (1 − RR),   LTV = m × LT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New customers compound at rate g / month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No cash gap  =  steady-state net cash ≥ 0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087161" y="2395728"/>
            <a:ext cx="2758745" cy="1938528"/>
          </a:xfrm>
          <a:prstGeom prst="roundRect">
            <a:avLst>
              <a:gd name="adj" fmla="val 2358"/>
            </a:avLst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  <a:effectLst>
            <a:outerShdw blurRad="76200" dist="25400" dir="5400000" algn="bl" rotWithShape="0">
              <a:srgbClr val="9FB0BF">
                <a:alpha val="28000"/>
              </a:srgbClr>
            </a:outerShdw>
          </a:effectLst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6270041" y="2542032"/>
            <a:ext cx="2392985" cy="2194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850" kern="0" spc="1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TO DELIVER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270041" y="2852928"/>
            <a:ext cx="2392985" cy="1335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Rebuild the slide: CAC $100, m $50, LTV/CAC 3 — find LT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Derive — then box  g_safe ( r, LT )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Validate: does it flag +50% growth as unsafe?</a:t>
            </a:r>
            <a:endParaRPr lang="en-US" sz="900" dirty="0"/>
          </a:p>
          <a:p>
            <a:pPr marL="152400" indent="-152400">
              <a:lnSpc>
                <a:spcPct val="102000"/>
              </a:lnSpc>
              <a:spcAft>
                <a:spcPts val="500"/>
              </a:spcAft>
              <a:buSzPct val="100000"/>
              <a:buChar char="•"/>
            </a:pPr>
            <a:r>
              <a:rPr lang="en-US" sz="9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Hero twist: does retention really matter, or is it "just 1 / payback"?</a:t>
            </a:r>
            <a:endParaRPr lang="en-US" sz="900" dirty="0"/>
          </a:p>
        </p:txBody>
      </p:sp>
      <p:sp>
        <p:nvSpPr>
          <p:cNvPr id="22" name="t">
            <a:extLst>
              <a:ext uri="{FF2B5EF4-FFF2-40B4-BE49-F238E27FC236}">
                <a16:creationId xmlns:a16="http://schemas.microsoft.com/office/drawing/2014/main" id="{0876E844-7164-6D66-0D56-22F0340C252F}"/>
              </a:ext>
            </a:extLst>
          </p:cNvPr>
          <p:cNvSpPr/>
          <p:nvPr/>
        </p:nvSpPr>
        <p:spPr>
          <a:xfrm>
            <a:off x="3154680" y="795840"/>
            <a:ext cx="2330000" cy="4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Homework</a:t>
            </a: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%</a:t>
            </a:r>
            <a:endParaRPr/>
          </a:p>
        </p:txBody>
      </p:sp>
      <p:sp>
        <p:nvSpPr>
          <p:cNvPr id="201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02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SIMPLE UE MODEL</a:t>
            </a:r>
            <a:endParaRPr/>
          </a:p>
        </p:txBody>
      </p:sp>
      <p:sp>
        <p:nvSpPr>
          <p:cNvPr id="203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Unit Economics </a:t>
            </a: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  <a:hlinkClick r:id="rId2"/>
              </a:rPr>
              <a:t>Model</a:t>
            </a: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Dive In</a:t>
            </a:r>
            <a:endParaRPr dirty="0"/>
          </a:p>
        </p:txBody>
      </p:sp>
      <p:sp>
        <p:nvSpPr>
          <p:cNvPr id="204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From one impression to the last sale.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06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07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THE FUNNEL</a:t>
            </a:r>
            <a:endParaRPr/>
          </a:p>
        </p:txBody>
      </p:sp>
      <p:sp>
        <p:nvSpPr>
          <p:cNvPr id="208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From impression to sale</a:t>
            </a:r>
            <a:endParaRPr/>
          </a:p>
        </p:txBody>
      </p:sp>
      <p:sp>
        <p:nvSpPr>
          <p:cNvPr id="209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210" name="r"/>
          <p:cNvSpPr/>
          <p:nvPr/>
        </p:nvSpPr>
        <p:spPr>
          <a:xfrm>
            <a:off x="3145536" y="760000"/>
            <a:ext cx="35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11" name="t"/>
          <p:cNvSpPr/>
          <p:nvPr/>
        </p:nvSpPr>
        <p:spPr>
          <a:xfrm>
            <a:off x="3295536" y="760000"/>
            <a:ext cx="32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Impressions</a:t>
            </a:r>
            <a:endParaRPr/>
          </a:p>
        </p:txBody>
      </p:sp>
      <p:sp>
        <p:nvSpPr>
          <p:cNvPr id="212" name="t"/>
          <p:cNvSpPr/>
          <p:nvPr/>
        </p:nvSpPr>
        <p:spPr>
          <a:xfrm>
            <a:off x="6895536" y="76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100,000</a:t>
            </a:r>
            <a:endParaRPr/>
          </a:p>
        </p:txBody>
      </p:sp>
      <p:sp>
        <p:nvSpPr>
          <p:cNvPr id="213" name="t"/>
          <p:cNvSpPr/>
          <p:nvPr/>
        </p:nvSpPr>
        <p:spPr>
          <a:xfrm>
            <a:off x="3295536" y="106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CTR  2%</a:t>
            </a:r>
            <a:endParaRPr/>
          </a:p>
        </p:txBody>
      </p:sp>
      <p:sp>
        <p:nvSpPr>
          <p:cNvPr id="214" name="r"/>
          <p:cNvSpPr/>
          <p:nvPr/>
        </p:nvSpPr>
        <p:spPr>
          <a:xfrm>
            <a:off x="3145536" y="1250000"/>
            <a:ext cx="31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15" name="t"/>
          <p:cNvSpPr/>
          <p:nvPr/>
        </p:nvSpPr>
        <p:spPr>
          <a:xfrm>
            <a:off x="3295536" y="1250000"/>
            <a:ext cx="28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Clicks</a:t>
            </a:r>
            <a:endParaRPr/>
          </a:p>
        </p:txBody>
      </p:sp>
      <p:sp>
        <p:nvSpPr>
          <p:cNvPr id="216" name="t"/>
          <p:cNvSpPr/>
          <p:nvPr/>
        </p:nvSpPr>
        <p:spPr>
          <a:xfrm>
            <a:off x="6895536" y="125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2,000</a:t>
            </a:r>
            <a:endParaRPr/>
          </a:p>
        </p:txBody>
      </p:sp>
      <p:sp>
        <p:nvSpPr>
          <p:cNvPr id="217" name="t"/>
          <p:cNvSpPr/>
          <p:nvPr/>
        </p:nvSpPr>
        <p:spPr>
          <a:xfrm>
            <a:off x="3295536" y="155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CR₁  25%</a:t>
            </a:r>
            <a:endParaRPr/>
          </a:p>
        </p:txBody>
      </p:sp>
      <p:sp>
        <p:nvSpPr>
          <p:cNvPr id="218" name="r"/>
          <p:cNvSpPr/>
          <p:nvPr/>
        </p:nvSpPr>
        <p:spPr>
          <a:xfrm>
            <a:off x="3145536" y="1740000"/>
            <a:ext cx="27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19" name="t"/>
          <p:cNvSpPr/>
          <p:nvPr/>
        </p:nvSpPr>
        <p:spPr>
          <a:xfrm>
            <a:off x="3295536" y="1740000"/>
            <a:ext cx="24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Leads / Installs / Subs</a:t>
            </a:r>
            <a:endParaRPr/>
          </a:p>
        </p:txBody>
      </p:sp>
      <p:sp>
        <p:nvSpPr>
          <p:cNvPr id="220" name="t"/>
          <p:cNvSpPr/>
          <p:nvPr/>
        </p:nvSpPr>
        <p:spPr>
          <a:xfrm>
            <a:off x="6895536" y="174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500</a:t>
            </a:r>
            <a:endParaRPr/>
          </a:p>
        </p:txBody>
      </p:sp>
      <p:sp>
        <p:nvSpPr>
          <p:cNvPr id="221" name="t"/>
          <p:cNvSpPr/>
          <p:nvPr/>
        </p:nvSpPr>
        <p:spPr>
          <a:xfrm>
            <a:off x="3295536" y="204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CR₂  40%</a:t>
            </a:r>
            <a:endParaRPr dirty="0"/>
          </a:p>
        </p:txBody>
      </p:sp>
      <p:sp>
        <p:nvSpPr>
          <p:cNvPr id="222" name="r"/>
          <p:cNvSpPr/>
          <p:nvPr/>
        </p:nvSpPr>
        <p:spPr>
          <a:xfrm>
            <a:off x="3145536" y="2230000"/>
            <a:ext cx="23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23" name="t"/>
          <p:cNvSpPr/>
          <p:nvPr/>
        </p:nvSpPr>
        <p:spPr>
          <a:xfrm>
            <a:off x="3295536" y="2230000"/>
            <a:ext cx="20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Regs</a:t>
            </a:r>
            <a:endParaRPr/>
          </a:p>
        </p:txBody>
      </p:sp>
      <p:sp>
        <p:nvSpPr>
          <p:cNvPr id="224" name="t"/>
          <p:cNvSpPr/>
          <p:nvPr/>
        </p:nvSpPr>
        <p:spPr>
          <a:xfrm>
            <a:off x="6895536" y="223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200</a:t>
            </a:r>
            <a:endParaRPr/>
          </a:p>
        </p:txBody>
      </p:sp>
      <p:sp>
        <p:nvSpPr>
          <p:cNvPr id="225" name="t"/>
          <p:cNvSpPr/>
          <p:nvPr/>
        </p:nvSpPr>
        <p:spPr>
          <a:xfrm>
            <a:off x="3295536" y="253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CR  50%</a:t>
            </a:r>
            <a:endParaRPr dirty="0"/>
          </a:p>
        </p:txBody>
      </p:sp>
      <p:sp>
        <p:nvSpPr>
          <p:cNvPr id="226" name="r"/>
          <p:cNvSpPr/>
          <p:nvPr/>
        </p:nvSpPr>
        <p:spPr>
          <a:xfrm>
            <a:off x="3145536" y="2720000"/>
            <a:ext cx="19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27" name="t"/>
          <p:cNvSpPr/>
          <p:nvPr/>
        </p:nvSpPr>
        <p:spPr>
          <a:xfrm>
            <a:off x="3295536" y="2720000"/>
            <a:ext cx="16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Trials</a:t>
            </a:r>
            <a:endParaRPr/>
          </a:p>
        </p:txBody>
      </p:sp>
      <p:sp>
        <p:nvSpPr>
          <p:cNvPr id="228" name="t"/>
          <p:cNvSpPr/>
          <p:nvPr/>
        </p:nvSpPr>
        <p:spPr>
          <a:xfrm>
            <a:off x="6895536" y="272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100</a:t>
            </a:r>
            <a:endParaRPr/>
          </a:p>
        </p:txBody>
      </p:sp>
      <p:sp>
        <p:nvSpPr>
          <p:cNvPr id="229" name="t"/>
          <p:cNvSpPr/>
          <p:nvPr/>
        </p:nvSpPr>
        <p:spPr>
          <a:xfrm>
            <a:off x="3295536" y="302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CR  20%</a:t>
            </a:r>
            <a:endParaRPr/>
          </a:p>
        </p:txBody>
      </p:sp>
      <p:sp>
        <p:nvSpPr>
          <p:cNvPr id="230" name="r"/>
          <p:cNvSpPr/>
          <p:nvPr/>
        </p:nvSpPr>
        <p:spPr>
          <a:xfrm>
            <a:off x="3145536" y="3210000"/>
            <a:ext cx="15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31" name="t"/>
          <p:cNvSpPr/>
          <p:nvPr/>
        </p:nvSpPr>
        <p:spPr>
          <a:xfrm>
            <a:off x="3295536" y="3210000"/>
            <a:ext cx="12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Purchases</a:t>
            </a:r>
            <a:endParaRPr/>
          </a:p>
        </p:txBody>
      </p:sp>
      <p:sp>
        <p:nvSpPr>
          <p:cNvPr id="232" name="t"/>
          <p:cNvSpPr/>
          <p:nvPr/>
        </p:nvSpPr>
        <p:spPr>
          <a:xfrm>
            <a:off x="6895536" y="321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20</a:t>
            </a:r>
            <a:endParaRPr/>
          </a:p>
        </p:txBody>
      </p:sp>
      <p:sp>
        <p:nvSpPr>
          <p:cNvPr id="233" name="t"/>
          <p:cNvSpPr/>
          <p:nvPr/>
        </p:nvSpPr>
        <p:spPr>
          <a:xfrm>
            <a:off x="3145536" y="358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CTR</a:t>
            </a: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= click-through rate · </a:t>
            </a:r>
            <a:r>
              <a:rPr lang="en-US" sz="10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CR</a:t>
            </a: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= conversion rate of each step. Multiply them to size any stage.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2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RETENTION</a:t>
            </a:r>
            <a:endParaRPr/>
          </a:p>
        </p:txBody>
      </p:sp>
      <p:sp>
        <p:nvSpPr>
          <p:cNvPr id="14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From first to last purchase</a:t>
            </a:r>
            <a:endParaRPr/>
          </a:p>
        </p:txBody>
      </p:sp>
      <p:sp>
        <p:nvSpPr>
          <p:cNvPr id="15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760000"/>
            <a:ext cx="35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7" name="t"/>
          <p:cNvSpPr/>
          <p:nvPr/>
        </p:nvSpPr>
        <p:spPr>
          <a:xfrm>
            <a:off x="3295536" y="760000"/>
            <a:ext cx="32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1st purchase</a:t>
            </a:r>
            <a:endParaRPr/>
          </a:p>
        </p:txBody>
      </p:sp>
      <p:sp>
        <p:nvSpPr>
          <p:cNvPr id="18" name="t"/>
          <p:cNvSpPr/>
          <p:nvPr/>
        </p:nvSpPr>
        <p:spPr>
          <a:xfrm>
            <a:off x="6895536" y="76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1,000</a:t>
            </a:r>
            <a:endParaRPr/>
          </a:p>
        </p:txBody>
      </p:sp>
      <p:sp>
        <p:nvSpPr>
          <p:cNvPr id="19" name="t"/>
          <p:cNvSpPr/>
          <p:nvPr/>
        </p:nvSpPr>
        <p:spPr>
          <a:xfrm>
            <a:off x="3295536" y="106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× RR  80%</a:t>
            </a:r>
            <a:endParaRPr/>
          </a:p>
        </p:txBody>
      </p:sp>
      <p:sp>
        <p:nvSpPr>
          <p:cNvPr id="20" name="r"/>
          <p:cNvSpPr/>
          <p:nvPr/>
        </p:nvSpPr>
        <p:spPr>
          <a:xfrm>
            <a:off x="3145536" y="1250000"/>
            <a:ext cx="31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1" name="t"/>
          <p:cNvSpPr/>
          <p:nvPr/>
        </p:nvSpPr>
        <p:spPr>
          <a:xfrm>
            <a:off x="3295536" y="1250000"/>
            <a:ext cx="28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2nd purchase</a:t>
            </a:r>
            <a:endParaRPr/>
          </a:p>
        </p:txBody>
      </p:sp>
      <p:sp>
        <p:nvSpPr>
          <p:cNvPr id="22" name="t"/>
          <p:cNvSpPr/>
          <p:nvPr/>
        </p:nvSpPr>
        <p:spPr>
          <a:xfrm>
            <a:off x="6895536" y="125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800</a:t>
            </a:r>
            <a:endParaRPr/>
          </a:p>
        </p:txBody>
      </p:sp>
      <p:sp>
        <p:nvSpPr>
          <p:cNvPr id="23" name="t"/>
          <p:cNvSpPr/>
          <p:nvPr/>
        </p:nvSpPr>
        <p:spPr>
          <a:xfrm>
            <a:off x="3295536" y="155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× RR  80%</a:t>
            </a:r>
            <a:endParaRPr/>
          </a:p>
        </p:txBody>
      </p:sp>
      <p:sp>
        <p:nvSpPr>
          <p:cNvPr id="24" name="r"/>
          <p:cNvSpPr/>
          <p:nvPr/>
        </p:nvSpPr>
        <p:spPr>
          <a:xfrm>
            <a:off x="3145536" y="1740000"/>
            <a:ext cx="27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5" name="t"/>
          <p:cNvSpPr/>
          <p:nvPr/>
        </p:nvSpPr>
        <p:spPr>
          <a:xfrm>
            <a:off x="3295536" y="1740000"/>
            <a:ext cx="24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3rd purchase</a:t>
            </a:r>
            <a:endParaRPr/>
          </a:p>
        </p:txBody>
      </p:sp>
      <p:sp>
        <p:nvSpPr>
          <p:cNvPr id="26" name="t"/>
          <p:cNvSpPr/>
          <p:nvPr/>
        </p:nvSpPr>
        <p:spPr>
          <a:xfrm>
            <a:off x="6895536" y="174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640</a:t>
            </a:r>
            <a:endParaRPr/>
          </a:p>
        </p:txBody>
      </p:sp>
      <p:sp>
        <p:nvSpPr>
          <p:cNvPr id="27" name="t"/>
          <p:cNvSpPr/>
          <p:nvPr/>
        </p:nvSpPr>
        <p:spPr>
          <a:xfrm>
            <a:off x="3295536" y="204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× RR  80%</a:t>
            </a:r>
            <a:endParaRPr/>
          </a:p>
        </p:txBody>
      </p:sp>
      <p:sp>
        <p:nvSpPr>
          <p:cNvPr id="28" name="r"/>
          <p:cNvSpPr/>
          <p:nvPr/>
        </p:nvSpPr>
        <p:spPr>
          <a:xfrm>
            <a:off x="3145536" y="2230000"/>
            <a:ext cx="23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" name="t"/>
          <p:cNvSpPr/>
          <p:nvPr/>
        </p:nvSpPr>
        <p:spPr>
          <a:xfrm>
            <a:off x="3295536" y="2230000"/>
            <a:ext cx="20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4th purchase</a:t>
            </a:r>
            <a:endParaRPr/>
          </a:p>
        </p:txBody>
      </p:sp>
      <p:sp>
        <p:nvSpPr>
          <p:cNvPr id="30" name="t"/>
          <p:cNvSpPr/>
          <p:nvPr/>
        </p:nvSpPr>
        <p:spPr>
          <a:xfrm>
            <a:off x="6895536" y="223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512</a:t>
            </a:r>
            <a:endParaRPr/>
          </a:p>
        </p:txBody>
      </p:sp>
      <p:sp>
        <p:nvSpPr>
          <p:cNvPr id="31" name="t"/>
          <p:cNvSpPr/>
          <p:nvPr/>
        </p:nvSpPr>
        <p:spPr>
          <a:xfrm>
            <a:off x="3295536" y="253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× RR  80%</a:t>
            </a:r>
            <a:endParaRPr/>
          </a:p>
        </p:txBody>
      </p:sp>
      <p:sp>
        <p:nvSpPr>
          <p:cNvPr id="32" name="r"/>
          <p:cNvSpPr/>
          <p:nvPr/>
        </p:nvSpPr>
        <p:spPr>
          <a:xfrm>
            <a:off x="3145536" y="2720000"/>
            <a:ext cx="19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" name="t"/>
          <p:cNvSpPr/>
          <p:nvPr/>
        </p:nvSpPr>
        <p:spPr>
          <a:xfrm>
            <a:off x="3295536" y="2720000"/>
            <a:ext cx="16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5th purchase</a:t>
            </a:r>
            <a:endParaRPr/>
          </a:p>
        </p:txBody>
      </p:sp>
      <p:sp>
        <p:nvSpPr>
          <p:cNvPr id="34" name="t"/>
          <p:cNvSpPr/>
          <p:nvPr/>
        </p:nvSpPr>
        <p:spPr>
          <a:xfrm>
            <a:off x="6895536" y="272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410</a:t>
            </a:r>
            <a:endParaRPr/>
          </a:p>
        </p:txBody>
      </p:sp>
      <p:sp>
        <p:nvSpPr>
          <p:cNvPr id="35" name="t"/>
          <p:cNvSpPr/>
          <p:nvPr/>
        </p:nvSpPr>
        <p:spPr>
          <a:xfrm>
            <a:off x="3295536" y="3020000"/>
            <a:ext cx="2600000" cy="1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↓   × RR  80%</a:t>
            </a:r>
            <a:endParaRPr/>
          </a:p>
        </p:txBody>
      </p:sp>
      <p:sp>
        <p:nvSpPr>
          <p:cNvPr id="36" name="r"/>
          <p:cNvSpPr/>
          <p:nvPr/>
        </p:nvSpPr>
        <p:spPr>
          <a:xfrm>
            <a:off x="3145536" y="3210000"/>
            <a:ext cx="1550000" cy="300000"/>
          </a:xfrm>
          <a:prstGeom prst="roundRect">
            <a:avLst>
              <a:gd name="adj" fmla="val 18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7" name="t"/>
          <p:cNvSpPr/>
          <p:nvPr/>
        </p:nvSpPr>
        <p:spPr>
          <a:xfrm>
            <a:off x="3295536" y="3210000"/>
            <a:ext cx="129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…  last purchase</a:t>
            </a:r>
            <a:endParaRPr/>
          </a:p>
        </p:txBody>
      </p:sp>
      <p:sp>
        <p:nvSpPr>
          <p:cNvPr id="38" name="t"/>
          <p:cNvSpPr/>
          <p:nvPr/>
        </p:nvSpPr>
        <p:spPr>
          <a:xfrm>
            <a:off x="6895536" y="3210000"/>
            <a:ext cx="17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9FB0B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→ 0</a:t>
            </a:r>
            <a:endParaRPr/>
          </a:p>
        </p:txBody>
      </p:sp>
      <p:sp>
        <p:nvSpPr>
          <p:cNvPr id="39" name="t"/>
          <p:cNvSpPr/>
          <p:nvPr/>
        </p:nvSpPr>
        <p:spPr>
          <a:xfrm>
            <a:off x="3145536" y="358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Each period a share </a:t>
            </a:r>
            <a:r>
              <a:rPr lang="en-US" sz="10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RR = 80%</a:t>
            </a: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buys again, so the cohort decays by RR until the last purchase. How many purchases on average? → next slide.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35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36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FORECASTING</a:t>
            </a:r>
            <a:endParaRPr/>
          </a:p>
        </p:txBody>
      </p:sp>
      <p:sp>
        <p:nvSpPr>
          <p:cNvPr id="237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Where the numbers come from</a:t>
            </a:r>
            <a:endParaRPr/>
          </a:p>
        </p:txBody>
      </p:sp>
      <p:sp>
        <p:nvSpPr>
          <p:cNvPr id="238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239" name="r"/>
          <p:cNvSpPr/>
          <p:nvPr/>
        </p:nvSpPr>
        <p:spPr>
          <a:xfrm>
            <a:off x="3145536" y="940000"/>
            <a:ext cx="5700000" cy="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0" name="r"/>
          <p:cNvSpPr/>
          <p:nvPr/>
        </p:nvSpPr>
        <p:spPr>
          <a:xfrm>
            <a:off x="3145536" y="940000"/>
            <a:ext cx="72000" cy="560000"/>
          </a:xfrm>
          <a:prstGeom prst="rect">
            <a:avLst/>
          </a:prstGeom>
          <a:solidFill>
            <a:srgbClr val="9FB0B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1" name="r"/>
          <p:cNvSpPr/>
          <p:nvPr/>
        </p:nvSpPr>
        <p:spPr>
          <a:xfrm>
            <a:off x="3295536" y="1070000"/>
            <a:ext cx="300000" cy="300000"/>
          </a:xfrm>
          <a:prstGeom prst="roundRect">
            <a:avLst>
              <a:gd name="adj" fmla="val 30000"/>
            </a:avLst>
          </a:prstGeom>
          <a:solidFill>
            <a:srgbClr val="9FB0B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2" name="t"/>
          <p:cNvSpPr/>
          <p:nvPr/>
        </p:nvSpPr>
        <p:spPr>
          <a:xfrm>
            <a:off x="3295536" y="1070000"/>
            <a:ext cx="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</a:t>
            </a:r>
            <a:endParaRPr/>
          </a:p>
        </p:txBody>
      </p:sp>
      <p:sp>
        <p:nvSpPr>
          <p:cNvPr id="243" name="t"/>
          <p:cNvSpPr/>
          <p:nvPr/>
        </p:nvSpPr>
        <p:spPr>
          <a:xfrm>
            <a:off x="3765536" y="1060000"/>
            <a:ext cx="35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Ask an AI</a:t>
            </a:r>
            <a:endParaRPr dirty="0"/>
          </a:p>
        </p:txBody>
      </p:sp>
      <p:sp>
        <p:nvSpPr>
          <p:cNvPr id="244" name="t"/>
          <p:cNvSpPr/>
          <p:nvPr/>
        </p:nvSpPr>
        <p:spPr>
          <a:xfrm>
            <a:off x="3765536" y="1370000"/>
            <a:ext cx="37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A quick first guess — OK to start.</a:t>
            </a:r>
            <a:endParaRPr/>
          </a:p>
        </p:txBody>
      </p:sp>
      <p:sp>
        <p:nvSpPr>
          <p:cNvPr id="245" name="t"/>
          <p:cNvSpPr/>
          <p:nvPr/>
        </p:nvSpPr>
        <p:spPr>
          <a:xfrm>
            <a:off x="7525536" y="940000"/>
            <a:ext cx="124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9FB0B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OK</a:t>
            </a:r>
            <a:endParaRPr dirty="0"/>
          </a:p>
        </p:txBody>
      </p:sp>
      <p:sp>
        <p:nvSpPr>
          <p:cNvPr id="246" name="r"/>
          <p:cNvSpPr/>
          <p:nvPr/>
        </p:nvSpPr>
        <p:spPr>
          <a:xfrm>
            <a:off x="3145536" y="1570000"/>
            <a:ext cx="5700000" cy="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7" name="r"/>
          <p:cNvSpPr/>
          <p:nvPr/>
        </p:nvSpPr>
        <p:spPr>
          <a:xfrm>
            <a:off x="3145536" y="1570000"/>
            <a:ext cx="72000" cy="560000"/>
          </a:xfrm>
          <a:prstGeom prst="rect">
            <a:avLst/>
          </a:prstGeom>
          <a:solidFill>
            <a:srgbClr val="F2785C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8" name="r"/>
          <p:cNvSpPr/>
          <p:nvPr/>
        </p:nvSpPr>
        <p:spPr>
          <a:xfrm>
            <a:off x="3295536" y="1700000"/>
            <a:ext cx="300000" cy="300000"/>
          </a:xfrm>
          <a:prstGeom prst="roundRect">
            <a:avLst>
              <a:gd name="adj" fmla="val 30000"/>
            </a:avLst>
          </a:prstGeom>
          <a:solidFill>
            <a:srgbClr val="F2785C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49" name="t"/>
          <p:cNvSpPr/>
          <p:nvPr/>
        </p:nvSpPr>
        <p:spPr>
          <a:xfrm>
            <a:off x="3295536" y="1700000"/>
            <a:ext cx="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2</a:t>
            </a:r>
            <a:endParaRPr/>
          </a:p>
        </p:txBody>
      </p:sp>
      <p:sp>
        <p:nvSpPr>
          <p:cNvPr id="250" name="t"/>
          <p:cNvSpPr/>
          <p:nvPr/>
        </p:nvSpPr>
        <p:spPr>
          <a:xfrm>
            <a:off x="3765536" y="1690000"/>
            <a:ext cx="35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Find a benchmark</a:t>
            </a:r>
            <a:endParaRPr/>
          </a:p>
        </p:txBody>
      </p:sp>
      <p:sp>
        <p:nvSpPr>
          <p:cNvPr id="251" name="t"/>
          <p:cNvSpPr/>
          <p:nvPr/>
        </p:nvSpPr>
        <p:spPr>
          <a:xfrm>
            <a:off x="3765536" y="2000000"/>
            <a:ext cx="37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Reports: AppsFlyer, Unbounce, ChartMogul.</a:t>
            </a:r>
            <a:endParaRPr/>
          </a:p>
        </p:txBody>
      </p:sp>
      <p:sp>
        <p:nvSpPr>
          <p:cNvPr id="252" name="t"/>
          <p:cNvSpPr/>
          <p:nvPr/>
        </p:nvSpPr>
        <p:spPr>
          <a:xfrm>
            <a:off x="7525536" y="1570000"/>
            <a:ext cx="124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BETTER</a:t>
            </a:r>
            <a:endParaRPr/>
          </a:p>
        </p:txBody>
      </p:sp>
      <p:sp>
        <p:nvSpPr>
          <p:cNvPr id="253" name="r"/>
          <p:cNvSpPr/>
          <p:nvPr/>
        </p:nvSpPr>
        <p:spPr>
          <a:xfrm>
            <a:off x="3145536" y="2200000"/>
            <a:ext cx="5700000" cy="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54" name="r"/>
          <p:cNvSpPr/>
          <p:nvPr/>
        </p:nvSpPr>
        <p:spPr>
          <a:xfrm>
            <a:off x="3145536" y="2200000"/>
            <a:ext cx="72000" cy="56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55" name="r"/>
          <p:cNvSpPr/>
          <p:nvPr/>
        </p:nvSpPr>
        <p:spPr>
          <a:xfrm>
            <a:off x="3295536" y="2330000"/>
            <a:ext cx="300000" cy="30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56" name="t"/>
          <p:cNvSpPr/>
          <p:nvPr/>
        </p:nvSpPr>
        <p:spPr>
          <a:xfrm>
            <a:off x="3295536" y="2330000"/>
            <a:ext cx="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</a:t>
            </a:r>
            <a:endParaRPr/>
          </a:p>
        </p:txBody>
      </p:sp>
      <p:sp>
        <p:nvSpPr>
          <p:cNvPr id="257" name="t"/>
          <p:cNvSpPr/>
          <p:nvPr/>
        </p:nvSpPr>
        <p:spPr>
          <a:xfrm>
            <a:off x="3765536" y="2320000"/>
            <a:ext cx="35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Call a friend / agency</a:t>
            </a:r>
            <a:endParaRPr/>
          </a:p>
        </p:txBody>
      </p:sp>
      <p:sp>
        <p:nvSpPr>
          <p:cNvPr id="258" name="t"/>
          <p:cNvSpPr/>
          <p:nvPr/>
        </p:nvSpPr>
        <p:spPr>
          <a:xfrm>
            <a:off x="3765536" y="2630000"/>
            <a:ext cx="37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People who run these funnels daily.</a:t>
            </a:r>
            <a:endParaRPr/>
          </a:p>
        </p:txBody>
      </p:sp>
      <p:sp>
        <p:nvSpPr>
          <p:cNvPr id="259" name="t"/>
          <p:cNvSpPr/>
          <p:nvPr/>
        </p:nvSpPr>
        <p:spPr>
          <a:xfrm>
            <a:off x="7525536" y="2200000"/>
            <a:ext cx="124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ED561B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EVEN BETTER</a:t>
            </a:r>
            <a:endParaRPr/>
          </a:p>
        </p:txBody>
      </p:sp>
      <p:sp>
        <p:nvSpPr>
          <p:cNvPr id="260" name="r"/>
          <p:cNvSpPr/>
          <p:nvPr/>
        </p:nvSpPr>
        <p:spPr>
          <a:xfrm>
            <a:off x="3145536" y="2830000"/>
            <a:ext cx="5700000" cy="5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61" name="r"/>
          <p:cNvSpPr/>
          <p:nvPr/>
        </p:nvSpPr>
        <p:spPr>
          <a:xfrm>
            <a:off x="3145536" y="2830000"/>
            <a:ext cx="72000" cy="56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62" name="r"/>
          <p:cNvSpPr/>
          <p:nvPr/>
        </p:nvSpPr>
        <p:spPr>
          <a:xfrm>
            <a:off x="3295536" y="2960000"/>
            <a:ext cx="300000" cy="300000"/>
          </a:xfrm>
          <a:prstGeom prst="roundRect">
            <a:avLst>
              <a:gd name="adj" fmla="val 30000"/>
            </a:avLst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63" name="t"/>
          <p:cNvSpPr/>
          <p:nvPr/>
        </p:nvSpPr>
        <p:spPr>
          <a:xfrm>
            <a:off x="3295536" y="2960000"/>
            <a:ext cx="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4</a:t>
            </a:r>
            <a:endParaRPr dirty="0"/>
          </a:p>
        </p:txBody>
      </p:sp>
      <p:sp>
        <p:nvSpPr>
          <p:cNvPr id="264" name="t"/>
          <p:cNvSpPr/>
          <p:nvPr/>
        </p:nvSpPr>
        <p:spPr>
          <a:xfrm>
            <a:off x="3765536" y="2950000"/>
            <a:ext cx="35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Verify in reality</a:t>
            </a:r>
            <a:endParaRPr dirty="0"/>
          </a:p>
        </p:txBody>
      </p:sp>
      <p:sp>
        <p:nvSpPr>
          <p:cNvPr id="265" name="t"/>
          <p:cNvSpPr/>
          <p:nvPr/>
        </p:nvSpPr>
        <p:spPr>
          <a:xfrm>
            <a:off x="3765536" y="3260000"/>
            <a:ext cx="37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Your own funnel data or a live test.</a:t>
            </a:r>
            <a:endParaRPr dirty="0"/>
          </a:p>
        </p:txBody>
      </p:sp>
      <p:sp>
        <p:nvSpPr>
          <p:cNvPr id="266" name="t"/>
          <p:cNvSpPr/>
          <p:nvPr/>
        </p:nvSpPr>
        <p:spPr>
          <a:xfrm>
            <a:off x="7525536" y="2830000"/>
            <a:ext cx="124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2E8B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BEST</a:t>
            </a:r>
            <a:endParaRPr/>
          </a:p>
        </p:txBody>
      </p:sp>
      <p:sp>
        <p:nvSpPr>
          <p:cNvPr id="267" name="t"/>
          <p:cNvSpPr/>
          <p:nvPr/>
        </p:nvSpPr>
        <p:spPr>
          <a:xfrm>
            <a:off x="3145536" y="349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Benchmarks are starting assumptions, not answers — </a:t>
            </a:r>
            <a:r>
              <a:rPr lang="en-US" sz="11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replace them with your real funnel data.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27000" b="0" i="0" u="none" cap="none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INNOPOLIS UNIVERSITY  ·  SUMMER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Financial Management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in Digital Products</a:t>
            </a: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500">
                <a:solidFill>
                  <a:srgbClr val="C7D2DC"/>
                </a:solidFill>
                <a:latin typeface="Montserrat Medium"/>
                <a:ea typeface="Montserrat Medium"/>
                <a:cs typeface="Montserrat Medium"/>
              </a:rPr>
              <a:t>Unit Economics  ·  Financial Modelling  ·  Business Valuation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Lecture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3</a:t>
            </a:r>
            <a:r>
              <a:rPr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 —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Unit Economics </a:t>
            </a:r>
            <a:endParaRPr sz="1200" dirty="0">
              <a:solidFill>
                <a:srgbClr val="FFFFFF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 dirty="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Max Popov  ·  Course Instructor</a:t>
            </a:r>
          </a:p>
        </p:txBody>
      </p:sp>
    </p:spTree>
    <p:extLst>
      <p:ext uri="{BB962C8B-B14F-4D97-AF65-F5344CB8AC3E}">
        <p14:creationId xmlns:p14="http://schemas.microsoft.com/office/powerpoint/2010/main" val="1104971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C0F0ABF-F053-4999-AA43-968EE3B1140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F31646-9F58-45FE-8881-156BBA1E6AC6}"/>
              </a:ext>
            </a:extLst>
          </p:cNvPr>
          <p:cNvSpPr>
            <a:spLocks noGrp="1"/>
          </p:cNvSpPr>
          <p:nvPr/>
        </p:nvSpPr>
        <p:spPr>
          <a:xfrm>
            <a:off x="57149" y="0"/>
            <a:ext cx="2357438" cy="5143500"/>
          </a:xfrm>
          <a:prstGeom prst="rect">
            <a:avLst/>
          </a:prstGeom>
          <a:solidFill>
            <a:srgbClr val="192E40"/>
          </a:solidFill>
          <a:ln w="0">
            <a:solidFill>
              <a:srgbClr val="192E40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99DF2F-74BA-446E-A297-768708582E85}"/>
              </a:ext>
            </a:extLst>
          </p:cNvPr>
          <p:cNvSpPr>
            <a:spLocks noGrp="1"/>
          </p:cNvSpPr>
          <p:nvPr/>
        </p:nvSpPr>
        <p:spPr>
          <a:xfrm>
            <a:off x="471487" y="414338"/>
            <a:ext cx="300038" cy="50006"/>
          </a:xfrm>
          <a:prstGeom prst="rect">
            <a:avLst/>
          </a:prstGeom>
          <a:solidFill>
            <a:srgbClr val="ED561B"/>
          </a:solidFill>
          <a:ln w="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A541C6-2320-42B2-BE7D-8E68E6138769}"/>
              </a:ext>
            </a:extLst>
          </p:cNvPr>
          <p:cNvSpPr>
            <a:spLocks noGrp="1"/>
          </p:cNvSpPr>
          <p:nvPr/>
        </p:nvSpPr>
        <p:spPr>
          <a:xfrm>
            <a:off x="471488" y="585787"/>
            <a:ext cx="1571625" cy="15716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825" b="1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619" b="1" dirty="0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UNIT ECONOMICS TASK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9AB69F-F705-4E6E-82E3-EFC48773BC36}"/>
              </a:ext>
            </a:extLst>
          </p:cNvPr>
          <p:cNvSpPr>
            <a:spLocks noGrp="1"/>
          </p:cNvSpPr>
          <p:nvPr/>
        </p:nvSpPr>
        <p:spPr>
          <a:xfrm>
            <a:off x="471487" y="1014412"/>
            <a:ext cx="1643063" cy="30003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2250" b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1688" dirty="0" err="1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SmenaPro</a:t>
            </a:r>
            <a:r>
              <a:rPr sz="1688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75AA4B-D420-4D7D-A5A0-BF3F7B460455}"/>
              </a:ext>
            </a:extLst>
          </p:cNvPr>
          <p:cNvSpPr>
            <a:spLocks noGrp="1"/>
          </p:cNvSpPr>
          <p:nvPr/>
        </p:nvSpPr>
        <p:spPr>
          <a:xfrm>
            <a:off x="471487" y="1300162"/>
            <a:ext cx="1643063" cy="64293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2250" b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1688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hlinkClick r:id="rId3"/>
              </a:rPr>
              <a:t>build the UE model</a:t>
            </a:r>
            <a:endParaRPr sz="1688" dirty="0">
              <a:solidFill>
                <a:srgbClr val="FFFFFF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CC4E6C-FC79-4469-B531-348155621E7E}"/>
              </a:ext>
            </a:extLst>
          </p:cNvPr>
          <p:cNvSpPr>
            <a:spLocks noGrp="1"/>
          </p:cNvSpPr>
          <p:nvPr/>
        </p:nvSpPr>
        <p:spPr>
          <a:xfrm>
            <a:off x="471488" y="2085975"/>
            <a:ext cx="1571625" cy="18573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125" b="0">
                <a:solidFill>
                  <a:srgbClr val="D6DEE8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844">
                <a:solidFill>
                  <a:srgbClr val="D6DEE8"/>
                </a:solidFill>
                <a:latin typeface="Montserrat Medium"/>
                <a:ea typeface="Montserrat Medium"/>
                <a:cs typeface="Montserrat Medium"/>
              </a:rPr>
              <a:t>25 minutes · Google Sheets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9E1238-51AB-43A2-AE58-9FD6A9162D0A}"/>
              </a:ext>
            </a:extLst>
          </p:cNvPr>
          <p:cNvSpPr>
            <a:spLocks noGrp="1"/>
          </p:cNvSpPr>
          <p:nvPr/>
        </p:nvSpPr>
        <p:spPr>
          <a:xfrm>
            <a:off x="2750344" y="428625"/>
            <a:ext cx="128587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825" b="1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619" b="1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THE CASE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F0769E-A400-4256-ABE6-EB56FFA5C2D5}"/>
              </a:ext>
            </a:extLst>
          </p:cNvPr>
          <p:cNvSpPr>
            <a:spLocks noGrp="1"/>
          </p:cNvSpPr>
          <p:nvPr/>
        </p:nvSpPr>
        <p:spPr>
          <a:xfrm>
            <a:off x="2750344" y="671513"/>
            <a:ext cx="5214938" cy="514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875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1406" dirty="0" err="1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SmenaPro</a:t>
            </a:r>
            <a:r>
              <a:rPr sz="1406" dirty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 helps small cafés, bakeries, and barbershops build staff shift schedules, notify employees in Telegram, and export hours for payroll.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0915DD-86EF-4C99-9B84-AEE81C70E500}"/>
              </a:ext>
            </a:extLst>
          </p:cNvPr>
          <p:cNvSpPr>
            <a:spLocks noGrp="1"/>
          </p:cNvSpPr>
          <p:nvPr/>
        </p:nvSpPr>
        <p:spPr>
          <a:xfrm>
            <a:off x="2750344" y="1314450"/>
            <a:ext cx="5250656" cy="414338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125" b="0">
                <a:solidFill>
                  <a:srgbClr val="4A4A4A"/>
                </a:solidFill>
                <a:latin typeface="Montserrat"/>
                <a:ea typeface="Montserrat"/>
                <a:cs typeface="Montserrat"/>
              </a:defRPr>
            </a:pPr>
            <a:r>
              <a:rPr sz="844" dirty="0">
                <a:solidFill>
                  <a:srgbClr val="4A4A4A"/>
                </a:solidFill>
                <a:latin typeface="Montserrat"/>
                <a:ea typeface="Montserrat"/>
                <a:cs typeface="Montserrat"/>
              </a:rPr>
              <a:t>Owners now coordinate shifts in spreadsheets and chats. Acquisition comes only from Yandex Direct search ads. Visitors start a 14-day free trial with no card, then become monthly subscribers or churn.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352EC7-FFD1-4129-9258-6D0BE136D886}"/>
              </a:ext>
            </a:extLst>
          </p:cNvPr>
          <p:cNvSpPr>
            <a:spLocks noGrp="1"/>
          </p:cNvSpPr>
          <p:nvPr/>
        </p:nvSpPr>
        <p:spPr>
          <a:xfrm>
            <a:off x="2750344" y="1985963"/>
            <a:ext cx="2428875" cy="514350"/>
          </a:xfrm>
          <a:prstGeom prst="rect">
            <a:avLst/>
          </a:prstGeom>
          <a:solidFill>
            <a:srgbClr val="FFF0EA"/>
          </a:solidFill>
          <a:ln w="9525">
            <a:solidFill>
              <a:srgbClr val="F7CDBB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28CD88-DD06-4390-91AC-6C146E679C96}"/>
              </a:ext>
            </a:extLst>
          </p:cNvPr>
          <p:cNvSpPr>
            <a:spLocks noGrp="1"/>
          </p:cNvSpPr>
          <p:nvPr/>
        </p:nvSpPr>
        <p:spPr>
          <a:xfrm>
            <a:off x="2750344" y="1985963"/>
            <a:ext cx="42863" cy="514350"/>
          </a:xfrm>
          <a:prstGeom prst="rect">
            <a:avLst/>
          </a:prstGeom>
          <a:solidFill>
            <a:srgbClr val="ED561B"/>
          </a:solidFill>
          <a:ln w="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2D21A15-7486-4D61-9FD2-07F01BAC1519}"/>
              </a:ext>
            </a:extLst>
          </p:cNvPr>
          <p:cNvSpPr>
            <a:spLocks noGrp="1"/>
          </p:cNvSpPr>
          <p:nvPr/>
        </p:nvSpPr>
        <p:spPr>
          <a:xfrm>
            <a:off x="2893219" y="2085976"/>
            <a:ext cx="2071688" cy="10715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750" b="1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563" b="1">
                <a:solidFill>
                  <a:srgbClr val="ED561B"/>
                </a:solidFill>
                <a:latin typeface="Montserrat SemiBold"/>
                <a:ea typeface="Montserrat SemiBold"/>
                <a:cs typeface="Montserrat SemiBold"/>
              </a:rPr>
              <a:t>PLAN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C10D65-DB10-4B57-9D37-3F1E9D5F0F99}"/>
              </a:ext>
            </a:extLst>
          </p:cNvPr>
          <p:cNvSpPr>
            <a:spLocks noGrp="1"/>
          </p:cNvSpPr>
          <p:nvPr/>
        </p:nvSpPr>
        <p:spPr>
          <a:xfrm>
            <a:off x="2893219" y="2257425"/>
            <a:ext cx="21145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050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788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1,490 ₽ / month / location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148062D-94C2-4605-AD4D-1D0A24484645}"/>
              </a:ext>
            </a:extLst>
          </p:cNvPr>
          <p:cNvSpPr>
            <a:spLocks noGrp="1"/>
          </p:cNvSpPr>
          <p:nvPr/>
        </p:nvSpPr>
        <p:spPr>
          <a:xfrm>
            <a:off x="5479256" y="1985963"/>
            <a:ext cx="2428875" cy="514350"/>
          </a:xfrm>
          <a:prstGeom prst="rect">
            <a:avLst/>
          </a:prstGeom>
          <a:solidFill>
            <a:srgbClr val="F7F9FB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256B428-FC68-4E76-97FC-BD200D8F7BB8}"/>
              </a:ext>
            </a:extLst>
          </p:cNvPr>
          <p:cNvSpPr>
            <a:spLocks noGrp="1"/>
          </p:cNvSpPr>
          <p:nvPr/>
        </p:nvSpPr>
        <p:spPr>
          <a:xfrm>
            <a:off x="5479256" y="1985963"/>
            <a:ext cx="42863" cy="514350"/>
          </a:xfrm>
          <a:prstGeom prst="rect">
            <a:avLst/>
          </a:prstGeom>
          <a:solidFill>
            <a:srgbClr val="192E40"/>
          </a:solidFill>
          <a:ln w="0">
            <a:solidFill>
              <a:srgbClr val="192E40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73972DD-DF2E-4CEE-A19B-FD0A1D8B372A}"/>
              </a:ext>
            </a:extLst>
          </p:cNvPr>
          <p:cNvSpPr>
            <a:spLocks noGrp="1"/>
          </p:cNvSpPr>
          <p:nvPr/>
        </p:nvSpPr>
        <p:spPr>
          <a:xfrm>
            <a:off x="5622131" y="2085976"/>
            <a:ext cx="2071688" cy="10715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750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563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TARGET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FD2786-586F-4E05-ACD2-A7A4F1812178}"/>
              </a:ext>
            </a:extLst>
          </p:cNvPr>
          <p:cNvSpPr>
            <a:spLocks noGrp="1"/>
          </p:cNvSpPr>
          <p:nvPr/>
        </p:nvSpPr>
        <p:spPr>
          <a:xfrm>
            <a:off x="5622131" y="2257425"/>
            <a:ext cx="21145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050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788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Small service businesses · 1–5 locations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A341B7-68CC-4463-8BF0-9B2D5B7AFD22}"/>
              </a:ext>
            </a:extLst>
          </p:cNvPr>
          <p:cNvSpPr>
            <a:spLocks noGrp="1"/>
          </p:cNvSpPr>
          <p:nvPr/>
        </p:nvSpPr>
        <p:spPr>
          <a:xfrm>
            <a:off x="2750344" y="2671763"/>
            <a:ext cx="2428875" cy="514350"/>
          </a:xfrm>
          <a:prstGeom prst="rect">
            <a:avLst/>
          </a:prstGeom>
          <a:solidFill>
            <a:srgbClr val="F7F9FB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FBDC30-5DEF-4081-817B-9D15DDB213E6}"/>
              </a:ext>
            </a:extLst>
          </p:cNvPr>
          <p:cNvSpPr>
            <a:spLocks noGrp="1"/>
          </p:cNvSpPr>
          <p:nvPr/>
        </p:nvSpPr>
        <p:spPr>
          <a:xfrm>
            <a:off x="2750344" y="2671763"/>
            <a:ext cx="42863" cy="514350"/>
          </a:xfrm>
          <a:prstGeom prst="rect">
            <a:avLst/>
          </a:prstGeom>
          <a:solidFill>
            <a:srgbClr val="192E40"/>
          </a:solidFill>
          <a:ln w="0">
            <a:solidFill>
              <a:srgbClr val="192E40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42DF5A5-0B8D-40E5-ADAE-9E14047EDD07}"/>
              </a:ext>
            </a:extLst>
          </p:cNvPr>
          <p:cNvSpPr>
            <a:spLocks noGrp="1"/>
          </p:cNvSpPr>
          <p:nvPr/>
        </p:nvSpPr>
        <p:spPr>
          <a:xfrm>
            <a:off x="2893219" y="2771776"/>
            <a:ext cx="2071688" cy="10715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750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563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CHANNEL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040F987-5013-45F1-8B8A-0EE5E7D36604}"/>
              </a:ext>
            </a:extLst>
          </p:cNvPr>
          <p:cNvSpPr>
            <a:spLocks noGrp="1"/>
          </p:cNvSpPr>
          <p:nvPr/>
        </p:nvSpPr>
        <p:spPr>
          <a:xfrm>
            <a:off x="2893219" y="2943225"/>
            <a:ext cx="21145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050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788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Yandex Direct search ads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9B6B077-9728-4F80-AA07-D4CCC6499168}"/>
              </a:ext>
            </a:extLst>
          </p:cNvPr>
          <p:cNvSpPr>
            <a:spLocks noGrp="1"/>
          </p:cNvSpPr>
          <p:nvPr/>
        </p:nvSpPr>
        <p:spPr>
          <a:xfrm>
            <a:off x="5479256" y="2671763"/>
            <a:ext cx="2428875" cy="514350"/>
          </a:xfrm>
          <a:prstGeom prst="rect">
            <a:avLst/>
          </a:prstGeom>
          <a:solidFill>
            <a:srgbClr val="F7F9FB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DA0FCF8-212A-4E37-BE0C-9C68FC7BDFB1}"/>
              </a:ext>
            </a:extLst>
          </p:cNvPr>
          <p:cNvSpPr>
            <a:spLocks noGrp="1"/>
          </p:cNvSpPr>
          <p:nvPr/>
        </p:nvSpPr>
        <p:spPr>
          <a:xfrm>
            <a:off x="5479256" y="2671763"/>
            <a:ext cx="42863" cy="514350"/>
          </a:xfrm>
          <a:prstGeom prst="rect">
            <a:avLst/>
          </a:prstGeom>
          <a:solidFill>
            <a:srgbClr val="192E40"/>
          </a:solidFill>
          <a:ln w="0">
            <a:solidFill>
              <a:srgbClr val="192E40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0755CB1-21B9-4F97-86FA-8162A1F985AE}"/>
              </a:ext>
            </a:extLst>
          </p:cNvPr>
          <p:cNvSpPr>
            <a:spLocks noGrp="1"/>
          </p:cNvSpPr>
          <p:nvPr/>
        </p:nvSpPr>
        <p:spPr>
          <a:xfrm>
            <a:off x="5622131" y="2771776"/>
            <a:ext cx="2071688" cy="107156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750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563" b="1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</a:rPr>
              <a:t>TRIAL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B2BF48B-FDAC-462C-9E12-BC8B47A4EE18}"/>
              </a:ext>
            </a:extLst>
          </p:cNvPr>
          <p:cNvSpPr>
            <a:spLocks noGrp="1"/>
          </p:cNvSpPr>
          <p:nvPr/>
        </p:nvSpPr>
        <p:spPr>
          <a:xfrm>
            <a:off x="5622131" y="2943225"/>
            <a:ext cx="2114550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050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788" dirty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14 days · no card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721B281-A61F-464A-8786-E5C7CC75A243}"/>
              </a:ext>
            </a:extLst>
          </p:cNvPr>
          <p:cNvSpPr>
            <a:spLocks noGrp="1"/>
          </p:cNvSpPr>
          <p:nvPr/>
        </p:nvSpPr>
        <p:spPr>
          <a:xfrm>
            <a:off x="2750344" y="3571875"/>
            <a:ext cx="5157788" cy="771525"/>
          </a:xfrm>
          <a:prstGeom prst="rect">
            <a:avLst/>
          </a:prstGeom>
          <a:solidFill>
            <a:srgbClr val="FFFFFF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1770E1E-51F9-4429-B3A3-FF2A1D30061F}"/>
              </a:ext>
            </a:extLst>
          </p:cNvPr>
          <p:cNvSpPr>
            <a:spLocks noGrp="1"/>
          </p:cNvSpPr>
          <p:nvPr/>
        </p:nvSpPr>
        <p:spPr>
          <a:xfrm>
            <a:off x="2750344" y="3571875"/>
            <a:ext cx="71438" cy="771525"/>
          </a:xfrm>
          <a:prstGeom prst="rect">
            <a:avLst/>
          </a:prstGeom>
          <a:solidFill>
            <a:srgbClr val="ED561B"/>
          </a:solidFill>
          <a:ln w="0">
            <a:solidFill>
              <a:srgbClr val="ED561B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99A63F-FB51-460F-B449-78C0DE41DE44}"/>
              </a:ext>
            </a:extLst>
          </p:cNvPr>
          <p:cNvSpPr>
            <a:spLocks noGrp="1"/>
          </p:cNvSpPr>
          <p:nvPr/>
        </p:nvSpPr>
        <p:spPr>
          <a:xfrm>
            <a:off x="2957513" y="3714750"/>
            <a:ext cx="1285875" cy="157163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050" b="1">
                <a:solidFill>
                  <a:srgbClr val="111111"/>
                </a:solidFill>
                <a:latin typeface="Montserrat SemiBold"/>
                <a:ea typeface="Montserrat SemiBold"/>
                <a:cs typeface="Montserrat SemiBold"/>
              </a:defRPr>
            </a:pPr>
            <a:r>
              <a:rPr sz="788" b="1">
                <a:solidFill>
                  <a:srgbClr val="111111"/>
                </a:solidFill>
                <a:latin typeface="Montserrat SemiBold"/>
                <a:ea typeface="Montserrat SemiBold"/>
                <a:cs typeface="Montserrat SemiBold"/>
              </a:rPr>
              <a:t>Deliverable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71E806-4076-435B-9232-4429080F61EE}"/>
              </a:ext>
            </a:extLst>
          </p:cNvPr>
          <p:cNvSpPr>
            <a:spLocks noGrp="1"/>
          </p:cNvSpPr>
          <p:nvPr/>
        </p:nvSpPr>
        <p:spPr>
          <a:xfrm>
            <a:off x="2957513" y="3943350"/>
            <a:ext cx="4572000" cy="4000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1425" b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1069" dirty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Create a Google Spreadsheet with assumptions, formulas, and a final conclusion. Submit only the shared spreadsheet link on </a:t>
            </a:r>
            <a:r>
              <a:rPr sz="1069" dirty="0" err="1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ue.html</a:t>
            </a:r>
            <a:r>
              <a:rPr sz="1069" dirty="0">
                <a:solidFill>
                  <a:srgbClr val="111111"/>
                </a:solidFill>
                <a:latin typeface="Montserrat Medium"/>
                <a:ea typeface="Montserrat Medium"/>
                <a:cs typeface="Montserrat Medium"/>
              </a:rPr>
              <a:t>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C07136E-94EC-42B1-A886-C8A54A0B6C8F}"/>
              </a:ext>
            </a:extLst>
          </p:cNvPr>
          <p:cNvSpPr>
            <a:spLocks noGrp="1"/>
          </p:cNvSpPr>
          <p:nvPr/>
        </p:nvSpPr>
        <p:spPr>
          <a:xfrm>
            <a:off x="2750344" y="4600575"/>
            <a:ext cx="5157788" cy="7144"/>
          </a:xfrm>
          <a:prstGeom prst="rect">
            <a:avLst/>
          </a:prstGeom>
          <a:solidFill>
            <a:srgbClr val="E7EAEE"/>
          </a:solidFill>
          <a:ln w="0">
            <a:solidFill>
              <a:srgbClr val="E7EAEE"/>
            </a:solidFill>
            <a:prstDash val="solid"/>
          </a:ln>
        </p:spPr>
        <p:txBody>
          <a:bodyPr/>
          <a:lstStyle/>
          <a:p>
            <a:pPr defTabSz="685800"/>
            <a:endParaRPr lang="en-RU" sz="135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5AD2E8-CC21-4DD7-A26C-0E3ED08FFF01}"/>
              </a:ext>
            </a:extLst>
          </p:cNvPr>
          <p:cNvSpPr>
            <a:spLocks noGrp="1"/>
          </p:cNvSpPr>
          <p:nvPr/>
        </p:nvSpPr>
        <p:spPr>
          <a:xfrm>
            <a:off x="2750344" y="4729163"/>
            <a:ext cx="3714750" cy="142875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defTabSz="685800">
              <a:defRPr sz="825" b="0">
                <a:solidFill>
                  <a:srgbClr val="8A8A8A"/>
                </a:solidFill>
                <a:latin typeface="Montserrat Medium"/>
                <a:ea typeface="Montserrat Medium"/>
                <a:cs typeface="Montserrat Medium"/>
              </a:defRPr>
            </a:pPr>
            <a:r>
              <a:rPr sz="619">
                <a:solidFill>
                  <a:srgbClr val="8A8A8A"/>
                </a:solidFill>
                <a:latin typeface="Montserrat Medium"/>
                <a:ea typeface="Montserrat Medium"/>
                <a:cs typeface="Montserrat Medium"/>
              </a:rPr>
              <a:t>No written answers on this slide — the model lives in the spreadsheet.</a:t>
            </a:r>
          </a:p>
        </p:txBody>
      </p:sp>
      <p:sp>
        <p:nvSpPr>
          <p:cNvPr id="3" name="t">
            <a:extLst>
              <a:ext uri="{FF2B5EF4-FFF2-40B4-BE49-F238E27FC236}">
                <a16:creationId xmlns:a16="http://schemas.microsoft.com/office/drawing/2014/main" id="{D850B8B3-C1FA-2AD4-89E3-F03746365E81}"/>
              </a:ext>
            </a:extLst>
          </p:cNvPr>
          <p:cNvSpPr/>
          <p:nvPr/>
        </p:nvSpPr>
        <p:spPr>
          <a:xfrm>
            <a:off x="150018" y="4729162"/>
            <a:ext cx="204454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263825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</a:t>
            </a:r>
            <a:endParaRPr dirty="0"/>
          </a:p>
        </p:txBody>
      </p:sp>
      <p:sp>
        <p:nvSpPr>
          <p:cNvPr id="269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0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PRIORITIZATION</a:t>
            </a:r>
            <a:endParaRPr/>
          </a:p>
        </p:txBody>
      </p:sp>
      <p:sp>
        <p:nvSpPr>
          <p:cNvPr id="271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Priorities: Choosing what to build next</a:t>
            </a:r>
            <a:endParaRPr dirty="0"/>
          </a:p>
        </p:txBody>
      </p:sp>
      <p:sp>
        <p:nvSpPr>
          <p:cNvPr id="272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Frameworks, a worked example, and the UE lens.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E1C88CF3-969E-6E08-62CA-3B79CC424770}"/>
              </a:ext>
            </a:extLst>
          </p:cNvPr>
          <p:cNvSpPr/>
          <p:nvPr/>
        </p:nvSpPr>
        <p:spPr>
          <a:xfrm>
            <a:off x="658368" y="456568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4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5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FRAMEWORKS</a:t>
            </a:r>
            <a:endParaRPr/>
          </a:p>
        </p:txBody>
      </p:sp>
      <p:sp>
        <p:nvSpPr>
          <p:cNvPr id="276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Popular prioritization systems</a:t>
            </a:r>
            <a:endParaRPr/>
          </a:p>
        </p:txBody>
      </p:sp>
      <p:sp>
        <p:nvSpPr>
          <p:cNvPr id="278" name="r"/>
          <p:cNvSpPr/>
          <p:nvPr/>
        </p:nvSpPr>
        <p:spPr>
          <a:xfrm>
            <a:off x="3145536" y="94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9" name="r"/>
          <p:cNvSpPr/>
          <p:nvPr/>
        </p:nvSpPr>
        <p:spPr>
          <a:xfrm>
            <a:off x="3145536" y="94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0" name="t"/>
          <p:cNvSpPr/>
          <p:nvPr/>
        </p:nvSpPr>
        <p:spPr>
          <a:xfrm>
            <a:off x="3375536" y="109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</a:t>
            </a:r>
            <a:endParaRPr dirty="0"/>
          </a:p>
        </p:txBody>
      </p:sp>
      <p:sp>
        <p:nvSpPr>
          <p:cNvPr id="281" name="t"/>
          <p:cNvSpPr/>
          <p:nvPr/>
        </p:nvSpPr>
        <p:spPr>
          <a:xfrm>
            <a:off x="3375536" y="148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Reach × Impact × Confidence ÷ Effort</a:t>
            </a:r>
            <a:endParaRPr dirty="0"/>
          </a:p>
        </p:txBody>
      </p:sp>
      <p:sp>
        <p:nvSpPr>
          <p:cNvPr id="282" name="r"/>
          <p:cNvSpPr/>
          <p:nvPr/>
        </p:nvSpPr>
        <p:spPr>
          <a:xfrm>
            <a:off x="6115536" y="94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3" name="r"/>
          <p:cNvSpPr/>
          <p:nvPr/>
        </p:nvSpPr>
        <p:spPr>
          <a:xfrm>
            <a:off x="6115536" y="94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4" name="t"/>
          <p:cNvSpPr/>
          <p:nvPr/>
        </p:nvSpPr>
        <p:spPr>
          <a:xfrm>
            <a:off x="6345536" y="109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ICE</a:t>
            </a:r>
            <a:endParaRPr/>
          </a:p>
        </p:txBody>
      </p:sp>
      <p:sp>
        <p:nvSpPr>
          <p:cNvPr id="285" name="t"/>
          <p:cNvSpPr/>
          <p:nvPr/>
        </p:nvSpPr>
        <p:spPr>
          <a:xfrm>
            <a:off x="6345536" y="148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Impact × Confidence × Ease</a:t>
            </a:r>
            <a:endParaRPr/>
          </a:p>
        </p:txBody>
      </p:sp>
      <p:sp>
        <p:nvSpPr>
          <p:cNvPr id="286" name="r"/>
          <p:cNvSpPr/>
          <p:nvPr/>
        </p:nvSpPr>
        <p:spPr>
          <a:xfrm>
            <a:off x="3145536" y="206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7" name="r"/>
          <p:cNvSpPr/>
          <p:nvPr/>
        </p:nvSpPr>
        <p:spPr>
          <a:xfrm>
            <a:off x="3145536" y="206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8" name="t"/>
          <p:cNvSpPr/>
          <p:nvPr/>
        </p:nvSpPr>
        <p:spPr>
          <a:xfrm>
            <a:off x="3375536" y="221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MoSCoW</a:t>
            </a:r>
            <a:endParaRPr dirty="0"/>
          </a:p>
        </p:txBody>
      </p:sp>
      <p:sp>
        <p:nvSpPr>
          <p:cNvPr id="289" name="t"/>
          <p:cNvSpPr/>
          <p:nvPr/>
        </p:nvSpPr>
        <p:spPr>
          <a:xfrm>
            <a:off x="3375536" y="260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Must · Should · Could · Won't</a:t>
            </a:r>
            <a:endParaRPr/>
          </a:p>
        </p:txBody>
      </p:sp>
      <p:sp>
        <p:nvSpPr>
          <p:cNvPr id="290" name="r"/>
          <p:cNvSpPr/>
          <p:nvPr/>
        </p:nvSpPr>
        <p:spPr>
          <a:xfrm>
            <a:off x="6115536" y="206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1" name="r"/>
          <p:cNvSpPr/>
          <p:nvPr/>
        </p:nvSpPr>
        <p:spPr>
          <a:xfrm>
            <a:off x="6115536" y="206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2" name="t"/>
          <p:cNvSpPr/>
          <p:nvPr/>
        </p:nvSpPr>
        <p:spPr>
          <a:xfrm>
            <a:off x="6345536" y="221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Kano</a:t>
            </a:r>
            <a:endParaRPr/>
          </a:p>
        </p:txBody>
      </p:sp>
      <p:sp>
        <p:nvSpPr>
          <p:cNvPr id="293" name="t"/>
          <p:cNvSpPr/>
          <p:nvPr/>
        </p:nvSpPr>
        <p:spPr>
          <a:xfrm>
            <a:off x="6345536" y="260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Basic · Performance · Delight</a:t>
            </a:r>
            <a:endParaRPr/>
          </a:p>
        </p:txBody>
      </p:sp>
      <p:sp>
        <p:nvSpPr>
          <p:cNvPr id="294" name="r"/>
          <p:cNvSpPr/>
          <p:nvPr/>
        </p:nvSpPr>
        <p:spPr>
          <a:xfrm>
            <a:off x="3145536" y="318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5" name="r"/>
          <p:cNvSpPr/>
          <p:nvPr/>
        </p:nvSpPr>
        <p:spPr>
          <a:xfrm>
            <a:off x="3145536" y="318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6" name="t"/>
          <p:cNvSpPr/>
          <p:nvPr/>
        </p:nvSpPr>
        <p:spPr>
          <a:xfrm>
            <a:off x="3375536" y="333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Value / Effort</a:t>
            </a:r>
            <a:endParaRPr dirty="0"/>
          </a:p>
        </p:txBody>
      </p:sp>
      <p:sp>
        <p:nvSpPr>
          <p:cNvPr id="297" name="t"/>
          <p:cNvSpPr/>
          <p:nvPr/>
        </p:nvSpPr>
        <p:spPr>
          <a:xfrm>
            <a:off x="3375536" y="372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Quick 2×2 win-finder</a:t>
            </a:r>
            <a:endParaRPr/>
          </a:p>
        </p:txBody>
      </p:sp>
      <p:sp>
        <p:nvSpPr>
          <p:cNvPr id="298" name="r"/>
          <p:cNvSpPr/>
          <p:nvPr/>
        </p:nvSpPr>
        <p:spPr>
          <a:xfrm>
            <a:off x="6115536" y="318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9" name="r"/>
          <p:cNvSpPr/>
          <p:nvPr/>
        </p:nvSpPr>
        <p:spPr>
          <a:xfrm>
            <a:off x="6115536" y="318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0" name="t"/>
          <p:cNvSpPr/>
          <p:nvPr/>
        </p:nvSpPr>
        <p:spPr>
          <a:xfrm>
            <a:off x="6345536" y="333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WSJF</a:t>
            </a:r>
            <a:endParaRPr/>
          </a:p>
        </p:txBody>
      </p:sp>
      <p:sp>
        <p:nvSpPr>
          <p:cNvPr id="301" name="t"/>
          <p:cNvSpPr/>
          <p:nvPr/>
        </p:nvSpPr>
        <p:spPr>
          <a:xfrm>
            <a:off x="6345536" y="372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Cost of Delay ÷ Job Size (SAFe)</a:t>
            </a:r>
            <a:endParaRPr/>
          </a:p>
        </p:txBody>
      </p:sp>
      <p:sp>
        <p:nvSpPr>
          <p:cNvPr id="3" name="t">
            <a:extLst>
              <a:ext uri="{FF2B5EF4-FFF2-40B4-BE49-F238E27FC236}">
                <a16:creationId xmlns:a16="http://schemas.microsoft.com/office/drawing/2014/main" id="{D5997C23-E807-4FA0-34E0-34A13B74B88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4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WORKED EXAMPLE</a:t>
            </a:r>
            <a:endParaRPr/>
          </a:p>
        </p:txBody>
      </p:sp>
      <p:sp>
        <p:nvSpPr>
          <p:cNvPr id="305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 in practice</a:t>
            </a:r>
            <a:endParaRPr/>
          </a:p>
        </p:txBody>
      </p:sp>
      <p:sp>
        <p:nvSpPr>
          <p:cNvPr id="307" name="r"/>
          <p:cNvSpPr/>
          <p:nvPr/>
        </p:nvSpPr>
        <p:spPr>
          <a:xfrm>
            <a:off x="3145536" y="980000"/>
            <a:ext cx="5700000" cy="38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8" name="t"/>
          <p:cNvSpPr/>
          <p:nvPr/>
        </p:nvSpPr>
        <p:spPr>
          <a:xfrm>
            <a:off x="3231536" y="980000"/>
            <a:ext cx="15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Feature</a:t>
            </a:r>
            <a:endParaRPr/>
          </a:p>
        </p:txBody>
      </p:sp>
      <p:sp>
        <p:nvSpPr>
          <p:cNvPr id="309" name="t"/>
          <p:cNvSpPr/>
          <p:nvPr/>
        </p:nvSpPr>
        <p:spPr>
          <a:xfrm>
            <a:off x="4991536" y="980000"/>
            <a:ext cx="54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Reach</a:t>
            </a:r>
            <a:endParaRPr/>
          </a:p>
        </p:txBody>
      </p:sp>
      <p:sp>
        <p:nvSpPr>
          <p:cNvPr id="310" name="t"/>
          <p:cNvSpPr/>
          <p:nvPr/>
        </p:nvSpPr>
        <p:spPr>
          <a:xfrm>
            <a:off x="5711536" y="980000"/>
            <a:ext cx="54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Impact</a:t>
            </a:r>
            <a:endParaRPr/>
          </a:p>
        </p:txBody>
      </p:sp>
      <p:sp>
        <p:nvSpPr>
          <p:cNvPr id="311" name="t"/>
          <p:cNvSpPr/>
          <p:nvPr/>
        </p:nvSpPr>
        <p:spPr>
          <a:xfrm>
            <a:off x="6431536" y="980000"/>
            <a:ext cx="5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Conf.</a:t>
            </a:r>
            <a:endParaRPr/>
          </a:p>
        </p:txBody>
      </p:sp>
      <p:sp>
        <p:nvSpPr>
          <p:cNvPr id="312" name="t"/>
          <p:cNvSpPr/>
          <p:nvPr/>
        </p:nvSpPr>
        <p:spPr>
          <a:xfrm>
            <a:off x="7191536" y="980000"/>
            <a:ext cx="52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Effort</a:t>
            </a:r>
            <a:endParaRPr/>
          </a:p>
        </p:txBody>
      </p:sp>
      <p:sp>
        <p:nvSpPr>
          <p:cNvPr id="313" name="t"/>
          <p:cNvSpPr/>
          <p:nvPr/>
        </p:nvSpPr>
        <p:spPr>
          <a:xfrm>
            <a:off x="7891536" y="980000"/>
            <a:ext cx="4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RICE</a:t>
            </a:r>
            <a:endParaRPr/>
          </a:p>
        </p:txBody>
      </p:sp>
      <p:sp>
        <p:nvSpPr>
          <p:cNvPr id="314" name="t"/>
          <p:cNvSpPr/>
          <p:nvPr/>
        </p:nvSpPr>
        <p:spPr>
          <a:xfrm>
            <a:off x="8551536" y="980000"/>
            <a:ext cx="20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#</a:t>
            </a:r>
            <a:endParaRPr/>
          </a:p>
        </p:txBody>
      </p:sp>
      <p:sp>
        <p:nvSpPr>
          <p:cNvPr id="315" name="r"/>
          <p:cNvSpPr/>
          <p:nvPr/>
        </p:nvSpPr>
        <p:spPr>
          <a:xfrm>
            <a:off x="3145536" y="1360000"/>
            <a:ext cx="5700000" cy="44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16" name="r"/>
          <p:cNvSpPr/>
          <p:nvPr/>
        </p:nvSpPr>
        <p:spPr>
          <a:xfrm>
            <a:off x="3145536" y="179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17" name="t"/>
          <p:cNvSpPr/>
          <p:nvPr/>
        </p:nvSpPr>
        <p:spPr>
          <a:xfrm>
            <a:off x="3231536" y="136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Onboarding revamp</a:t>
            </a:r>
            <a:endParaRPr/>
          </a:p>
        </p:txBody>
      </p:sp>
      <p:sp>
        <p:nvSpPr>
          <p:cNvPr id="318" name="t"/>
          <p:cNvSpPr/>
          <p:nvPr/>
        </p:nvSpPr>
        <p:spPr>
          <a:xfrm>
            <a:off x="4991536" y="136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5,000</a:t>
            </a:r>
            <a:endParaRPr/>
          </a:p>
        </p:txBody>
      </p:sp>
      <p:sp>
        <p:nvSpPr>
          <p:cNvPr id="319" name="t"/>
          <p:cNvSpPr/>
          <p:nvPr/>
        </p:nvSpPr>
        <p:spPr>
          <a:xfrm>
            <a:off x="5711536" y="136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2.0</a:t>
            </a:r>
            <a:endParaRPr/>
          </a:p>
        </p:txBody>
      </p:sp>
      <p:sp>
        <p:nvSpPr>
          <p:cNvPr id="320" name="t"/>
          <p:cNvSpPr/>
          <p:nvPr/>
        </p:nvSpPr>
        <p:spPr>
          <a:xfrm>
            <a:off x="6431536" y="136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80%</a:t>
            </a:r>
            <a:endParaRPr/>
          </a:p>
        </p:txBody>
      </p:sp>
      <p:sp>
        <p:nvSpPr>
          <p:cNvPr id="321" name="t"/>
          <p:cNvSpPr/>
          <p:nvPr/>
        </p:nvSpPr>
        <p:spPr>
          <a:xfrm>
            <a:off x="7191536" y="136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endParaRPr/>
          </a:p>
        </p:txBody>
      </p:sp>
      <p:sp>
        <p:nvSpPr>
          <p:cNvPr id="322" name="t"/>
          <p:cNvSpPr/>
          <p:nvPr/>
        </p:nvSpPr>
        <p:spPr>
          <a:xfrm>
            <a:off x="7891536" y="136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2,667</a:t>
            </a:r>
            <a:endParaRPr/>
          </a:p>
        </p:txBody>
      </p:sp>
      <p:sp>
        <p:nvSpPr>
          <p:cNvPr id="323" name="t"/>
          <p:cNvSpPr/>
          <p:nvPr/>
        </p:nvSpPr>
        <p:spPr>
          <a:xfrm>
            <a:off x="8551536" y="136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/>
          </a:p>
        </p:txBody>
      </p:sp>
      <p:sp>
        <p:nvSpPr>
          <p:cNvPr id="324" name="r"/>
          <p:cNvSpPr/>
          <p:nvPr/>
        </p:nvSpPr>
        <p:spPr>
          <a:xfrm>
            <a:off x="3145536" y="1800000"/>
            <a:ext cx="5700000" cy="44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25" name="r"/>
          <p:cNvSpPr/>
          <p:nvPr/>
        </p:nvSpPr>
        <p:spPr>
          <a:xfrm>
            <a:off x="3145536" y="223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26" name="t"/>
          <p:cNvSpPr/>
          <p:nvPr/>
        </p:nvSpPr>
        <p:spPr>
          <a:xfrm>
            <a:off x="3231536" y="180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Referral program</a:t>
            </a:r>
            <a:endParaRPr/>
          </a:p>
        </p:txBody>
      </p:sp>
      <p:sp>
        <p:nvSpPr>
          <p:cNvPr id="327" name="t"/>
          <p:cNvSpPr/>
          <p:nvPr/>
        </p:nvSpPr>
        <p:spPr>
          <a:xfrm>
            <a:off x="4991536" y="180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3,000</a:t>
            </a:r>
            <a:endParaRPr/>
          </a:p>
        </p:txBody>
      </p:sp>
      <p:sp>
        <p:nvSpPr>
          <p:cNvPr id="328" name="t"/>
          <p:cNvSpPr/>
          <p:nvPr/>
        </p:nvSpPr>
        <p:spPr>
          <a:xfrm>
            <a:off x="5711536" y="180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1.5</a:t>
            </a:r>
            <a:endParaRPr/>
          </a:p>
        </p:txBody>
      </p:sp>
      <p:sp>
        <p:nvSpPr>
          <p:cNvPr id="329" name="t"/>
          <p:cNvSpPr/>
          <p:nvPr/>
        </p:nvSpPr>
        <p:spPr>
          <a:xfrm>
            <a:off x="6431536" y="180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70%</a:t>
            </a:r>
            <a:endParaRPr/>
          </a:p>
        </p:txBody>
      </p:sp>
      <p:sp>
        <p:nvSpPr>
          <p:cNvPr id="330" name="t"/>
          <p:cNvSpPr/>
          <p:nvPr/>
        </p:nvSpPr>
        <p:spPr>
          <a:xfrm>
            <a:off x="7191536" y="180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endParaRPr/>
          </a:p>
        </p:txBody>
      </p:sp>
      <p:sp>
        <p:nvSpPr>
          <p:cNvPr id="331" name="t"/>
          <p:cNvSpPr/>
          <p:nvPr/>
        </p:nvSpPr>
        <p:spPr>
          <a:xfrm>
            <a:off x="7891536" y="180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1,575</a:t>
            </a:r>
            <a:endParaRPr/>
          </a:p>
        </p:txBody>
      </p:sp>
      <p:sp>
        <p:nvSpPr>
          <p:cNvPr id="332" name="t"/>
          <p:cNvSpPr/>
          <p:nvPr/>
        </p:nvSpPr>
        <p:spPr>
          <a:xfrm>
            <a:off x="8551536" y="180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/>
          </a:p>
        </p:txBody>
      </p:sp>
      <p:sp>
        <p:nvSpPr>
          <p:cNvPr id="333" name="r"/>
          <p:cNvSpPr/>
          <p:nvPr/>
        </p:nvSpPr>
        <p:spPr>
          <a:xfrm>
            <a:off x="3145536" y="2240000"/>
            <a:ext cx="5700000" cy="44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4" name="r"/>
          <p:cNvSpPr/>
          <p:nvPr/>
        </p:nvSpPr>
        <p:spPr>
          <a:xfrm>
            <a:off x="3145536" y="26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5" name="t"/>
          <p:cNvSpPr/>
          <p:nvPr/>
        </p:nvSpPr>
        <p:spPr>
          <a:xfrm>
            <a:off x="3231536" y="224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Dark mode</a:t>
            </a:r>
            <a:endParaRPr/>
          </a:p>
        </p:txBody>
      </p:sp>
      <p:sp>
        <p:nvSpPr>
          <p:cNvPr id="336" name="t"/>
          <p:cNvSpPr/>
          <p:nvPr/>
        </p:nvSpPr>
        <p:spPr>
          <a:xfrm>
            <a:off x="4991536" y="224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8,000</a:t>
            </a:r>
            <a:endParaRPr/>
          </a:p>
        </p:txBody>
      </p:sp>
      <p:sp>
        <p:nvSpPr>
          <p:cNvPr id="337" name="t"/>
          <p:cNvSpPr/>
          <p:nvPr/>
        </p:nvSpPr>
        <p:spPr>
          <a:xfrm>
            <a:off x="5711536" y="224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0.5</a:t>
            </a:r>
            <a:endParaRPr/>
          </a:p>
        </p:txBody>
      </p:sp>
      <p:sp>
        <p:nvSpPr>
          <p:cNvPr id="338" name="t"/>
          <p:cNvSpPr/>
          <p:nvPr/>
        </p:nvSpPr>
        <p:spPr>
          <a:xfrm>
            <a:off x="6431536" y="224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</a:t>
            </a:r>
            <a:endParaRPr/>
          </a:p>
        </p:txBody>
      </p:sp>
      <p:sp>
        <p:nvSpPr>
          <p:cNvPr id="339" name="t"/>
          <p:cNvSpPr/>
          <p:nvPr/>
        </p:nvSpPr>
        <p:spPr>
          <a:xfrm>
            <a:off x="7191536" y="224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endParaRPr/>
          </a:p>
        </p:txBody>
      </p:sp>
      <p:sp>
        <p:nvSpPr>
          <p:cNvPr id="340" name="t"/>
          <p:cNvSpPr/>
          <p:nvPr/>
        </p:nvSpPr>
        <p:spPr>
          <a:xfrm>
            <a:off x="7891536" y="224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900</a:t>
            </a:r>
            <a:endParaRPr/>
          </a:p>
        </p:txBody>
      </p:sp>
      <p:sp>
        <p:nvSpPr>
          <p:cNvPr id="341" name="t"/>
          <p:cNvSpPr/>
          <p:nvPr/>
        </p:nvSpPr>
        <p:spPr>
          <a:xfrm>
            <a:off x="8551536" y="224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/>
          </a:p>
        </p:txBody>
      </p:sp>
      <p:sp>
        <p:nvSpPr>
          <p:cNvPr id="342" name="r"/>
          <p:cNvSpPr/>
          <p:nvPr/>
        </p:nvSpPr>
        <p:spPr>
          <a:xfrm>
            <a:off x="3145536" y="980000"/>
            <a:ext cx="5700000" cy="1700000"/>
          </a:xfrm>
          <a:prstGeom prst="rect">
            <a:avLst/>
          </a:prstGeom>
          <a:noFill/>
          <a:ln w="12700" cap="flat">
            <a:solidFill>
              <a:srgbClr val="E7EAEE"/>
            </a:solidFill>
            <a:prstDash val="solid"/>
            <a:round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3" name="t"/>
          <p:cNvSpPr/>
          <p:nvPr/>
        </p:nvSpPr>
        <p:spPr>
          <a:xfrm>
            <a:off x="3145536" y="31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RICE = (Reach × Impact × Confidence) ÷ Effort. </a:t>
            </a:r>
            <a:r>
              <a:rPr lang="en-US" sz="12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Higher score = build first.</a:t>
            </a: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One formula turns opinions into a ranked list.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732FE7C4-C333-EEA4-A3A1-FB288E784930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5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6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PRIORITIZATION BY UE</a:t>
            </a:r>
            <a:endParaRPr/>
          </a:p>
        </p:txBody>
      </p:sp>
      <p:sp>
        <p:nvSpPr>
          <p:cNvPr id="347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Does the feature pay off?</a:t>
            </a:r>
            <a:endParaRPr dirty="0"/>
          </a:p>
        </p:txBody>
      </p:sp>
      <p:sp>
        <p:nvSpPr>
          <p:cNvPr id="349" name="r"/>
          <p:cNvSpPr/>
          <p:nvPr/>
        </p:nvSpPr>
        <p:spPr>
          <a:xfrm>
            <a:off x="3145536" y="980000"/>
            <a:ext cx="2700000" cy="190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50" name="r"/>
          <p:cNvSpPr/>
          <p:nvPr/>
        </p:nvSpPr>
        <p:spPr>
          <a:xfrm>
            <a:off x="3145536" y="980000"/>
            <a:ext cx="2700000" cy="14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51" name="t"/>
          <p:cNvSpPr/>
          <p:nvPr/>
        </p:nvSpPr>
        <p:spPr>
          <a:xfrm>
            <a:off x="3345536" y="1230000"/>
            <a:ext cx="23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Feature X · 1 year</a:t>
            </a:r>
            <a:endParaRPr dirty="0"/>
          </a:p>
        </p:txBody>
      </p:sp>
      <p:sp>
        <p:nvSpPr>
          <p:cNvPr id="352" name="t"/>
          <p:cNvSpPr/>
          <p:nvPr/>
        </p:nvSpPr>
        <p:spPr>
          <a:xfrm>
            <a:off x="3345536" y="16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Added gross profit</a:t>
            </a:r>
            <a:endParaRPr dirty="0"/>
          </a:p>
        </p:txBody>
      </p:sp>
      <p:sp>
        <p:nvSpPr>
          <p:cNvPr id="353" name="t"/>
          <p:cNvSpPr/>
          <p:nvPr/>
        </p:nvSpPr>
        <p:spPr>
          <a:xfrm>
            <a:off x="3345536" y="16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+$60,000</a:t>
            </a:r>
            <a:endParaRPr dirty="0"/>
          </a:p>
        </p:txBody>
      </p:sp>
      <p:sp>
        <p:nvSpPr>
          <p:cNvPr id="354" name="t"/>
          <p:cNvSpPr/>
          <p:nvPr/>
        </p:nvSpPr>
        <p:spPr>
          <a:xfrm>
            <a:off x="3345536" y="19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Build cost</a:t>
            </a:r>
            <a:endParaRPr dirty="0"/>
          </a:p>
        </p:txBody>
      </p:sp>
      <p:sp>
        <p:nvSpPr>
          <p:cNvPr id="355" name="t"/>
          <p:cNvSpPr/>
          <p:nvPr/>
        </p:nvSpPr>
        <p:spPr>
          <a:xfrm>
            <a:off x="3345536" y="19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−$30,000</a:t>
            </a:r>
            <a:endParaRPr dirty="0"/>
          </a:p>
        </p:txBody>
      </p:sp>
      <p:sp>
        <p:nvSpPr>
          <p:cNvPr id="356" name="t"/>
          <p:cNvSpPr/>
          <p:nvPr/>
        </p:nvSpPr>
        <p:spPr>
          <a:xfrm>
            <a:off x="3345536" y="22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Run cost (12 mo)</a:t>
            </a:r>
            <a:endParaRPr dirty="0"/>
          </a:p>
        </p:txBody>
      </p:sp>
      <p:sp>
        <p:nvSpPr>
          <p:cNvPr id="357" name="t"/>
          <p:cNvSpPr/>
          <p:nvPr/>
        </p:nvSpPr>
        <p:spPr>
          <a:xfrm>
            <a:off x="3345536" y="22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−$12,000</a:t>
            </a:r>
            <a:endParaRPr/>
          </a:p>
        </p:txBody>
      </p:sp>
      <p:sp>
        <p:nvSpPr>
          <p:cNvPr id="358" name="t"/>
          <p:cNvSpPr/>
          <p:nvPr/>
        </p:nvSpPr>
        <p:spPr>
          <a:xfrm>
            <a:off x="3345536" y="25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Net</a:t>
            </a:r>
            <a:endParaRPr dirty="0"/>
          </a:p>
        </p:txBody>
      </p:sp>
      <p:sp>
        <p:nvSpPr>
          <p:cNvPr id="359" name="t"/>
          <p:cNvSpPr/>
          <p:nvPr/>
        </p:nvSpPr>
        <p:spPr>
          <a:xfrm>
            <a:off x="3345536" y="25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+$18,000</a:t>
            </a:r>
            <a:endParaRPr dirty="0"/>
          </a:p>
        </p:txBody>
      </p:sp>
      <p:sp>
        <p:nvSpPr>
          <p:cNvPr id="360" name="t"/>
          <p:cNvSpPr/>
          <p:nvPr/>
        </p:nvSpPr>
        <p:spPr>
          <a:xfrm>
            <a:off x="6045536" y="1000000"/>
            <a:ext cx="28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Forecast horizon: 1 year</a:t>
            </a:r>
            <a:endParaRPr/>
          </a:p>
        </p:txBody>
      </p:sp>
      <p:sp>
        <p:nvSpPr>
          <p:cNvPr id="361" name="r"/>
          <p:cNvSpPr/>
          <p:nvPr/>
        </p:nvSpPr>
        <p:spPr>
          <a:xfrm>
            <a:off x="6045536" y="156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2" name="t"/>
          <p:cNvSpPr/>
          <p:nvPr/>
        </p:nvSpPr>
        <p:spPr>
          <a:xfrm>
            <a:off x="6305536" y="152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Long enough to capture the adoption ramp and retention.</a:t>
            </a:r>
            <a:endParaRPr/>
          </a:p>
        </p:txBody>
      </p:sp>
      <p:sp>
        <p:nvSpPr>
          <p:cNvPr id="363" name="r"/>
          <p:cNvSpPr/>
          <p:nvPr/>
        </p:nvSpPr>
        <p:spPr>
          <a:xfrm>
            <a:off x="6045536" y="203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4" name="t"/>
          <p:cNvSpPr/>
          <p:nvPr/>
        </p:nvSpPr>
        <p:spPr>
          <a:xfrm>
            <a:off x="6305536" y="199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Short enough that the market and assumptions stay trustworthy.</a:t>
            </a:r>
            <a:endParaRPr/>
          </a:p>
        </p:txBody>
      </p:sp>
      <p:sp>
        <p:nvSpPr>
          <p:cNvPr id="365" name="r"/>
          <p:cNvSpPr/>
          <p:nvPr/>
        </p:nvSpPr>
        <p:spPr>
          <a:xfrm>
            <a:off x="6045536" y="250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6" name="t"/>
          <p:cNvSpPr/>
          <p:nvPr/>
        </p:nvSpPr>
        <p:spPr>
          <a:xfrm>
            <a:off x="6305536" y="246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Matches annual planning and budgets.</a:t>
            </a:r>
            <a:endParaRPr/>
          </a:p>
        </p:txBody>
      </p:sp>
      <p:sp>
        <p:nvSpPr>
          <p:cNvPr id="367" name="r"/>
          <p:cNvSpPr/>
          <p:nvPr/>
        </p:nvSpPr>
        <p:spPr>
          <a:xfrm>
            <a:off x="6045536" y="297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8" name="t"/>
          <p:cNvSpPr/>
          <p:nvPr/>
        </p:nvSpPr>
        <p:spPr>
          <a:xfrm>
            <a:off x="6305536" y="293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Beyond ~12 months a feature forecast is mostly a guess.</a:t>
            </a:r>
            <a:endParaRPr/>
          </a:p>
        </p:txBody>
      </p:sp>
      <p:sp>
        <p:nvSpPr>
          <p:cNvPr id="369" name="t"/>
          <p:cNvSpPr/>
          <p:nvPr/>
        </p:nvSpPr>
        <p:spPr>
          <a:xfrm>
            <a:off x="3145536" y="36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Build a feature when its </a:t>
            </a:r>
            <a:r>
              <a:rPr lang="en-US" sz="12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expected 1-year gross profit &gt; cost to build and run it.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5C9598FE-67D2-D511-A912-A12DD9B83F0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sym typeface="Montserrat ExtraBold"/>
              </a:rPr>
              <a:t>UE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9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0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PRIORITIZATION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Priorities: Based on UE of a Feature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2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What metric feature impacts? How much does it impact?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B85C2E27-4748-400D-6EC4-BD58D2D9F4F5}"/>
              </a:ext>
            </a:extLst>
          </p:cNvPr>
          <p:cNvSpPr/>
          <p:nvPr/>
        </p:nvSpPr>
        <p:spPr>
          <a:xfrm>
            <a:off x="621792" y="46908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909063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Google Shape;791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788" y="152400"/>
            <a:ext cx="691242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34225"/>
            <a:ext cx="8839200" cy="377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825" y="21665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4788" y="152400"/>
            <a:ext cx="725442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PREVIOUS LECTURE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Lecture 1: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 ·  Unit Economics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+ Prioritization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9FB0BF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84058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Course Structure, Grading, Schedule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444093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Introduction</a:t>
            </a:r>
            <a:r>
              <a:rPr kumimoji="0" lang="ru-RU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+ 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Product Manager Lens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047597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Unit Economics Foundations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651101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Where UE Came From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25460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Calculating the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core metrics — CAC &amp; LTV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85810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The key question of unit economics</a:t>
            </a:r>
          </a:p>
        </p:txBody>
      </p:sp>
      <p:sp>
        <p:nvSpPr>
          <p:cNvPr id="377" name="Google Shape;377;p18">
            <a:extLst>
              <a:ext uri="{FF2B5EF4-FFF2-40B4-BE49-F238E27FC236}">
                <a16:creationId xmlns:a16="http://schemas.microsoft.com/office/drawing/2014/main" id="{9AA1D127-4763-4C00-9335-0771FDC767F1}"/>
              </a:ext>
            </a:extLst>
          </p:cNvPr>
          <p:cNvSpPr>
            <a:spLocks noGrp="1"/>
          </p:cNvSpPr>
          <p:nvPr/>
        </p:nvSpPr>
        <p:spPr>
          <a:xfrm>
            <a:off x="3200400" y="431596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4" name="Google Shape;743;p34">
            <a:extLst>
              <a:ext uri="{FF2B5EF4-FFF2-40B4-BE49-F238E27FC236}">
                <a16:creationId xmlns:a16="http://schemas.microsoft.com/office/drawing/2014/main" id="{E3257F70-90A4-DAEE-8186-CA5C2AC702E4}"/>
              </a:ext>
            </a:extLst>
          </p:cNvPr>
          <p:cNvSpPr>
            <a:spLocks noGrp="1"/>
          </p:cNvSpPr>
          <p:nvPr/>
        </p:nvSpPr>
        <p:spPr>
          <a:xfrm>
            <a:off x="3200400" y="8129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" name="Google Shape;744;p34">
            <a:extLst>
              <a:ext uri="{FF2B5EF4-FFF2-40B4-BE49-F238E27FC236}">
                <a16:creationId xmlns:a16="http://schemas.microsoft.com/office/drawing/2014/main" id="{B2B43C36-267A-FA69-DC1C-44E117CB0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912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6" name="Google Shape;746;p34">
            <a:extLst>
              <a:ext uri="{FF2B5EF4-FFF2-40B4-BE49-F238E27FC236}">
                <a16:creationId xmlns:a16="http://schemas.microsoft.com/office/drawing/2014/main" id="{E258350A-2475-A9C3-E61E-F7A209D13BB5}"/>
              </a:ext>
            </a:extLst>
          </p:cNvPr>
          <p:cNvSpPr>
            <a:spLocks noGrp="1"/>
          </p:cNvSpPr>
          <p:nvPr/>
        </p:nvSpPr>
        <p:spPr>
          <a:xfrm>
            <a:off x="3200400" y="145307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" name="Google Shape;747;p34">
            <a:extLst>
              <a:ext uri="{FF2B5EF4-FFF2-40B4-BE49-F238E27FC236}">
                <a16:creationId xmlns:a16="http://schemas.microsoft.com/office/drawing/2014/main" id="{4E7BD69F-048D-829D-FC18-C2F9E8F3F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1552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8" name="Google Shape;749;p34">
            <a:extLst>
              <a:ext uri="{FF2B5EF4-FFF2-40B4-BE49-F238E27FC236}">
                <a16:creationId xmlns:a16="http://schemas.microsoft.com/office/drawing/2014/main" id="{469957CA-77FB-D4CB-131F-04DCD032BC51}"/>
              </a:ext>
            </a:extLst>
          </p:cNvPr>
          <p:cNvSpPr>
            <a:spLocks noGrp="1"/>
          </p:cNvSpPr>
          <p:nvPr/>
        </p:nvSpPr>
        <p:spPr>
          <a:xfrm>
            <a:off x="3200400" y="209315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" name="Google Shape;750;p34">
            <a:extLst>
              <a:ext uri="{FF2B5EF4-FFF2-40B4-BE49-F238E27FC236}">
                <a16:creationId xmlns:a16="http://schemas.microsoft.com/office/drawing/2014/main" id="{DC6B6DF9-5545-7A39-A003-1FADE07119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193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0" name="Google Shape;752;p34">
            <a:extLst>
              <a:ext uri="{FF2B5EF4-FFF2-40B4-BE49-F238E27FC236}">
                <a16:creationId xmlns:a16="http://schemas.microsoft.com/office/drawing/2014/main" id="{900DF376-1DAE-6836-0699-589DFBDAE0D1}"/>
              </a:ext>
            </a:extLst>
          </p:cNvPr>
          <p:cNvSpPr>
            <a:spLocks noGrp="1"/>
          </p:cNvSpPr>
          <p:nvPr/>
        </p:nvSpPr>
        <p:spPr>
          <a:xfrm>
            <a:off x="3200400" y="273323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753;p34">
            <a:extLst>
              <a:ext uri="{FF2B5EF4-FFF2-40B4-BE49-F238E27FC236}">
                <a16:creationId xmlns:a16="http://schemas.microsoft.com/office/drawing/2014/main" id="{A7D8C439-D165-725F-BB83-CFDABE884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8330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2" name="Google Shape;755;p34">
            <a:extLst>
              <a:ext uri="{FF2B5EF4-FFF2-40B4-BE49-F238E27FC236}">
                <a16:creationId xmlns:a16="http://schemas.microsoft.com/office/drawing/2014/main" id="{13672B2B-4950-FA85-93DD-A062348727D6}"/>
              </a:ext>
            </a:extLst>
          </p:cNvPr>
          <p:cNvSpPr>
            <a:spLocks noGrp="1"/>
          </p:cNvSpPr>
          <p:nvPr/>
        </p:nvSpPr>
        <p:spPr>
          <a:xfrm>
            <a:off x="3200400" y="337331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" name="Google Shape;756;p34">
            <a:extLst>
              <a:ext uri="{FF2B5EF4-FFF2-40B4-BE49-F238E27FC236}">
                <a16:creationId xmlns:a16="http://schemas.microsoft.com/office/drawing/2014/main" id="{4BFC1061-3CFD-FFA8-0A96-0AF2F3D49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34731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4" name="Google Shape;758;p34">
            <a:extLst>
              <a:ext uri="{FF2B5EF4-FFF2-40B4-BE49-F238E27FC236}">
                <a16:creationId xmlns:a16="http://schemas.microsoft.com/office/drawing/2014/main" id="{1C10A524-C13B-B957-6B09-3A9887DD9CE6}"/>
              </a:ext>
            </a:extLst>
          </p:cNvPr>
          <p:cNvSpPr>
            <a:spLocks noGrp="1"/>
          </p:cNvSpPr>
          <p:nvPr/>
        </p:nvSpPr>
        <p:spPr>
          <a:xfrm>
            <a:off x="3200400" y="40133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" name="Google Shape;759;p34">
            <a:extLst>
              <a:ext uri="{FF2B5EF4-FFF2-40B4-BE49-F238E27FC236}">
                <a16:creationId xmlns:a16="http://schemas.microsoft.com/office/drawing/2014/main" id="{8B1FEB73-7D5B-E13B-57C0-C35DA37479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411324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47336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30000">
                <a:solidFill>
                  <a:srgbClr val="2C4257"/>
                </a:solidFill>
                <a:latin typeface="Montserrat ExtraBold"/>
              </a:rPr>
              <a:t>UE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>
                <a:solidFill>
                  <a:srgbClr val="F2785C"/>
                </a:solidFill>
                <a:latin typeface="Montserrat SemiBold"/>
              </a:rPr>
              <a:t>UNIT ECONOMICS CASE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694944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Montserrat ExtraBold"/>
              </a:rPr>
              <a:t>UE for Credit Organization</a:t>
            </a:r>
            <a:endParaRPr sz="40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DB715AA2-65AA-6C73-EFBD-04AFBF4C197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yebrow"/>
          <p:cNvSpPr txBox="1"/>
          <p:nvPr/>
        </p:nvSpPr>
        <p:spPr>
          <a:xfrm>
            <a:off x="365760" y="658368"/>
            <a:ext cx="300000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PAYBACK CURVE</a:t>
            </a:r>
          </a:p>
        </p:txBody>
      </p:sp>
      <p:sp>
        <p:nvSpPr>
          <p:cNvPr id="5" name="Title"/>
          <p:cNvSpPr txBox="1"/>
          <p:nvPr/>
        </p:nvSpPr>
        <p:spPr>
          <a:xfrm>
            <a:off x="365760" y="1010000"/>
            <a:ext cx="8412480" cy="45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Costs now, profit over time</a:t>
            </a:r>
          </a:p>
        </p:txBody>
      </p:sp>
      <p:pic>
        <p:nvPicPr>
          <p:cNvPr id="6" name="Payback 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00" y="1560000"/>
            <a:ext cx="8000000" cy="2967800"/>
          </a:xfrm>
          <a:prstGeom prst="rect">
            <a:avLst/>
          </a:prstGeom>
        </p:spPr>
      </p:pic>
      <p:sp>
        <p:nvSpPr>
          <p:cNvPr id="7" name="Footer"/>
          <p:cNvSpPr txBox="1"/>
          <p:nvPr/>
        </p:nvSpPr>
        <p:spPr>
          <a:xfrm>
            <a:off x="365760" y="4736592"/>
            <a:ext cx="300000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>
                <a:solidFill>
                  <a:srgbClr val="596A78"/>
                </a:solidFill>
                <a:latin typeface="Montserrat Medium"/>
              </a:rPr>
              <a:t>Lecture 3–4  ·  Unit Economics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w8zfl1a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816425" cy="483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31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REAL-LIFE ISSUES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Real-life problems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100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>
                <a:solidFill>
                  <a:srgbClr val="20303D"/>
                </a:solidFill>
                <a:latin typeface="Montserrat"/>
              </a:rPr>
              <a:t>→  For all acquisition channels together, or separately?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2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>
                <a:solidFill>
                  <a:srgbClr val="20303D"/>
                </a:solidFill>
                <a:latin typeface="Montserrat"/>
              </a:rPr>
              <a:t>→  What cohort lifetime should we use?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184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Based on which months?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260000"/>
            <a:ext cx="5700000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What to do with </a:t>
            </a:r>
            <a:r>
              <a:rPr lang="en-US" sz="1300" dirty="0">
                <a:solidFill>
                  <a:srgbClr val="20303D"/>
                </a:solidFill>
                <a:latin typeface="Montserrat"/>
              </a:rPr>
              <a:t>abnormal</a:t>
            </a:r>
            <a:r>
              <a:rPr sz="1300" dirty="0">
                <a:solidFill>
                  <a:srgbClr val="20303D"/>
                </a:solidFill>
                <a:latin typeface="Montserrat"/>
              </a:rPr>
              <a:t> months?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268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What exactly goes into CAC?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5536" y="320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>
                <a:solidFill>
                  <a:srgbClr val="192E40"/>
                </a:solidFill>
                <a:latin typeface="Montserrat SemiBold"/>
              </a:rPr>
              <a:t>Solution: </a:t>
            </a:r>
            <a:r>
              <a:rPr sz="1300">
                <a:solidFill>
                  <a:srgbClr val="20303D"/>
                </a:solidFill>
                <a:latin typeface="Montserrat"/>
              </a:rPr>
              <a:t>measure what differs materially</a:t>
            </a:r>
          </a:p>
        </p:txBody>
      </p:sp>
      <p:sp>
        <p:nvSpPr>
          <p:cNvPr id="13" name="t">
            <a:extLst>
              <a:ext uri="{FF2B5EF4-FFF2-40B4-BE49-F238E27FC236}">
                <a16:creationId xmlns:a16="http://schemas.microsoft.com/office/drawing/2014/main" id="{DA9143B6-A802-4E75-BF62-463092169EC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KEY SEGMENTS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Two key segments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45536" y="9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45536" y="1380000"/>
            <a:ext cx="2500000" cy="36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800" dirty="0">
                <a:solidFill>
                  <a:srgbClr val="FFFFFF"/>
                </a:solidFill>
                <a:latin typeface="Montserrat ExtraBold"/>
              </a:rPr>
              <a:t>"Paid traffic"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5535" y="1780000"/>
            <a:ext cx="295587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dirty="0">
                <a:solidFill>
                  <a:srgbClr val="C8430F"/>
                </a:solidFill>
                <a:latin typeface="Montserrat Medium"/>
              </a:rPr>
              <a:t>CAC $9.51  ·  Total Profit (LTV) −$10.28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145536" y="25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345535" y="2898783"/>
            <a:ext cx="2500000" cy="36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800" dirty="0">
                <a:solidFill>
                  <a:srgbClr val="FFFFFF"/>
                </a:solidFill>
                <a:latin typeface="Montserrat ExtraBold"/>
              </a:rPr>
              <a:t>"Partner base"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45535" y="3298783"/>
            <a:ext cx="2955872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dirty="0">
                <a:solidFill>
                  <a:srgbClr val="2E8B57"/>
                </a:solidFill>
                <a:latin typeface="Montserrat Medium"/>
              </a:rPr>
              <a:t>CAC $2.85  ·  Total Profit (LTV) $36.83</a:t>
            </a:r>
          </a:p>
        </p:txBody>
      </p:sp>
      <p:sp>
        <p:nvSpPr>
          <p:cNvPr id="14" name="t">
            <a:extLst>
              <a:ext uri="{FF2B5EF4-FFF2-40B4-BE49-F238E27FC236}">
                <a16:creationId xmlns:a16="http://schemas.microsoft.com/office/drawing/2014/main" id="{3FA496A4-C847-1FA1-A99B-D85E709A54F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30000">
                <a:solidFill>
                  <a:srgbClr val="2C4257"/>
                </a:solidFill>
                <a:latin typeface="Montserrat ExtraBold"/>
              </a:rPr>
              <a:t>FIX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>
                <a:solidFill>
                  <a:srgbClr val="F2785C"/>
                </a:solidFill>
                <a:latin typeface="Montserrat SemiBold"/>
              </a:rPr>
              <a:t>PROBLEM SOLVING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>
                <a:solidFill>
                  <a:srgbClr val="FFFFFF"/>
                </a:solidFill>
                <a:latin typeface="Montserrat ExtraBold"/>
              </a:rPr>
              <a:t>Fixing the problem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C8526ABA-8E08-8052-1C71-CCC2D5D6E5AF}"/>
              </a:ext>
            </a:extLst>
          </p:cNvPr>
          <p:cNvSpPr/>
          <p:nvPr/>
        </p:nvSpPr>
        <p:spPr>
          <a:xfrm>
            <a:off x="658368" y="461772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12916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Let’s optimize traffic!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10 team-hours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1" name="Picture 10" descr="tmp0dcrusd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9B4A748B-CDC6-4FF6-147E-F8C8F8898D6B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Add Tamil and Sinhala languages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167885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10 team-hours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1" name="Picture 10" descr="tmpmapcj31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933E0045-771E-1E86-1B42-69F14A805A9D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6108C0-36EF-0643-30F0-67A404ED8DF6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Remove extra fields the risk team doesn’t use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10 team-hours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1" name="Picture 10" descr="tmpw8zfl1a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D429D755-0A73-ACEF-4F54-0AE53A86B075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1AF471-B202-6F99-516B-22BD4982EF5F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Improve SMS deliverability – add a backup provider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Steps: phone confirmed, terms signed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15 team-hours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2" name="Picture 11" descr="tmpco2iru3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DB9D26A0-5536-0EB0-FB1A-EC6857EACBB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D2666B-9BD9-EF89-2581-2F01783AAD84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PREVIOUS LECTURE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2: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UE in the 19</a:t>
            </a:r>
            <a:r>
              <a:rPr kumimoji="0" lang="en-US" sz="1350" b="0" i="0" u="none" strike="noStrike" kern="1200" cap="none" spc="0" normalizeH="0" baseline="3000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century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John Peel: The goal UE answers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Sales Funnel Quiz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CustDev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Result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Repeat-Sale Paradox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CalZen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Case: The Key Insights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203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Improve payout deliverability – review bank error logs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Steps: Money received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10 team-hours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2" name="Picture 11" descr="tmp8trdrdm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48FE3F20-F32C-ABC0-E211-5F814066B541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1CD8F2-FD61-F765-ABA8-CD86FE9658EC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Add more payout methods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Steps: Bank details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20 team-hours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2" name="Picture 11" descr="tmp2m025t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61DECD4F-2892-1679-03CA-B9117D935CC9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1A554C-84A4-FDA4-CA8B-5B2A4C088D6E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Roll out triggered CRM marketing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Steps: Retention Rate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20 team-hours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pic>
        <p:nvPicPr>
          <p:cNvPr id="12" name="Picture 11" descr="tmpbpv3rra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D33BFB74-306E-DC4C-99E4-E35A41546C9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19F28A-4683-D8CD-E9C6-3A3C0F753C55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How about raising the loan approval rate?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Steps: Loan approved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5 team-hours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sp>
        <p:nvSpPr>
          <p:cNvPr id="12" name="t">
            <a:extLst>
              <a:ext uri="{FF2B5EF4-FFF2-40B4-BE49-F238E27FC236}">
                <a16:creationId xmlns:a16="http://schemas.microsoft.com/office/drawing/2014/main" id="{87D3A549-69D9-6F02-21FC-4738A942DCA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4494A2-AA0E-6A7B-0DF8-F8FFEDECE152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IDEA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Idea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How about lowering the average check?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Cost: 5 team-hours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Payoff: ?</a:t>
            </a:r>
          </a:p>
        </p:txBody>
      </p:sp>
      <p:sp>
        <p:nvSpPr>
          <p:cNvPr id="11" name="t">
            <a:extLst>
              <a:ext uri="{FF2B5EF4-FFF2-40B4-BE49-F238E27FC236}">
                <a16:creationId xmlns:a16="http://schemas.microsoft.com/office/drawing/2014/main" id="{59C51D87-4B9F-641F-A586-728A355BD9EE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A25945-EB85-1212-CFAC-DE84557CEF4A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Features to solve the problem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SUMMARY TABLE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Summary of ideas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173951"/>
              </p:ext>
            </p:extLst>
          </p:nvPr>
        </p:nvGraphicFramePr>
        <p:xfrm>
          <a:off x="3145536" y="940000"/>
          <a:ext cx="5700000" cy="3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Action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Cost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Effect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Optimize traffic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10h / $1K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+$0.5 Profit / unit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Add languages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10h / $1K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+$0.2 Profit / unit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Remove extra fields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5h / $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Profit / unit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SMS deliverability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15h / $1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+$0.25 Profit / unit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Payout deliverability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10h / $1K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Profit / unit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Payout methods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20h / $2K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+$0.05 Profit / unit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CRM marketing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20h / $2K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Profit / unit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Raise approval rate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5h / $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+$5 Profit / unit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All combined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95h / $9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+$6.3 Profit / unit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t">
            <a:extLst>
              <a:ext uri="{FF2B5EF4-FFF2-40B4-BE49-F238E27FC236}">
                <a16:creationId xmlns:a16="http://schemas.microsoft.com/office/drawing/2014/main" id="{F0F01FFD-31C0-6659-F2CA-E40E5C25C45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KEY TAKEAWAY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Key takeaway</a:t>
            </a:r>
          </a:p>
        </p:txBody>
      </p:sp>
      <p:sp>
        <p:nvSpPr>
          <p:cNvPr id="7" name="Oval 6"/>
          <p:cNvSpPr/>
          <p:nvPr/>
        </p:nvSpPr>
        <p:spPr>
          <a:xfrm>
            <a:off x="3145536" y="10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5536" y="10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dirty="0">
                <a:solidFill>
                  <a:srgbClr val="20303D"/>
                </a:solidFill>
                <a:latin typeface="Montserrat"/>
              </a:rPr>
              <a:t>It pays to compute the unit economics of an individual feature;</a:t>
            </a:r>
          </a:p>
        </p:txBody>
      </p:sp>
      <p:sp>
        <p:nvSpPr>
          <p:cNvPr id="9" name="Oval 8"/>
          <p:cNvSpPr/>
          <p:nvPr/>
        </p:nvSpPr>
        <p:spPr>
          <a:xfrm>
            <a:off x="3145536" y="18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5536" y="18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>
                <a:solidFill>
                  <a:srgbClr val="20303D"/>
                </a:solidFill>
                <a:latin typeface="Montserrat"/>
              </a:rPr>
              <a:t>Compare the cost against the forecasted profit;</a:t>
            </a:r>
          </a:p>
        </p:txBody>
      </p:sp>
      <p:sp>
        <p:nvSpPr>
          <p:cNvPr id="11" name="Oval 10"/>
          <p:cNvSpPr/>
          <p:nvPr/>
        </p:nvSpPr>
        <p:spPr>
          <a:xfrm>
            <a:off x="3145536" y="26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5536" y="26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>
                <a:solidFill>
                  <a:srgbClr val="20303D"/>
                </a:solidFill>
                <a:latin typeface="Montserrat"/>
              </a:rPr>
              <a:t>Direct your key efforts at widening the main constraint (the bottleneck).</a:t>
            </a:r>
          </a:p>
        </p:txBody>
      </p:sp>
      <p:sp>
        <p:nvSpPr>
          <p:cNvPr id="13" name="t">
            <a:extLst>
              <a:ext uri="{FF2B5EF4-FFF2-40B4-BE49-F238E27FC236}">
                <a16:creationId xmlns:a16="http://schemas.microsoft.com/office/drawing/2014/main" id="{E4BAAAF3-F921-6D60-A658-7B45FB7FFAE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339596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What is your takeaway today?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95020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409010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3: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When LTV = 3*CAC is bad, Cash Gap 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Unit Economics Model Dive In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UE Model Practical Task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Priorities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Prioritization based on UE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Discussion: What Feature Impacts What</a:t>
            </a: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5" name="t">
            <a:extLst>
              <a:ext uri="{FF2B5EF4-FFF2-40B4-BE49-F238E27FC236}">
                <a16:creationId xmlns:a16="http://schemas.microsoft.com/office/drawing/2014/main" id="{4E51F5ED-B719-F899-7AEE-C558A0A7ACB3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8096863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BEFORE WE WRAP UP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Questions?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On the topics discussed and not only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82308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1280800" cy="14619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950" dirty="0">
                <a:solidFill>
                  <a:srgbClr val="F2785C"/>
                </a:solidFill>
                <a:latin typeface="Montserrat SemiBold"/>
              </a:rPr>
              <a:t>PREVIOUS LECTURE</a:t>
            </a:r>
            <a:endParaRPr sz="950" dirty="0">
              <a:solidFill>
                <a:srgbClr val="F2785C"/>
              </a:solidFill>
              <a:latin typeface="Montserrat SemiBol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64633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Two activities,</a:t>
            </a:r>
          </a:p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  <a:hlinkClick r:id="rId2"/>
              </a:rPr>
              <a:t>Link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45536" y="9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45535" y="1380000"/>
            <a:ext cx="4245889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FFFFFF"/>
                </a:solidFill>
                <a:latin typeface="Montserrat ExtraBold"/>
              </a:rPr>
              <a:t>Lecture 1: Survey</a:t>
            </a:r>
            <a:endParaRPr sz="18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5536" y="1780000"/>
            <a:ext cx="469356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Rate topics from the most interesting to the least interesting</a:t>
            </a:r>
            <a:endParaRPr lang="en-US" sz="1100" dirty="0"/>
          </a:p>
        </p:txBody>
      </p:sp>
      <p:sp>
        <p:nvSpPr>
          <p:cNvPr id="11" name="Rounded Rectangle 10"/>
          <p:cNvSpPr/>
          <p:nvPr/>
        </p:nvSpPr>
        <p:spPr>
          <a:xfrm>
            <a:off x="3145536" y="25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345535" y="2700000"/>
            <a:ext cx="3445789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1800" dirty="0">
                <a:solidFill>
                  <a:srgbClr val="FFFFFF"/>
                </a:solidFill>
                <a:latin typeface="Montserrat ExtraBold"/>
              </a:rPr>
              <a:t>Lecture 1: Test</a:t>
            </a:r>
            <a:endParaRPr sz="18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45536" y="3100000"/>
            <a:ext cx="524601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Answer the questions depending on the material</a:t>
            </a:r>
            <a:endParaRPr lang="en-US" sz="1100" dirty="0"/>
          </a:p>
        </p:txBody>
      </p:sp>
      <p:sp>
        <p:nvSpPr>
          <p:cNvPr id="14" name="t">
            <a:extLst>
              <a:ext uri="{FF2B5EF4-FFF2-40B4-BE49-F238E27FC236}">
                <a16:creationId xmlns:a16="http://schemas.microsoft.com/office/drawing/2014/main" id="{3FA496A4-C847-1FA1-A99B-D85E709A54F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</p:spTree>
    <p:extLst>
      <p:ext uri="{BB962C8B-B14F-4D97-AF65-F5344CB8AC3E}">
        <p14:creationId xmlns:p14="http://schemas.microsoft.com/office/powerpoint/2010/main" val="13289867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Thank you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Max Popov  ·  Financial Management in Digital Products  ·  Innopolis University</a:t>
            </a:r>
          </a:p>
        </p:txBody>
      </p:sp>
    </p:spTree>
    <p:extLst>
      <p:ext uri="{BB962C8B-B14F-4D97-AF65-F5344CB8AC3E}">
        <p14:creationId xmlns:p14="http://schemas.microsoft.com/office/powerpoint/2010/main" val="36474167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Turn on Meeting Recording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Make sure the recording is running, and only then begin.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Financial Management in Digital Products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736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INNOPOLIS UNIVERSITY  ·  SUMMER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Financial Management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in Digital Products</a:t>
            </a: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Unit Economics  ·  Financial Modelling  ·  Business Valuation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Lecture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4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 —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Theory of Constraints, Channel Variability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 Popov  ·  Course Instructor</a:t>
            </a:r>
          </a:p>
        </p:txBody>
      </p:sp>
    </p:spTree>
    <p:extLst>
      <p:ext uri="{BB962C8B-B14F-4D97-AF65-F5344CB8AC3E}">
        <p14:creationId xmlns:p14="http://schemas.microsoft.com/office/powerpoint/2010/main" val="28493684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4: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What we’ll cover today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Theory of Constraints by Goldratt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Looking for bottlenecks in Job search funnel 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Job Search Quiz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Digital Product Sales Funnel Variability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Digital Product Monetization Variability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Most Useful Skill + Homework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05007D79-F32E-8BD4-4EB1-3E2E554D1B0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  <p:extLst>
      <p:ext uri="{BB962C8B-B14F-4D97-AF65-F5344CB8AC3E}">
        <p14:creationId xmlns:p14="http://schemas.microsoft.com/office/powerpoint/2010/main" val="3926594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74;p65">
            <a:extLst>
              <a:ext uri="{FF2B5EF4-FFF2-40B4-BE49-F238E27FC236}">
                <a16:creationId xmlns:a16="http://schemas.microsoft.com/office/drawing/2014/main" id="{457E2384-2281-B3A0-B398-CF94C5F1381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152400"/>
            <a:ext cx="8624594" cy="4838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2106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BOTT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BOTTLENECK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Job search as a funnel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A practical case for finding and widening constraints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ECA3D9F9-78E8-0BD7-D0C7-8E8DB2887CF2}"/>
              </a:ext>
            </a:extLst>
          </p:cNvPr>
          <p:cNvSpPr/>
          <p:nvPr/>
        </p:nvSpPr>
        <p:spPr>
          <a:xfrm>
            <a:off x="621792" y="4513672"/>
            <a:ext cx="395020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Constraints, Channels Variability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THEORY OF CONSTRAINTS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Work with the bottleneck</a:t>
            </a:r>
          </a:p>
        </p:txBody>
      </p:sp>
      <p:sp>
        <p:nvSpPr>
          <p:cNvPr id="10" name="t">
            <a:extLst>
              <a:ext uri="{FF2B5EF4-FFF2-40B4-BE49-F238E27FC236}">
                <a16:creationId xmlns:a16="http://schemas.microsoft.com/office/drawing/2014/main" id="{A159995C-DA8E-06BB-CAFD-38539E7BF06C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01" name="o"/>
          <p:cNvSpPr/>
          <p:nvPr/>
        </p:nvSpPr>
        <p:spPr>
          <a:xfrm>
            <a:off x="3145536" y="108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1</a:t>
            </a:r>
          </a:p>
        </p:txBody>
      </p:sp>
      <p:sp>
        <p:nvSpPr>
          <p:cNvPr id="302" name="t"/>
          <p:cNvSpPr txBox="1"/>
          <p:nvPr/>
        </p:nvSpPr>
        <p:spPr>
          <a:xfrm>
            <a:off x="3705536" y="112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Find the narrowest point in the system.</a:t>
            </a:r>
          </a:p>
        </p:txBody>
      </p:sp>
      <p:sp>
        <p:nvSpPr>
          <p:cNvPr id="303" name="o"/>
          <p:cNvSpPr/>
          <p:nvPr/>
        </p:nvSpPr>
        <p:spPr>
          <a:xfrm>
            <a:off x="3145536" y="191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2</a:t>
            </a:r>
          </a:p>
        </p:txBody>
      </p:sp>
      <p:sp>
        <p:nvSpPr>
          <p:cNvPr id="304" name="t"/>
          <p:cNvSpPr txBox="1"/>
          <p:nvPr/>
        </p:nvSpPr>
        <p:spPr>
          <a:xfrm>
            <a:off x="3705536" y="195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Subordinate the rest of the process to that constraint.</a:t>
            </a:r>
          </a:p>
        </p:txBody>
      </p:sp>
      <p:sp>
        <p:nvSpPr>
          <p:cNvPr id="305" name="o"/>
          <p:cNvSpPr/>
          <p:nvPr/>
        </p:nvSpPr>
        <p:spPr>
          <a:xfrm>
            <a:off x="3145536" y="274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3</a:t>
            </a:r>
          </a:p>
        </p:txBody>
      </p:sp>
      <p:sp>
        <p:nvSpPr>
          <p:cNvPr id="306" name="t"/>
          <p:cNvSpPr txBox="1"/>
          <p:nvPr/>
        </p:nvSpPr>
        <p:spPr>
          <a:xfrm>
            <a:off x="3705536" y="278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Widen the bottleneck.</a:t>
            </a:r>
          </a:p>
        </p:txBody>
      </p:sp>
      <p:sp>
        <p:nvSpPr>
          <p:cNvPr id="307" name="o"/>
          <p:cNvSpPr/>
          <p:nvPr/>
        </p:nvSpPr>
        <p:spPr>
          <a:xfrm>
            <a:off x="3145536" y="357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4</a:t>
            </a:r>
          </a:p>
        </p:txBody>
      </p:sp>
      <p:sp>
        <p:nvSpPr>
          <p:cNvPr id="308" name="t"/>
          <p:cNvSpPr txBox="1"/>
          <p:nvPr/>
        </p:nvSpPr>
        <p:spPr>
          <a:xfrm>
            <a:off x="3705536" y="361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Find the next bottleneck and repeat.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CASE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CASE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Finding a 500K+ IT job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The same logic works outside product funnels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2093C362-E088-D993-B7C1-26E08E1E0802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GIVEN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The target outcome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BCBE457F-8261-1320-661A-8D31F122F91A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09" name="s"/>
          <p:cNvSpPr/>
          <p:nvPr/>
        </p:nvSpPr>
        <p:spPr>
          <a:xfrm>
            <a:off x="3145536" y="1120000"/>
            <a:ext cx="2680000" cy="162000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10" name="t"/>
          <p:cNvSpPr txBox="1"/>
          <p:nvPr/>
        </p:nvSpPr>
        <p:spPr>
          <a:xfrm>
            <a:off x="3145536" y="1450000"/>
            <a:ext cx="26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4000" b="1" dirty="0">
                <a:solidFill>
                  <a:srgbClr val="ED561B"/>
                </a:solidFill>
                <a:latin typeface="Montserrat ExtraBold"/>
              </a:rPr>
              <a:t>500K+</a:t>
            </a:r>
          </a:p>
        </p:txBody>
      </p:sp>
      <p:sp>
        <p:nvSpPr>
          <p:cNvPr id="311" name="t"/>
          <p:cNvSpPr txBox="1"/>
          <p:nvPr/>
        </p:nvSpPr>
        <p:spPr>
          <a:xfrm>
            <a:off x="3145536" y="2180000"/>
            <a:ext cx="2680000" cy="4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5A6B78"/>
                </a:solidFill>
                <a:latin typeface="Montserrat Medium"/>
              </a:rPr>
              <a:t>₽ / month — target salary</a:t>
            </a:r>
          </a:p>
        </p:txBody>
      </p:sp>
      <p:sp>
        <p:nvSpPr>
          <p:cNvPr id="312" name="s"/>
          <p:cNvSpPr/>
          <p:nvPr/>
        </p:nvSpPr>
        <p:spPr>
          <a:xfrm>
            <a:off x="6125536" y="1120000"/>
            <a:ext cx="2680000" cy="162000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13" name="t"/>
          <p:cNvSpPr txBox="1"/>
          <p:nvPr/>
        </p:nvSpPr>
        <p:spPr>
          <a:xfrm>
            <a:off x="6125536" y="1450000"/>
            <a:ext cx="26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4000" b="1" dirty="0">
                <a:solidFill>
                  <a:srgbClr val="192E40"/>
                </a:solidFill>
                <a:latin typeface="Montserrat ExtraBold"/>
              </a:rPr>
              <a:t>12M+</a:t>
            </a:r>
          </a:p>
        </p:txBody>
      </p:sp>
      <p:sp>
        <p:nvSpPr>
          <p:cNvPr id="314" name="t"/>
          <p:cNvSpPr txBox="1"/>
          <p:nvPr/>
        </p:nvSpPr>
        <p:spPr>
          <a:xfrm>
            <a:off x="6125536" y="2180000"/>
            <a:ext cx="2680000" cy="4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5A6B78"/>
                </a:solidFill>
                <a:latin typeface="Montserrat Medium"/>
              </a:rPr>
              <a:t>₽ personal LTV over two years</a:t>
            </a:r>
          </a:p>
        </p:txBody>
      </p:sp>
      <p:sp>
        <p:nvSpPr>
          <p:cNvPr id="315" name="s"/>
          <p:cNvSpPr/>
          <p:nvPr/>
        </p:nvSpPr>
        <p:spPr>
          <a:xfrm>
            <a:off x="3145536" y="3000000"/>
            <a:ext cx="72000" cy="36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6" name="t"/>
          <p:cNvSpPr txBox="1"/>
          <p:nvPr/>
        </p:nvSpPr>
        <p:spPr>
          <a:xfrm>
            <a:off x="3345536" y="3020000"/>
            <a:ext cx="53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dirty="0">
                <a:solidFill>
                  <a:srgbClr val="192E40"/>
                </a:solidFill>
                <a:latin typeface="Montserrat SemiBold"/>
              </a:rPr>
              <a:t>Assumption</a:t>
            </a:r>
          </a:p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dirty="0">
                <a:solidFill>
                  <a:srgbClr val="20303D"/>
                </a:solidFill>
                <a:latin typeface="Montserrat"/>
              </a:rPr>
              <a:t>Relevant experience and a portfolio are already in place.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QUES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QUESTION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How did he act?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5A946449-E845-69A2-34BD-304300F89E16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TODAY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Lecture 3: </a:t>
            </a:r>
          </a:p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What we’ll cover today</a:t>
            </a:r>
            <a:endParaRPr sz="21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When LTV = 3*CAC is bad, Cash Gap 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Unit Economics Model Dive In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UE Model Practical Task</a:t>
            </a:r>
            <a:endParaRPr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Priorities</a:t>
            </a: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Prioritization based on UE</a:t>
            </a: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Discussion: What Feature Impacts What</a:t>
            </a: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STEP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STEP 1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Customer development with HRs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E31AE6D1-6C7B-E7B4-354B-5B3811B406A2}"/>
              </a:ext>
            </a:extLst>
          </p:cNvPr>
          <p:cNvSpPr/>
          <p:nvPr/>
        </p:nvSpPr>
        <p:spPr>
          <a:xfrm>
            <a:off x="640080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INSIGHTS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HR interviews revealed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898BEF9F-386A-7695-CE74-234EF66E3EC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17" name="s"/>
          <p:cNvSpPr/>
          <p:nvPr/>
        </p:nvSpPr>
        <p:spPr>
          <a:xfrm>
            <a:off x="3145536" y="109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8" name="t"/>
          <p:cNvSpPr txBox="1"/>
          <p:nvPr/>
        </p:nvSpPr>
        <p:spPr>
          <a:xfrm>
            <a:off x="3405536" y="106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Around 90% of hiring starts on HH.ru.</a:t>
            </a:r>
          </a:p>
        </p:txBody>
      </p:sp>
      <p:sp>
        <p:nvSpPr>
          <p:cNvPr id="319" name="s"/>
          <p:cNvSpPr/>
          <p:nvPr/>
        </p:nvSpPr>
        <p:spPr>
          <a:xfrm>
            <a:off x="3145536" y="192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0" name="t"/>
          <p:cNvSpPr txBox="1"/>
          <p:nvPr/>
        </p:nvSpPr>
        <p:spPr>
          <a:xfrm>
            <a:off x="3405536" y="189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The higher the grade, the more hiring happens through referrals.</a:t>
            </a:r>
          </a:p>
        </p:txBody>
      </p:sp>
      <p:sp>
        <p:nvSpPr>
          <p:cNvPr id="321" name="s"/>
          <p:cNvSpPr/>
          <p:nvPr/>
        </p:nvSpPr>
        <p:spPr>
          <a:xfrm>
            <a:off x="3145536" y="275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2" name="t"/>
          <p:cNvSpPr txBox="1"/>
          <p:nvPr/>
        </p:nvSpPr>
        <p:spPr>
          <a:xfrm>
            <a:off x="3405536" y="272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Applications without cover letters are often ignored.</a:t>
            </a:r>
          </a:p>
        </p:txBody>
      </p:sp>
      <p:sp>
        <p:nvSpPr>
          <p:cNvPr id="323" name="s"/>
          <p:cNvSpPr/>
          <p:nvPr/>
        </p:nvSpPr>
        <p:spPr>
          <a:xfrm>
            <a:off x="3145536" y="358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4" name="t"/>
          <p:cNvSpPr txBox="1"/>
          <p:nvPr/>
        </p:nvSpPr>
        <p:spPr>
          <a:xfrm>
            <a:off x="3405536" y="355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A CV without a photo can look suspicious.</a:t>
            </a:r>
          </a:p>
        </p:txBody>
      </p:sp>
      <p:sp>
        <p:nvSpPr>
          <p:cNvPr id="325" name="s"/>
          <p:cNvSpPr/>
          <p:nvPr/>
        </p:nvSpPr>
        <p:spPr>
          <a:xfrm>
            <a:off x="6105536" y="109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6" name="t"/>
          <p:cNvSpPr txBox="1"/>
          <p:nvPr/>
        </p:nvSpPr>
        <p:spPr>
          <a:xfrm>
            <a:off x="6365536" y="106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Frequent job changes or industry switches raise questions.</a:t>
            </a:r>
          </a:p>
        </p:txBody>
      </p:sp>
      <p:sp>
        <p:nvSpPr>
          <p:cNvPr id="327" name="s"/>
          <p:cNvSpPr/>
          <p:nvPr/>
        </p:nvSpPr>
        <p:spPr>
          <a:xfrm>
            <a:off x="6105536" y="192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8" name="t"/>
          <p:cNvSpPr txBox="1"/>
          <p:nvPr/>
        </p:nvSpPr>
        <p:spPr>
          <a:xfrm>
            <a:off x="6365536" y="189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Recruiters scan for keywords, not line-by-line reading.</a:t>
            </a:r>
          </a:p>
        </p:txBody>
      </p:sp>
      <p:sp>
        <p:nvSpPr>
          <p:cNvPr id="329" name="s"/>
          <p:cNvSpPr/>
          <p:nvPr/>
        </p:nvSpPr>
        <p:spPr>
          <a:xfrm>
            <a:off x="6105536" y="275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0" name="t"/>
          <p:cNvSpPr txBox="1"/>
          <p:nvPr/>
        </p:nvSpPr>
        <p:spPr>
          <a:xfrm>
            <a:off x="6365536" y="272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A non-standard CV format is inconvenient for screening.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STEP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STEP 2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Choose the key sales channel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HH.ru became the main acquisition channel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361DBE54-39F5-A86D-0529-420C3854559A}"/>
              </a:ext>
            </a:extLst>
          </p:cNvPr>
          <p:cNvSpPr/>
          <p:nvPr/>
        </p:nvSpPr>
        <p:spPr>
          <a:xfrm>
            <a:off x="658368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CHANNEL FOCUS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Why HH.ru first?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8FD7B851-24D9-4A57-7454-5570045E07D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31" name="s"/>
          <p:cNvSpPr/>
          <p:nvPr/>
        </p:nvSpPr>
        <p:spPr>
          <a:xfrm>
            <a:off x="3145536" y="106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32" name="s"/>
          <p:cNvSpPr/>
          <p:nvPr/>
        </p:nvSpPr>
        <p:spPr>
          <a:xfrm>
            <a:off x="3445536" y="136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3" name="t"/>
          <p:cNvSpPr txBox="1"/>
          <p:nvPr/>
        </p:nvSpPr>
        <p:spPr>
          <a:xfrm>
            <a:off x="3705536" y="130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Highest volume</a:t>
            </a:r>
          </a:p>
        </p:txBody>
      </p:sp>
      <p:sp>
        <p:nvSpPr>
          <p:cNvPr id="334" name="t"/>
          <p:cNvSpPr txBox="1"/>
          <p:nvPr/>
        </p:nvSpPr>
        <p:spPr>
          <a:xfrm>
            <a:off x="3705536" y="162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It is the highest-volume channel for the target market.</a:t>
            </a:r>
          </a:p>
        </p:txBody>
      </p:sp>
      <p:sp>
        <p:nvSpPr>
          <p:cNvPr id="335" name="s"/>
          <p:cNvSpPr/>
          <p:nvPr/>
        </p:nvSpPr>
        <p:spPr>
          <a:xfrm>
            <a:off x="3145536" y="219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36" name="s"/>
          <p:cNvSpPr/>
          <p:nvPr/>
        </p:nvSpPr>
        <p:spPr>
          <a:xfrm>
            <a:off x="3445536" y="249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7" name="t"/>
          <p:cNvSpPr txBox="1"/>
          <p:nvPr/>
        </p:nvSpPr>
        <p:spPr>
          <a:xfrm>
            <a:off x="3705536" y="243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Measurable</a:t>
            </a:r>
          </a:p>
        </p:txBody>
      </p:sp>
      <p:sp>
        <p:nvSpPr>
          <p:cNvPr id="338" name="t"/>
          <p:cNvSpPr txBox="1"/>
          <p:nvPr/>
        </p:nvSpPr>
        <p:spPr>
          <a:xfrm>
            <a:off x="3705536" y="275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It gives clear, measurable funnel stages.</a:t>
            </a:r>
          </a:p>
        </p:txBody>
      </p:sp>
      <p:sp>
        <p:nvSpPr>
          <p:cNvPr id="339" name="s"/>
          <p:cNvSpPr/>
          <p:nvPr/>
        </p:nvSpPr>
        <p:spPr>
          <a:xfrm>
            <a:off x="3145536" y="332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40" name="s"/>
          <p:cNvSpPr/>
          <p:nvPr/>
        </p:nvSpPr>
        <p:spPr>
          <a:xfrm>
            <a:off x="3445536" y="362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1" name="t"/>
          <p:cNvSpPr txBox="1"/>
          <p:nvPr/>
        </p:nvSpPr>
        <p:spPr>
          <a:xfrm>
            <a:off x="3705536" y="356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Fast to test</a:t>
            </a:r>
          </a:p>
        </p:txBody>
      </p:sp>
      <p:sp>
        <p:nvSpPr>
          <p:cNvPr id="342" name="t"/>
          <p:cNvSpPr txBox="1"/>
          <p:nvPr/>
        </p:nvSpPr>
        <p:spPr>
          <a:xfrm>
            <a:off x="3705536" y="388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It allows quick experiments with profile visibility and applications.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STEP 3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Build the HH funnel</a:t>
            </a:r>
          </a:p>
        </p:txBody>
      </p:sp>
      <p:sp>
        <p:nvSpPr>
          <p:cNvPr id="91" name="t">
            <a:extLst>
              <a:ext uri="{FF2B5EF4-FFF2-40B4-BE49-F238E27FC236}">
                <a16:creationId xmlns:a16="http://schemas.microsoft.com/office/drawing/2014/main" id="{DEEEA94F-DE26-E799-D8BD-5C97DA17A607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57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Funnel 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Benchmark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First interview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Second interview (Manager)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Third interview (Final)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Security check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STEP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STEP 4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Publish the CV and take the first measurement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12876733-3B10-0568-F122-D8F7C77A94F5}"/>
              </a:ext>
            </a:extLst>
          </p:cNvPr>
          <p:cNvSpPr/>
          <p:nvPr/>
        </p:nvSpPr>
        <p:spPr>
          <a:xfrm>
            <a:off x="658368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DAY 1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First measurement</a:t>
            </a:r>
          </a:p>
        </p:txBody>
      </p:sp>
      <p:sp>
        <p:nvSpPr>
          <p:cNvPr id="49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The first bottleneck is at the very top: too few people see the CV.</a:t>
            </a:r>
          </a:p>
        </p:txBody>
      </p:sp>
      <p:sp>
        <p:nvSpPr>
          <p:cNvPr id="50" name="t">
            <a:extLst>
              <a:ext uri="{FF2B5EF4-FFF2-40B4-BE49-F238E27FC236}">
                <a16:creationId xmlns:a16="http://schemas.microsoft.com/office/drawing/2014/main" id="{F45F51FF-1024-994C-3CD5-F2DC25109FC4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21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Funnel 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Benchmark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Enroll in rhetoric courses to perform better in interviews.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Build a portfolio website.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Manually raise the CV in search results.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Buy automatic CV promotion on HH.ru for 799 RUB.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A0C43EDE-967F-4A60-4387-D1F46F0F83DA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Enroll in rhetoric courses to perform better in interviews.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Build a portfolio website.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Manually raise the CV in search results.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Buy automatic CV promotion on HH.ru for 799 RUB.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8E5D8824-A78E-8E49-B2EF-760DE9A29E57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STEP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STEP 5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Buy automatic CV promotion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48796C8B-64D3-6A85-2619-58D06922FF8A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3×</a:t>
            </a:r>
            <a:endParaRPr/>
          </a:p>
        </p:txBody>
      </p:sp>
      <p:sp>
        <p:nvSpPr>
          <p:cNvPr id="12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3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UNIT ECONOMICS</a:t>
            </a:r>
            <a:endParaRPr/>
          </a:p>
        </p:txBody>
      </p:sp>
      <p:sp>
        <p:nvSpPr>
          <p:cNvPr id="14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When LTV = 3 × CAC isn't enough, Cash Gap</a:t>
            </a:r>
            <a:endParaRPr dirty="0"/>
          </a:p>
        </p:txBody>
      </p:sp>
      <p:sp>
        <p:nvSpPr>
          <p:cNvPr id="15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A healthy ratio can still burn cash.</a:t>
            </a:r>
            <a:endParaRPr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DAY 2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After promotion</a:t>
            </a:r>
          </a:p>
        </p:txBody>
      </p:sp>
      <p:sp>
        <p:nvSpPr>
          <p:cNvPr id="49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Visibility improved, but we still need a benchmark.</a:t>
            </a:r>
          </a:p>
        </p:txBody>
      </p:sp>
      <p:sp>
        <p:nvSpPr>
          <p:cNvPr id="50" name="t">
            <a:extLst>
              <a:ext uri="{FF2B5EF4-FFF2-40B4-BE49-F238E27FC236}">
                <a16:creationId xmlns:a16="http://schemas.microsoft.com/office/drawing/2014/main" id="{2A3CAE0E-8FDE-D675-081C-74721CCF4211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21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Funnel 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Benchmark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49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2.04%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762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Find out whether 49 impressions/day and 2.04% CR are high or low.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Create additional CVs.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Publish the CV on LinkedIn, H.Careers, Getmatch, and other sites.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Prepare for interviews.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43364B5B-5E43-C76C-08FE-3064F87B7CB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Find out whether 49 impressions/day and 2.04% CR are high or low.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Create additional CVs.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Publish the CV on LinkedIn, H.Careers, Getmatch, and other sites.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Prepare for interviews.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683B3026-587E-3B50-B3B7-A7D2232DE85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HOW?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HOW?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How do we benchmark it?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639BAB2C-DFCB-8931-D5CD-F41B24D9083E}"/>
              </a:ext>
            </a:extLst>
          </p:cNvPr>
          <p:cNvSpPr/>
          <p:nvPr/>
        </p:nvSpPr>
        <p:spPr>
          <a:xfrm>
            <a:off x="621792" y="46508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BENCHMARK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Call a friend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7CA966-1AB4-09EE-2B9A-0B076D7C0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0" y="450628"/>
            <a:ext cx="6355080" cy="4242244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EA45A2BC-9229-C81A-2EA9-A2A059AEAC2D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DAY 2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Current funnel vs benchmark</a:t>
            </a:r>
          </a:p>
        </p:txBody>
      </p:sp>
      <p:sp>
        <p:nvSpPr>
          <p:cNvPr id="73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The first measurable gap is profile views and response conversion.</a:t>
            </a:r>
          </a:p>
        </p:txBody>
      </p:sp>
      <p:sp>
        <p:nvSpPr>
          <p:cNvPr id="74" name="t">
            <a:extLst>
              <a:ext uri="{FF2B5EF4-FFF2-40B4-BE49-F238E27FC236}">
                <a16:creationId xmlns:a16="http://schemas.microsoft.com/office/drawing/2014/main" id="{5FABAF79-E964-97C0-33B6-B1B1AAC1511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Funnel 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Benchmark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49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2.04%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310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11.94%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37.84%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First interview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DECI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What do we do next?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1E682F29-3728-B1FB-6ECC-112884A5F0B2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Strengthen the CV title, short summary, and photo.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Start applying to 10 vacancies per day and write cover letters.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Change the location to Moscow.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327659F4-2964-0666-C91D-7CD0EE75689C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Strengthen the CV title, short summary, and photo.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Start applying to 10 vacancies per day and write cover letters.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Change the location to Moscow.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4D06B640-6370-4106-2788-97FA0558748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6" name="r">
            <a:extLst>
              <a:ext uri="{FF2B5EF4-FFF2-40B4-BE49-F238E27FC236}">
                <a16:creationId xmlns:a16="http://schemas.microsoft.com/office/drawing/2014/main" id="{099AA77F-0DA8-20AA-73CA-26E3715910F3}"/>
              </a:ext>
            </a:extLst>
          </p:cNvPr>
          <p:cNvSpPr/>
          <p:nvPr/>
        </p:nvSpPr>
        <p:spPr>
          <a:xfrm>
            <a:off x="3145536" y="1680882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r">
            <a:extLst>
              <a:ext uri="{FF2B5EF4-FFF2-40B4-BE49-F238E27FC236}">
                <a16:creationId xmlns:a16="http://schemas.microsoft.com/office/drawing/2014/main" id="{59A64728-8D3C-02C1-82A9-A95C0EF44A81}"/>
              </a:ext>
            </a:extLst>
          </p:cNvPr>
          <p:cNvSpPr/>
          <p:nvPr/>
        </p:nvSpPr>
        <p:spPr>
          <a:xfrm>
            <a:off x="3154680" y="2309559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-762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DAY 3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After improving the CV</a:t>
            </a:r>
            <a:r>
              <a:rPr lang="en-US" sz="2100" b="1" dirty="0">
                <a:solidFill>
                  <a:srgbClr val="FFFFFF"/>
                </a:solidFill>
                <a:latin typeface="Montserrat SemiBold"/>
              </a:rPr>
              <a:t>, starting applying and changing location to Moscow</a:t>
            </a:r>
            <a:endParaRPr sz="2100" b="1" dirty="0">
              <a:solidFill>
                <a:srgbClr val="FFFFFF"/>
              </a:solidFill>
              <a:latin typeface="Montserrat SemiBold"/>
            </a:endParaRPr>
          </a:p>
        </p:txBody>
      </p:sp>
      <p:sp>
        <p:nvSpPr>
          <p:cNvPr id="73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The top conversion improved sharply; now the funnel is moving.</a:t>
            </a:r>
          </a:p>
        </p:txBody>
      </p:sp>
      <p:sp>
        <p:nvSpPr>
          <p:cNvPr id="74" name="t">
            <a:extLst>
              <a:ext uri="{FF2B5EF4-FFF2-40B4-BE49-F238E27FC236}">
                <a16:creationId xmlns:a16="http://schemas.microsoft.com/office/drawing/2014/main" id="{3F2F1A7B-CB1A-BDCE-B69E-4034CE7C8471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Funnel 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FFFFFF"/>
                          </a:solidFill>
                          <a:latin typeface="Montserrat Medium"/>
                        </a:rPr>
                        <a:t>Benchmark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102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23.53%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16.67%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11.94%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25.00%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37.84%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First interview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7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18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BENCHMARK</a:t>
            </a:r>
            <a:endParaRPr dirty="0"/>
          </a:p>
        </p:txBody>
      </p:sp>
      <p:sp>
        <p:nvSpPr>
          <p:cNvPr id="19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What LTV / CAC is healthy?</a:t>
            </a:r>
            <a:endParaRPr/>
          </a:p>
        </p:txBody>
      </p:sp>
      <p:sp>
        <p:nvSpPr>
          <p:cNvPr id="20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21" name="r"/>
          <p:cNvSpPr/>
          <p:nvPr/>
        </p:nvSpPr>
        <p:spPr>
          <a:xfrm>
            <a:off x="3145536" y="1180000"/>
            <a:ext cx="1260000" cy="23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2" name="r"/>
          <p:cNvSpPr/>
          <p:nvPr/>
        </p:nvSpPr>
        <p:spPr>
          <a:xfrm>
            <a:off x="3145536" y="1180000"/>
            <a:ext cx="1260000" cy="90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3" name="t"/>
          <p:cNvSpPr/>
          <p:nvPr/>
        </p:nvSpPr>
        <p:spPr>
          <a:xfrm>
            <a:off x="3295536" y="1380000"/>
            <a:ext cx="96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C9402E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&lt; 1×</a:t>
            </a:r>
            <a:endParaRPr/>
          </a:p>
        </p:txBody>
      </p:sp>
      <p:sp>
        <p:nvSpPr>
          <p:cNvPr id="24" name="t"/>
          <p:cNvSpPr/>
          <p:nvPr/>
        </p:nvSpPr>
        <p:spPr>
          <a:xfrm>
            <a:off x="3295536" y="2010000"/>
            <a:ext cx="960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Losing money</a:t>
            </a:r>
            <a:endParaRPr/>
          </a:p>
        </p:txBody>
      </p:sp>
      <p:sp>
        <p:nvSpPr>
          <p:cNvPr id="25" name="t"/>
          <p:cNvSpPr/>
          <p:nvPr/>
        </p:nvSpPr>
        <p:spPr>
          <a:xfrm>
            <a:off x="3295536" y="2360000"/>
            <a:ext cx="96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LTV $80 vs CAC $100 — you pay more than you earn.</a:t>
            </a:r>
            <a:endParaRPr/>
          </a:p>
        </p:txBody>
      </p:sp>
      <p:sp>
        <p:nvSpPr>
          <p:cNvPr id="26" name="r"/>
          <p:cNvSpPr/>
          <p:nvPr/>
        </p:nvSpPr>
        <p:spPr>
          <a:xfrm>
            <a:off x="4625536" y="1180000"/>
            <a:ext cx="1260000" cy="23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" name="r"/>
          <p:cNvSpPr/>
          <p:nvPr/>
        </p:nvSpPr>
        <p:spPr>
          <a:xfrm>
            <a:off x="4625536" y="1180000"/>
            <a:ext cx="1260000" cy="90000"/>
          </a:xfrm>
          <a:prstGeom prst="rect">
            <a:avLst/>
          </a:prstGeom>
          <a:solidFill>
            <a:srgbClr val="9FB0B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" name="t"/>
          <p:cNvSpPr/>
          <p:nvPr/>
        </p:nvSpPr>
        <p:spPr>
          <a:xfrm>
            <a:off x="4775536" y="1380000"/>
            <a:ext cx="96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9FB0B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1×</a:t>
            </a:r>
            <a:endParaRPr/>
          </a:p>
        </p:txBody>
      </p:sp>
      <p:sp>
        <p:nvSpPr>
          <p:cNvPr id="29" name="t"/>
          <p:cNvSpPr/>
          <p:nvPr/>
        </p:nvSpPr>
        <p:spPr>
          <a:xfrm>
            <a:off x="4775536" y="2010000"/>
            <a:ext cx="960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Break-even</a:t>
            </a:r>
            <a:endParaRPr/>
          </a:p>
        </p:txBody>
      </p:sp>
      <p:sp>
        <p:nvSpPr>
          <p:cNvPr id="30" name="t"/>
          <p:cNvSpPr/>
          <p:nvPr/>
        </p:nvSpPr>
        <p:spPr>
          <a:xfrm>
            <a:off x="4775536" y="2360000"/>
            <a:ext cx="96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LTV $100 = CAC $100 — nothing left to grow.</a:t>
            </a:r>
            <a:endParaRPr/>
          </a:p>
        </p:txBody>
      </p:sp>
      <p:sp>
        <p:nvSpPr>
          <p:cNvPr id="31" name="r"/>
          <p:cNvSpPr/>
          <p:nvPr/>
        </p:nvSpPr>
        <p:spPr>
          <a:xfrm>
            <a:off x="6105536" y="1180000"/>
            <a:ext cx="1260000" cy="23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2" name="r"/>
          <p:cNvSpPr/>
          <p:nvPr/>
        </p:nvSpPr>
        <p:spPr>
          <a:xfrm>
            <a:off x="6105536" y="1180000"/>
            <a:ext cx="126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" name="t"/>
          <p:cNvSpPr/>
          <p:nvPr/>
        </p:nvSpPr>
        <p:spPr>
          <a:xfrm>
            <a:off x="6255536" y="1380000"/>
            <a:ext cx="96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2E8B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3×</a:t>
            </a:r>
            <a:endParaRPr/>
          </a:p>
        </p:txBody>
      </p:sp>
      <p:sp>
        <p:nvSpPr>
          <p:cNvPr id="34" name="t"/>
          <p:cNvSpPr/>
          <p:nvPr/>
        </p:nvSpPr>
        <p:spPr>
          <a:xfrm>
            <a:off x="6255536" y="2010000"/>
            <a:ext cx="960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Healthy</a:t>
            </a:r>
            <a:endParaRPr/>
          </a:p>
        </p:txBody>
      </p:sp>
      <p:sp>
        <p:nvSpPr>
          <p:cNvPr id="35" name="t"/>
          <p:cNvSpPr/>
          <p:nvPr/>
        </p:nvSpPr>
        <p:spPr>
          <a:xfrm>
            <a:off x="6255536" y="2360000"/>
            <a:ext cx="96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LTV $300 vs CAC $100 — the common target.</a:t>
            </a:r>
            <a:endParaRPr/>
          </a:p>
        </p:txBody>
      </p:sp>
      <p:sp>
        <p:nvSpPr>
          <p:cNvPr id="36" name="r"/>
          <p:cNvSpPr/>
          <p:nvPr/>
        </p:nvSpPr>
        <p:spPr>
          <a:xfrm>
            <a:off x="7585536" y="1180000"/>
            <a:ext cx="1260000" cy="236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7" name="r"/>
          <p:cNvSpPr/>
          <p:nvPr/>
        </p:nvSpPr>
        <p:spPr>
          <a:xfrm>
            <a:off x="7585536" y="1180000"/>
            <a:ext cx="1260000" cy="90000"/>
          </a:xfrm>
          <a:prstGeom prst="rect">
            <a:avLst/>
          </a:prstGeom>
          <a:solidFill>
            <a:srgbClr val="C8430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8" name="t"/>
          <p:cNvSpPr/>
          <p:nvPr/>
        </p:nvSpPr>
        <p:spPr>
          <a:xfrm>
            <a:off x="7735536" y="1380000"/>
            <a:ext cx="960000" cy="5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C8430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&gt; 5×</a:t>
            </a:r>
            <a:endParaRPr/>
          </a:p>
        </p:txBody>
      </p:sp>
      <p:sp>
        <p:nvSpPr>
          <p:cNvPr id="39" name="t"/>
          <p:cNvSpPr/>
          <p:nvPr/>
        </p:nvSpPr>
        <p:spPr>
          <a:xfrm>
            <a:off x="7735536" y="2010000"/>
            <a:ext cx="960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Under-investing</a:t>
            </a:r>
            <a:endParaRPr/>
          </a:p>
        </p:txBody>
      </p:sp>
      <p:sp>
        <p:nvSpPr>
          <p:cNvPr id="40" name="t"/>
          <p:cNvSpPr/>
          <p:nvPr/>
        </p:nvSpPr>
        <p:spPr>
          <a:xfrm>
            <a:off x="7735536" y="2360000"/>
            <a:ext cx="960000" cy="1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Great margins — but maybe you could grow faster.</a:t>
            </a:r>
            <a:endParaRPr/>
          </a:p>
        </p:txBody>
      </p:sp>
      <p:sp>
        <p:nvSpPr>
          <p:cNvPr id="41" name="t"/>
          <p:cNvSpPr/>
          <p:nvPr/>
        </p:nvSpPr>
        <p:spPr>
          <a:xfrm>
            <a:off x="3145536" y="376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Rule of thumb: aim for </a:t>
            </a:r>
            <a:r>
              <a:rPr lang="en-US" sz="12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LTV / CAC ≈ 3×</a:t>
            </a:r>
            <a:r>
              <a:rPr lang="en-US" sz="12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. But the ratio alone doesn't tell you if you can afford to grow.</a:t>
            </a:r>
            <a:endParaRPr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DECI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What do we do now?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B789D524-3EBF-FDF4-63D6-783569D729C6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Apply even more to increase impressions and views.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Build a cover-letter generator.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Prepare for the first interview with reusable answer scripts.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15E4597E-E0DF-EB3F-C54F-92CF17F60C1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DECISION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should we do?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Apply even more to increase impressions and views.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Build a cover-letter generator.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Prepare for the interview with reusable answer scripts.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F67414C6-5173-4A89-3E48-57320652F940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EXERCISE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Map actions to funnel steps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4927C328-C14D-7F25-FDFC-D363EDFA93AD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43" name="s"/>
          <p:cNvSpPr/>
          <p:nvPr/>
        </p:nvSpPr>
        <p:spPr>
          <a:xfrm>
            <a:off x="3145536" y="105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4" name="t"/>
          <p:cNvSpPr txBox="1"/>
          <p:nvPr/>
        </p:nvSpPr>
        <p:spPr>
          <a:xfrm>
            <a:off x="3145536" y="116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Impressions</a:t>
            </a:r>
          </a:p>
        </p:txBody>
      </p:sp>
      <p:sp>
        <p:nvSpPr>
          <p:cNvPr id="345" name="t"/>
          <p:cNvSpPr txBox="1"/>
          <p:nvPr/>
        </p:nvSpPr>
        <p:spPr>
          <a:xfrm>
            <a:off x="5025536" y="114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Visibility actions — promotion and profile activity.</a:t>
            </a:r>
          </a:p>
        </p:txBody>
      </p:sp>
      <p:sp>
        <p:nvSpPr>
          <p:cNvPr id="346" name="s"/>
          <p:cNvSpPr/>
          <p:nvPr/>
        </p:nvSpPr>
        <p:spPr>
          <a:xfrm>
            <a:off x="3145536" y="161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7" name="t"/>
          <p:cNvSpPr txBox="1"/>
          <p:nvPr/>
        </p:nvSpPr>
        <p:spPr>
          <a:xfrm>
            <a:off x="3145536" y="172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Profile views</a:t>
            </a:r>
          </a:p>
        </p:txBody>
      </p:sp>
      <p:sp>
        <p:nvSpPr>
          <p:cNvPr id="348" name="t"/>
          <p:cNvSpPr txBox="1"/>
          <p:nvPr/>
        </p:nvSpPr>
        <p:spPr>
          <a:xfrm>
            <a:off x="5025536" y="170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CV title, summary, photo, and keywords.</a:t>
            </a:r>
          </a:p>
        </p:txBody>
      </p:sp>
      <p:sp>
        <p:nvSpPr>
          <p:cNvPr id="349" name="s"/>
          <p:cNvSpPr/>
          <p:nvPr/>
        </p:nvSpPr>
        <p:spPr>
          <a:xfrm>
            <a:off x="3145536" y="217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0" name="t"/>
          <p:cNvSpPr txBox="1"/>
          <p:nvPr/>
        </p:nvSpPr>
        <p:spPr>
          <a:xfrm>
            <a:off x="3145536" y="228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Responses</a:t>
            </a:r>
          </a:p>
        </p:txBody>
      </p:sp>
      <p:sp>
        <p:nvSpPr>
          <p:cNvPr id="351" name="t"/>
          <p:cNvSpPr txBox="1"/>
          <p:nvPr/>
        </p:nvSpPr>
        <p:spPr>
          <a:xfrm>
            <a:off x="5025536" y="226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Cover letters and relevant applications.</a:t>
            </a:r>
          </a:p>
        </p:txBody>
      </p:sp>
      <p:sp>
        <p:nvSpPr>
          <p:cNvPr id="352" name="s"/>
          <p:cNvSpPr/>
          <p:nvPr/>
        </p:nvSpPr>
        <p:spPr>
          <a:xfrm>
            <a:off x="3145536" y="273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3" name="t"/>
          <p:cNvSpPr txBox="1"/>
          <p:nvPr/>
        </p:nvSpPr>
        <p:spPr>
          <a:xfrm>
            <a:off x="3145536" y="284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Interview stages</a:t>
            </a:r>
          </a:p>
        </p:txBody>
      </p:sp>
      <p:sp>
        <p:nvSpPr>
          <p:cNvPr id="354" name="t"/>
          <p:cNvSpPr txBox="1"/>
          <p:nvPr/>
        </p:nvSpPr>
        <p:spPr>
          <a:xfrm>
            <a:off x="5025536" y="282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Interview preparation and reusable answer scripts.</a:t>
            </a:r>
          </a:p>
        </p:txBody>
      </p:sp>
      <p:sp>
        <p:nvSpPr>
          <p:cNvPr id="355" name="s"/>
          <p:cNvSpPr/>
          <p:nvPr/>
        </p:nvSpPr>
        <p:spPr>
          <a:xfrm>
            <a:off x="3145536" y="3360000"/>
            <a:ext cx="5450000" cy="560000"/>
          </a:xfrm>
          <a:prstGeom prst="roundRect">
            <a:avLst>
              <a:gd name="adj" fmla="val 12000"/>
            </a:avLst>
          </a:prstGeom>
          <a:solidFill>
            <a:srgbClr val="FCEDE6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6" name="s"/>
          <p:cNvSpPr/>
          <p:nvPr/>
        </p:nvSpPr>
        <p:spPr>
          <a:xfrm>
            <a:off x="3145536" y="3360000"/>
            <a:ext cx="72000" cy="56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7" name="t"/>
          <p:cNvSpPr txBox="1"/>
          <p:nvPr/>
        </p:nvSpPr>
        <p:spPr>
          <a:xfrm>
            <a:off x="3375536" y="3480000"/>
            <a:ext cx="510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80" b="1" dirty="0">
                <a:solidFill>
                  <a:srgbClr val="8A2E12"/>
                </a:solidFill>
                <a:latin typeface="Montserrat SemiBold"/>
              </a:rPr>
              <a:t>Target the current bottleneck — not the loudest anxiety.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HH FUNNEL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From impressions to offer</a:t>
            </a:r>
          </a:p>
        </p:txBody>
      </p:sp>
      <p:sp>
        <p:nvSpPr>
          <p:cNvPr id="115" name="t">
            <a:extLst>
              <a:ext uri="{FF2B5EF4-FFF2-40B4-BE49-F238E27FC236}">
                <a16:creationId xmlns:a16="http://schemas.microsoft.com/office/drawing/2014/main" id="{62412771-D957-91DC-91A9-E4B7CD60CE7F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57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FFFFFF"/>
                          </a:solidFill>
                          <a:latin typeface="Montserrat Medium"/>
                        </a:rPr>
                        <a:t>Step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b="1">
                          <a:solidFill>
                            <a:srgbClr val="FFFFFF"/>
                          </a:solidFill>
                          <a:latin typeface="Montserrat Medium"/>
                        </a:rPr>
                        <a:t>Value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Impressions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475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22.11%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Profile views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16.19%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Responses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35.29%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Invitations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83.33%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First interview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5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60.00%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Second interview (Manager)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6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66.67%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Third interview (Final)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7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50.00%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Security check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8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Offer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SUMMARY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What the case teaches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671F6D9C-257E-DBD2-461F-93749D5574A5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4  ·  Theory of Constraints</a:t>
            </a:r>
          </a:p>
        </p:txBody>
      </p:sp>
      <p:sp>
        <p:nvSpPr>
          <p:cNvPr id="358" name="o"/>
          <p:cNvSpPr/>
          <p:nvPr/>
        </p:nvSpPr>
        <p:spPr>
          <a:xfrm>
            <a:off x="3145536" y="108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59" name="t"/>
          <p:cNvSpPr txBox="1"/>
          <p:nvPr/>
        </p:nvSpPr>
        <p:spPr>
          <a:xfrm>
            <a:off x="3705536" y="111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A personal career search can be modeled as unit economics</a:t>
            </a:r>
            <a:r>
              <a:rPr lang="ru-RU" sz="1250" dirty="0">
                <a:solidFill>
                  <a:srgbClr val="20303D"/>
                </a:solidFill>
                <a:latin typeface="Montserrat"/>
              </a:rPr>
              <a:t> (+ </a:t>
            </a:r>
            <a:r>
              <a:rPr lang="en-US" sz="1250" dirty="0">
                <a:solidFill>
                  <a:srgbClr val="20303D"/>
                </a:solidFill>
                <a:latin typeface="Montserrat"/>
              </a:rPr>
              <a:t>sales funnel) </a:t>
            </a:r>
            <a:endParaRPr sz="1250" dirty="0">
              <a:solidFill>
                <a:srgbClr val="20303D"/>
              </a:solidFill>
              <a:latin typeface="Montserrat"/>
            </a:endParaRPr>
          </a:p>
        </p:txBody>
      </p:sp>
      <p:sp>
        <p:nvSpPr>
          <p:cNvPr id="360" name="o"/>
          <p:cNvSpPr/>
          <p:nvPr/>
        </p:nvSpPr>
        <p:spPr>
          <a:xfrm>
            <a:off x="3145536" y="191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1" name="t"/>
          <p:cNvSpPr txBox="1"/>
          <p:nvPr/>
        </p:nvSpPr>
        <p:spPr>
          <a:xfrm>
            <a:off x="3705536" y="194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Don’t optimize late-stage conversion before the top of the funnel exists.</a:t>
            </a:r>
          </a:p>
        </p:txBody>
      </p:sp>
      <p:sp>
        <p:nvSpPr>
          <p:cNvPr id="362" name="o"/>
          <p:cNvSpPr/>
          <p:nvPr/>
        </p:nvSpPr>
        <p:spPr>
          <a:xfrm>
            <a:off x="3145536" y="274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3" name="t"/>
          <p:cNvSpPr txBox="1"/>
          <p:nvPr/>
        </p:nvSpPr>
        <p:spPr>
          <a:xfrm>
            <a:off x="3705536" y="277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Benchmarks turn vague anxiety into a measurable, fixable gap.</a:t>
            </a:r>
          </a:p>
        </p:txBody>
      </p:sp>
      <p:sp>
        <p:nvSpPr>
          <p:cNvPr id="364" name="o"/>
          <p:cNvSpPr/>
          <p:nvPr/>
        </p:nvSpPr>
        <p:spPr>
          <a:xfrm>
            <a:off x="3145536" y="357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5" name="t"/>
          <p:cNvSpPr txBox="1"/>
          <p:nvPr/>
        </p:nvSpPr>
        <p:spPr>
          <a:xfrm>
            <a:off x="3705536" y="360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After each improvement, measure again and move to the next constraint.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680000" y="680000"/>
            <a:ext cx="78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RESULT</a:t>
            </a:r>
          </a:p>
        </p:txBody>
      </p:sp>
      <p:sp>
        <p:nvSpPr>
          <p:cNvPr id="3" name="t"/>
          <p:cNvSpPr txBox="1"/>
          <p:nvPr/>
        </p:nvSpPr>
        <p:spPr>
          <a:xfrm>
            <a:off x="680000" y="1400000"/>
            <a:ext cx="7800000" cy="10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5200" b="1" dirty="0">
                <a:solidFill>
                  <a:srgbClr val="FFFFFF"/>
                </a:solidFill>
                <a:latin typeface="Montserrat SemiBold"/>
              </a:rPr>
              <a:t>Offer: 550K</a:t>
            </a:r>
          </a:p>
        </p:txBody>
      </p:sp>
      <p:sp>
        <p:nvSpPr>
          <p:cNvPr id="4" name="t"/>
          <p:cNvSpPr txBox="1"/>
          <p:nvPr/>
        </p:nvSpPr>
        <p:spPr>
          <a:xfrm>
            <a:off x="680000" y="2600000"/>
            <a:ext cx="780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700" dirty="0">
                <a:solidFill>
                  <a:srgbClr val="C7D2DC"/>
                </a:solidFill>
                <a:latin typeface="Montserrat"/>
              </a:rPr>
              <a:t>3 weeks from funnel measurement to outcome</a:t>
            </a:r>
          </a:p>
        </p:txBody>
      </p:sp>
      <p:sp>
        <p:nvSpPr>
          <p:cNvPr id="5" name="r"/>
          <p:cNvSpPr/>
          <p:nvPr/>
        </p:nvSpPr>
        <p:spPr>
          <a:xfrm>
            <a:off x="68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" name="r"/>
          <p:cNvSpPr/>
          <p:nvPr/>
        </p:nvSpPr>
        <p:spPr>
          <a:xfrm>
            <a:off x="680000" y="3600000"/>
            <a:ext cx="230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t"/>
          <p:cNvSpPr txBox="1"/>
          <p:nvPr/>
        </p:nvSpPr>
        <p:spPr>
          <a:xfrm>
            <a:off x="83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Key idea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Treat a job search as a growth funnel.</a:t>
            </a:r>
          </a:p>
        </p:txBody>
      </p:sp>
      <p:sp>
        <p:nvSpPr>
          <p:cNvPr id="8" name="r"/>
          <p:cNvSpPr/>
          <p:nvPr/>
        </p:nvSpPr>
        <p:spPr>
          <a:xfrm>
            <a:off x="325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250000" y="3600000"/>
            <a:ext cx="230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40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Method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Measure, compare, improve the bottleneck.</a:t>
            </a:r>
          </a:p>
        </p:txBody>
      </p:sp>
      <p:sp>
        <p:nvSpPr>
          <p:cNvPr id="11" name="r"/>
          <p:cNvSpPr/>
          <p:nvPr/>
        </p:nvSpPr>
        <p:spPr>
          <a:xfrm>
            <a:off x="582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820000" y="3600000"/>
            <a:ext cx="230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597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Outcome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A better offer, faster.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6000" b="1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CHANNELS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Marketing Channels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Turn channel mechanics into measurable sales funnels and CAC</a:t>
            </a:r>
          </a:p>
        </p:txBody>
      </p:sp>
      <p:sp>
        <p:nvSpPr>
          <p:cNvPr id="6" name="t"/>
          <p:cNvSpPr txBox="1"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</p:spTree>
    <p:extLst>
      <p:ext uri="{BB962C8B-B14F-4D97-AF65-F5344CB8AC3E}">
        <p14:creationId xmlns:p14="http://schemas.microsoft.com/office/powerpoint/2010/main" val="285414148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38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9" name="r39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0" name="t40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CALCULATION IN TABLE</a:t>
            </a:r>
            <a:endParaRPr dirty="0"/>
          </a:p>
        </p:txBody>
      </p:sp>
      <p:sp>
        <p:nvSpPr>
          <p:cNvPr id="41" name="t41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CAC </a:t>
            </a: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&amp;</a:t>
            </a: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 LTV</a:t>
            </a:r>
          </a:p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sym typeface="Montserrat ExtraBold"/>
              </a:rPr>
              <a:t>UE Model </a:t>
            </a:r>
            <a:endParaRPr dirty="0"/>
          </a:p>
        </p:txBody>
      </p:sp>
      <p:sp>
        <p:nvSpPr>
          <p:cNvPr id="42" name="t42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800" dirty="0" err="1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Lecture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US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r>
              <a:rPr lang="ru-RU" sz="800" dirty="0">
                <a:solidFill>
                  <a:srgbClr val="9FB0BF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·  Unit Economics</a:t>
            </a:r>
            <a:endParaRPr dirty="0"/>
          </a:p>
        </p:txBody>
      </p:sp>
      <p:sp>
        <p:nvSpPr>
          <p:cNvPr id="60" name="r60"/>
          <p:cNvSpPr/>
          <p:nvPr/>
        </p:nvSpPr>
        <p:spPr>
          <a:xfrm>
            <a:off x="3791220" y="870000"/>
            <a:ext cx="4396200" cy="33600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E7EAEE"/>
            </a:solidFill>
            <a:prstDash val="solid"/>
            <a:round/>
            <a:headEnd type="none" w="sm" len="sm"/>
            <a:tailEnd type="none" w="sm" len="sm"/>
          </a:ln>
          <a:effectLst>
            <a:outerShdw blurRad="88900" dist="38100" dir="5400000" algn="bl" rotWithShape="0">
              <a:srgbClr val="0B1622">
                <a:alpha val="10196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pic>
        <p:nvPicPr>
          <p:cNvPr id="61" name="pic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1220" y="900000"/>
            <a:ext cx="4336200" cy="330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537011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Search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Paid search captures active demand from users already looking for a solution.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60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$167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Leads / trials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400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60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15.0%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7543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4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COHORT VIEW</a:t>
            </a:r>
            <a:endParaRPr/>
          </a:p>
        </p:txBody>
      </p:sp>
      <p:sp>
        <p:nvSpPr>
          <p:cNvPr id="45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One customer looks profitable</a:t>
            </a:r>
            <a:endParaRPr/>
          </a:p>
        </p:txBody>
      </p:sp>
      <p:sp>
        <p:nvSpPr>
          <p:cNvPr id="46" name="t"/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47" name="r"/>
          <p:cNvSpPr/>
          <p:nvPr/>
        </p:nvSpPr>
        <p:spPr>
          <a:xfrm>
            <a:off x="3145536" y="980000"/>
            <a:ext cx="5700000" cy="34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48" name="t"/>
          <p:cNvSpPr/>
          <p:nvPr/>
        </p:nvSpPr>
        <p:spPr>
          <a:xfrm>
            <a:off x="3231536" y="980000"/>
            <a:ext cx="1728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Month</a:t>
            </a:r>
            <a:endParaRPr/>
          </a:p>
        </p:txBody>
      </p:sp>
      <p:sp>
        <p:nvSpPr>
          <p:cNvPr id="49" name="t"/>
          <p:cNvSpPr/>
          <p:nvPr/>
        </p:nvSpPr>
        <p:spPr>
          <a:xfrm>
            <a:off x="5131536" y="980000"/>
            <a:ext cx="1728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Cash flow</a:t>
            </a:r>
            <a:endParaRPr/>
          </a:p>
        </p:txBody>
      </p:sp>
      <p:sp>
        <p:nvSpPr>
          <p:cNvPr id="50" name="t"/>
          <p:cNvSpPr/>
          <p:nvPr/>
        </p:nvSpPr>
        <p:spPr>
          <a:xfrm>
            <a:off x="7031536" y="980000"/>
            <a:ext cx="1728000" cy="3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Cumulative</a:t>
            </a:r>
            <a:endParaRPr/>
          </a:p>
        </p:txBody>
      </p:sp>
      <p:sp>
        <p:nvSpPr>
          <p:cNvPr id="51" name="r"/>
          <p:cNvSpPr/>
          <p:nvPr/>
        </p:nvSpPr>
        <p:spPr>
          <a:xfrm>
            <a:off x="3145536" y="132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2" name="r"/>
          <p:cNvSpPr/>
          <p:nvPr/>
        </p:nvSpPr>
        <p:spPr>
          <a:xfrm>
            <a:off x="3145536" y="16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3" name="t"/>
          <p:cNvSpPr/>
          <p:nvPr/>
        </p:nvSpPr>
        <p:spPr>
          <a:xfrm>
            <a:off x="3231536" y="13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0 — CAC paid</a:t>
            </a:r>
            <a:endParaRPr/>
          </a:p>
        </p:txBody>
      </p:sp>
      <p:sp>
        <p:nvSpPr>
          <p:cNvPr id="54" name="t"/>
          <p:cNvSpPr/>
          <p:nvPr/>
        </p:nvSpPr>
        <p:spPr>
          <a:xfrm>
            <a:off x="5131536" y="13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−$100</a:t>
            </a:r>
            <a:endParaRPr/>
          </a:p>
        </p:txBody>
      </p:sp>
      <p:sp>
        <p:nvSpPr>
          <p:cNvPr id="55" name="t"/>
          <p:cNvSpPr/>
          <p:nvPr/>
        </p:nvSpPr>
        <p:spPr>
          <a:xfrm>
            <a:off x="7031536" y="13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−$100</a:t>
            </a:r>
            <a:endParaRPr/>
          </a:p>
        </p:txBody>
      </p:sp>
      <p:sp>
        <p:nvSpPr>
          <p:cNvPr id="56" name="r"/>
          <p:cNvSpPr/>
          <p:nvPr/>
        </p:nvSpPr>
        <p:spPr>
          <a:xfrm>
            <a:off x="3145536" y="162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7" name="r"/>
          <p:cNvSpPr/>
          <p:nvPr/>
        </p:nvSpPr>
        <p:spPr>
          <a:xfrm>
            <a:off x="3145536" y="19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58" name="t"/>
          <p:cNvSpPr/>
          <p:nvPr/>
        </p:nvSpPr>
        <p:spPr>
          <a:xfrm>
            <a:off x="3231536" y="16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1</a:t>
            </a:r>
            <a:endParaRPr/>
          </a:p>
        </p:txBody>
      </p:sp>
      <p:sp>
        <p:nvSpPr>
          <p:cNvPr id="59" name="t"/>
          <p:cNvSpPr/>
          <p:nvPr/>
        </p:nvSpPr>
        <p:spPr>
          <a:xfrm>
            <a:off x="5131536" y="16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+$50</a:t>
            </a:r>
            <a:endParaRPr/>
          </a:p>
        </p:txBody>
      </p:sp>
      <p:sp>
        <p:nvSpPr>
          <p:cNvPr id="60" name="t"/>
          <p:cNvSpPr/>
          <p:nvPr/>
        </p:nvSpPr>
        <p:spPr>
          <a:xfrm>
            <a:off x="7031536" y="16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−$50</a:t>
            </a:r>
            <a:endParaRPr/>
          </a:p>
        </p:txBody>
      </p:sp>
      <p:sp>
        <p:nvSpPr>
          <p:cNvPr id="61" name="r"/>
          <p:cNvSpPr/>
          <p:nvPr/>
        </p:nvSpPr>
        <p:spPr>
          <a:xfrm>
            <a:off x="3145536" y="192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2" name="r"/>
          <p:cNvSpPr/>
          <p:nvPr/>
        </p:nvSpPr>
        <p:spPr>
          <a:xfrm>
            <a:off x="3145536" y="22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3" name="t"/>
          <p:cNvSpPr/>
          <p:nvPr/>
        </p:nvSpPr>
        <p:spPr>
          <a:xfrm>
            <a:off x="3231536" y="19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2</a:t>
            </a:r>
            <a:endParaRPr/>
          </a:p>
        </p:txBody>
      </p:sp>
      <p:sp>
        <p:nvSpPr>
          <p:cNvPr id="64" name="t"/>
          <p:cNvSpPr/>
          <p:nvPr/>
        </p:nvSpPr>
        <p:spPr>
          <a:xfrm>
            <a:off x="5131536" y="19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+$50</a:t>
            </a:r>
            <a:endParaRPr/>
          </a:p>
        </p:txBody>
      </p:sp>
      <p:sp>
        <p:nvSpPr>
          <p:cNvPr id="65" name="t"/>
          <p:cNvSpPr/>
          <p:nvPr/>
        </p:nvSpPr>
        <p:spPr>
          <a:xfrm>
            <a:off x="7031536" y="19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$0  (payback)</a:t>
            </a:r>
            <a:endParaRPr/>
          </a:p>
        </p:txBody>
      </p:sp>
      <p:sp>
        <p:nvSpPr>
          <p:cNvPr id="66" name="r"/>
          <p:cNvSpPr/>
          <p:nvPr/>
        </p:nvSpPr>
        <p:spPr>
          <a:xfrm>
            <a:off x="3145536" y="222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7" name="r"/>
          <p:cNvSpPr/>
          <p:nvPr/>
        </p:nvSpPr>
        <p:spPr>
          <a:xfrm>
            <a:off x="3145536" y="25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68" name="t"/>
          <p:cNvSpPr/>
          <p:nvPr/>
        </p:nvSpPr>
        <p:spPr>
          <a:xfrm>
            <a:off x="3231536" y="22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3</a:t>
            </a:r>
            <a:endParaRPr/>
          </a:p>
        </p:txBody>
      </p:sp>
      <p:sp>
        <p:nvSpPr>
          <p:cNvPr id="69" name="t"/>
          <p:cNvSpPr/>
          <p:nvPr/>
        </p:nvSpPr>
        <p:spPr>
          <a:xfrm>
            <a:off x="5131536" y="22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+$50</a:t>
            </a:r>
            <a:endParaRPr/>
          </a:p>
        </p:txBody>
      </p:sp>
      <p:sp>
        <p:nvSpPr>
          <p:cNvPr id="70" name="t"/>
          <p:cNvSpPr/>
          <p:nvPr/>
        </p:nvSpPr>
        <p:spPr>
          <a:xfrm>
            <a:off x="7031536" y="22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+$50</a:t>
            </a:r>
            <a:endParaRPr/>
          </a:p>
        </p:txBody>
      </p:sp>
      <p:sp>
        <p:nvSpPr>
          <p:cNvPr id="71" name="r"/>
          <p:cNvSpPr/>
          <p:nvPr/>
        </p:nvSpPr>
        <p:spPr>
          <a:xfrm>
            <a:off x="3145536" y="2520000"/>
            <a:ext cx="5700000" cy="30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72" name="r"/>
          <p:cNvSpPr/>
          <p:nvPr/>
        </p:nvSpPr>
        <p:spPr>
          <a:xfrm>
            <a:off x="3145536" y="28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73" name="t"/>
          <p:cNvSpPr/>
          <p:nvPr/>
        </p:nvSpPr>
        <p:spPr>
          <a:xfrm>
            <a:off x="3231536" y="25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4</a:t>
            </a:r>
            <a:endParaRPr/>
          </a:p>
        </p:txBody>
      </p:sp>
      <p:sp>
        <p:nvSpPr>
          <p:cNvPr id="74" name="t"/>
          <p:cNvSpPr/>
          <p:nvPr/>
        </p:nvSpPr>
        <p:spPr>
          <a:xfrm>
            <a:off x="5131536" y="25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+$50</a:t>
            </a:r>
            <a:endParaRPr/>
          </a:p>
        </p:txBody>
      </p:sp>
      <p:sp>
        <p:nvSpPr>
          <p:cNvPr id="75" name="t"/>
          <p:cNvSpPr/>
          <p:nvPr/>
        </p:nvSpPr>
        <p:spPr>
          <a:xfrm>
            <a:off x="7031536" y="25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+$100</a:t>
            </a:r>
            <a:endParaRPr/>
          </a:p>
        </p:txBody>
      </p:sp>
      <p:sp>
        <p:nvSpPr>
          <p:cNvPr id="76" name="r"/>
          <p:cNvSpPr/>
          <p:nvPr/>
        </p:nvSpPr>
        <p:spPr>
          <a:xfrm>
            <a:off x="3145536" y="2820000"/>
            <a:ext cx="5700000" cy="30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77" name="r"/>
          <p:cNvSpPr/>
          <p:nvPr/>
        </p:nvSpPr>
        <p:spPr>
          <a:xfrm>
            <a:off x="3145536" y="311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78" name="t"/>
          <p:cNvSpPr/>
          <p:nvPr/>
        </p:nvSpPr>
        <p:spPr>
          <a:xfrm>
            <a:off x="3231536" y="28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Month 6</a:t>
            </a:r>
            <a:endParaRPr/>
          </a:p>
        </p:txBody>
      </p:sp>
      <p:sp>
        <p:nvSpPr>
          <p:cNvPr id="79" name="t"/>
          <p:cNvSpPr/>
          <p:nvPr/>
        </p:nvSpPr>
        <p:spPr>
          <a:xfrm>
            <a:off x="5131536" y="28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+$50</a:t>
            </a:r>
            <a:endParaRPr/>
          </a:p>
        </p:txBody>
      </p:sp>
      <p:sp>
        <p:nvSpPr>
          <p:cNvPr id="80" name="t"/>
          <p:cNvSpPr/>
          <p:nvPr/>
        </p:nvSpPr>
        <p:spPr>
          <a:xfrm>
            <a:off x="7031536" y="2820000"/>
            <a:ext cx="1728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+$200</a:t>
            </a:r>
            <a:endParaRPr/>
          </a:p>
        </p:txBody>
      </p:sp>
      <p:sp>
        <p:nvSpPr>
          <p:cNvPr id="81" name="r"/>
          <p:cNvSpPr/>
          <p:nvPr/>
        </p:nvSpPr>
        <p:spPr>
          <a:xfrm>
            <a:off x="3145536" y="980000"/>
            <a:ext cx="5700000" cy="2140000"/>
          </a:xfrm>
          <a:prstGeom prst="rect">
            <a:avLst/>
          </a:prstGeom>
          <a:noFill/>
          <a:ln w="12700" cap="flat">
            <a:solidFill>
              <a:srgbClr val="E7EAEE"/>
            </a:solidFill>
            <a:prstDash val="solid"/>
            <a:round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82" name="t"/>
          <p:cNvSpPr/>
          <p:nvPr/>
        </p:nvSpPr>
        <p:spPr>
          <a:xfrm>
            <a:off x="3145536" y="316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CAC $100, then +$50 every month. </a:t>
            </a:r>
            <a:r>
              <a:rPr lang="en-US" sz="12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Payback in month 2</a:t>
            </a: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, +$200 over six months. On its own, LTV = 3 × CAC looks great.</a:t>
            </a:r>
            <a:endParaRPr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Paid Social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Social ads create demand through targeting, creative, and repeated exposure.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36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$278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1.2%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360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36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202967728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YouTube / Video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Video ads explain the offer visually, then move viewers to a landing page.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500" b="1" dirty="0">
                <a:solidFill>
                  <a:srgbClr val="192E40"/>
                </a:solidFill>
                <a:latin typeface="Montserrat SemiBold"/>
              </a:rPr>
              <a:t>4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Montserrat SemiBold"/>
              <a:ea typeface="+mn-ea"/>
              <a:cs typeface="+mn-cs"/>
            </a:endParaRP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</a:t>
            </a:r>
            <a:r>
              <a:rPr lang="en-US" sz="1500" b="1" dirty="0">
                <a:solidFill>
                  <a:srgbClr val="192E40"/>
                </a:solidFill>
                <a:latin typeface="Montserrat SemiBold"/>
              </a:rPr>
              <a:t>2499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Montserrat SemiBold"/>
              <a:ea typeface="+mn-ea"/>
              <a:cs typeface="+mn-cs"/>
            </a:endParaRP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Views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visits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0.5%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4</a:t>
            </a: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4</a:t>
            </a: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4</a:t>
            </a:r>
            <a:endParaRPr kumimoji="0" sz="78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10</a:t>
            </a: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201814416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Display / Banner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Display ads buy broad reach and retargeting inventory across websites and apps.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14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$714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2,000,000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0.3%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Leads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180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14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7.8%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10905409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Influencer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Creators lend attention and trust; the product converts through a tracked link or code.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36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$278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Views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Link 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300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36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12.0%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2205707647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Affiliate Marketing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Partners promote the product and are paid for qualified sales or conversions.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$5,000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100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$50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Affiliate 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500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100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318055072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App Store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Store ads place the product in front of users searching or browsing for apps.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60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$167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App page visits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10,000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Installs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3,000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30.0%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Purchases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60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10389398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Newsletter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Sponsored emails reach a known audience through someone else's mailing list.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$5,000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18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$278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Subscribers reached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Clicks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120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12.0%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18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15.0%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350021254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Podcast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Audio sponsorships rely on host trust and memorable calls to action.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$8,000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17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$471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Listens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visits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560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0.7%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Registrations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84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15.0%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17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20.2%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6756239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Native Ads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Native placements look like editorial content and convert through article engagement.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$10,000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28</a:t>
            </a: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$357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Impressions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1,000,000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Article visits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8,000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0.8%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Leads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400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28</a:t>
            </a: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7.0%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9405098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CHANNEL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Cold Calls / Outbound</a:t>
            </a:r>
          </a:p>
        </p:txBody>
      </p:sp>
      <p:sp>
        <p:nvSpPr>
          <p:cNvPr id="6" name="t"/>
          <p:cNvSpPr txBox="1"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Lecture 4  -  Marketing Channels</a:t>
            </a:r>
          </a:p>
        </p:txBody>
      </p:sp>
      <p:sp>
        <p:nvSpPr>
          <p:cNvPr id="7" name="t"/>
          <p:cNvSpPr txBox="1"/>
          <p:nvPr/>
        </p:nvSpPr>
        <p:spPr>
          <a:xfrm>
            <a:off x="3040000" y="760000"/>
            <a:ext cx="56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1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Description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2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 teams proactively contact prospects and qualify them into meetings.</a:t>
            </a:r>
          </a:p>
        </p:txBody>
      </p:sp>
      <p:sp>
        <p:nvSpPr>
          <p:cNvPr id="8" name="r"/>
          <p:cNvSpPr/>
          <p:nvPr/>
        </p:nvSpPr>
        <p:spPr>
          <a:xfrm>
            <a:off x="304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"/>
          <p:cNvSpPr/>
          <p:nvPr/>
        </p:nvSpPr>
        <p:spPr>
          <a:xfrm>
            <a:off x="3040000" y="1610000"/>
            <a:ext cx="1730000" cy="85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"/>
          <p:cNvSpPr txBox="1"/>
          <p:nvPr/>
        </p:nvSpPr>
        <p:spPr>
          <a:xfrm>
            <a:off x="315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Monthly cost</a:t>
            </a:r>
          </a:p>
        </p:txBody>
      </p:sp>
      <p:sp>
        <p:nvSpPr>
          <p:cNvPr id="11" name="t"/>
          <p:cNvSpPr txBox="1"/>
          <p:nvPr/>
        </p:nvSpPr>
        <p:spPr>
          <a:xfrm>
            <a:off x="315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$8,000</a:t>
            </a:r>
          </a:p>
        </p:txBody>
      </p:sp>
      <p:sp>
        <p:nvSpPr>
          <p:cNvPr id="12" name="r"/>
          <p:cNvSpPr/>
          <p:nvPr/>
        </p:nvSpPr>
        <p:spPr>
          <a:xfrm>
            <a:off x="4985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"/>
          <p:cNvSpPr/>
          <p:nvPr/>
        </p:nvSpPr>
        <p:spPr>
          <a:xfrm>
            <a:off x="4985000" y="1610000"/>
            <a:ext cx="1730000" cy="85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"/>
          <p:cNvSpPr txBox="1"/>
          <p:nvPr/>
        </p:nvSpPr>
        <p:spPr>
          <a:xfrm>
            <a:off x="5095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Sales</a:t>
            </a:r>
          </a:p>
        </p:txBody>
      </p:sp>
      <p:sp>
        <p:nvSpPr>
          <p:cNvPr id="15" name="t"/>
          <p:cNvSpPr txBox="1"/>
          <p:nvPr/>
        </p:nvSpPr>
        <p:spPr>
          <a:xfrm>
            <a:off x="5095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dirty="0">
                <a:solidFill>
                  <a:srgbClr val="192E40"/>
                </a:solidFill>
                <a:latin typeface="Montserrat SemiBold"/>
              </a:rPr>
              <a:t>16</a:t>
            </a: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srgbClr val="192E40"/>
              </a:solidFill>
              <a:effectLst/>
              <a:uLnTx/>
              <a:uFillTx/>
              <a:latin typeface="Montserrat SemiBold"/>
              <a:ea typeface="+mn-ea"/>
              <a:cs typeface="+mn-cs"/>
            </a:endParaRPr>
          </a:p>
        </p:txBody>
      </p:sp>
      <p:sp>
        <p:nvSpPr>
          <p:cNvPr id="16" name="r"/>
          <p:cNvSpPr/>
          <p:nvPr/>
        </p:nvSpPr>
        <p:spPr>
          <a:xfrm>
            <a:off x="6930000" y="1610000"/>
            <a:ext cx="1730000" cy="68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"/>
          <p:cNvSpPr/>
          <p:nvPr/>
        </p:nvSpPr>
        <p:spPr>
          <a:xfrm>
            <a:off x="6930000" y="1610000"/>
            <a:ext cx="1730000" cy="85000"/>
          </a:xfrm>
          <a:prstGeom prst="rect">
            <a:avLst/>
          </a:prstGeom>
          <a:solidFill>
            <a:srgbClr val="C9402E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t"/>
          <p:cNvSpPr txBox="1"/>
          <p:nvPr/>
        </p:nvSpPr>
        <p:spPr>
          <a:xfrm>
            <a:off x="7040000" y="1790000"/>
            <a:ext cx="15100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20" b="1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CAC</a:t>
            </a:r>
          </a:p>
        </p:txBody>
      </p:sp>
      <p:sp>
        <p:nvSpPr>
          <p:cNvPr id="19" name="t"/>
          <p:cNvSpPr txBox="1"/>
          <p:nvPr/>
        </p:nvSpPr>
        <p:spPr>
          <a:xfrm>
            <a:off x="7040000" y="1985000"/>
            <a:ext cx="1510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$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5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00</a:t>
            </a:r>
          </a:p>
        </p:txBody>
      </p:sp>
      <p:sp>
        <p:nvSpPr>
          <p:cNvPr id="20" name="r"/>
          <p:cNvSpPr/>
          <p:nvPr/>
        </p:nvSpPr>
        <p:spPr>
          <a:xfrm>
            <a:off x="3020000" y="2590000"/>
            <a:ext cx="29250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"/>
          <p:cNvSpPr txBox="1"/>
          <p:nvPr/>
        </p:nvSpPr>
        <p:spPr>
          <a:xfrm>
            <a:off x="3090000" y="2660000"/>
            <a:ext cx="27850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Funnel step</a:t>
            </a:r>
          </a:p>
        </p:txBody>
      </p:sp>
      <p:sp>
        <p:nvSpPr>
          <p:cNvPr id="22" name="r"/>
          <p:cNvSpPr/>
          <p:nvPr/>
        </p:nvSpPr>
        <p:spPr>
          <a:xfrm>
            <a:off x="59450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"/>
          <p:cNvSpPr txBox="1"/>
          <p:nvPr/>
        </p:nvSpPr>
        <p:spPr>
          <a:xfrm>
            <a:off x="60150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Volume</a:t>
            </a:r>
          </a:p>
        </p:txBody>
      </p:sp>
      <p:sp>
        <p:nvSpPr>
          <p:cNvPr id="24" name="r"/>
          <p:cNvSpPr/>
          <p:nvPr/>
        </p:nvSpPr>
        <p:spPr>
          <a:xfrm>
            <a:off x="7407500" y="2590000"/>
            <a:ext cx="1462500" cy="330000"/>
          </a:xfrm>
          <a:prstGeom prst="rect">
            <a:avLst/>
          </a:prstGeom>
          <a:solidFill>
            <a:srgbClr val="192E40"/>
          </a:solidFill>
          <a:ln w="12700">
            <a:solidFill>
              <a:srgbClr val="CAD2DA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t"/>
          <p:cNvSpPr txBox="1"/>
          <p:nvPr/>
        </p:nvSpPr>
        <p:spPr>
          <a:xfrm>
            <a:off x="7477500" y="2660000"/>
            <a:ext cx="1322500" cy="23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5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+mn-ea"/>
                <a:cs typeface="+mn-cs"/>
              </a:rPr>
              <a:t>CR</a:t>
            </a:r>
          </a:p>
        </p:txBody>
      </p:sp>
      <p:sp>
        <p:nvSpPr>
          <p:cNvPr id="26" name="r"/>
          <p:cNvSpPr/>
          <p:nvPr/>
        </p:nvSpPr>
        <p:spPr>
          <a:xfrm>
            <a:off x="3020000" y="292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t"/>
          <p:cNvSpPr txBox="1"/>
          <p:nvPr/>
        </p:nvSpPr>
        <p:spPr>
          <a:xfrm>
            <a:off x="3090000" y="298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Prospects called</a:t>
            </a:r>
          </a:p>
        </p:txBody>
      </p:sp>
      <p:sp>
        <p:nvSpPr>
          <p:cNvPr id="28" name="r"/>
          <p:cNvSpPr/>
          <p:nvPr/>
        </p:nvSpPr>
        <p:spPr>
          <a:xfrm>
            <a:off x="59450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"/>
          <p:cNvSpPr txBox="1"/>
          <p:nvPr/>
        </p:nvSpPr>
        <p:spPr>
          <a:xfrm>
            <a:off x="60150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2,000</a:t>
            </a:r>
          </a:p>
        </p:txBody>
      </p:sp>
      <p:sp>
        <p:nvSpPr>
          <p:cNvPr id="30" name="r"/>
          <p:cNvSpPr/>
          <p:nvPr/>
        </p:nvSpPr>
        <p:spPr>
          <a:xfrm>
            <a:off x="7407500" y="292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"/>
          <p:cNvSpPr txBox="1"/>
          <p:nvPr/>
        </p:nvSpPr>
        <p:spPr>
          <a:xfrm>
            <a:off x="7477500" y="298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"/>
          <p:cNvSpPr/>
          <p:nvPr/>
        </p:nvSpPr>
        <p:spPr>
          <a:xfrm>
            <a:off x="3020000" y="325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"/>
          <p:cNvSpPr txBox="1"/>
          <p:nvPr/>
        </p:nvSpPr>
        <p:spPr>
          <a:xfrm>
            <a:off x="3090000" y="331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Conversations</a:t>
            </a:r>
          </a:p>
        </p:txBody>
      </p:sp>
      <p:sp>
        <p:nvSpPr>
          <p:cNvPr id="34" name="r"/>
          <p:cNvSpPr/>
          <p:nvPr/>
        </p:nvSpPr>
        <p:spPr>
          <a:xfrm>
            <a:off x="59450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"/>
          <p:cNvSpPr txBox="1"/>
          <p:nvPr/>
        </p:nvSpPr>
        <p:spPr>
          <a:xfrm>
            <a:off x="60150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400</a:t>
            </a:r>
          </a:p>
        </p:txBody>
      </p:sp>
      <p:sp>
        <p:nvSpPr>
          <p:cNvPr id="36" name="r"/>
          <p:cNvSpPr/>
          <p:nvPr/>
        </p:nvSpPr>
        <p:spPr>
          <a:xfrm>
            <a:off x="7407500" y="325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"/>
          <p:cNvSpPr txBox="1"/>
          <p:nvPr/>
        </p:nvSpPr>
        <p:spPr>
          <a:xfrm>
            <a:off x="7477500" y="331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20.0%</a:t>
            </a:r>
          </a:p>
        </p:txBody>
      </p:sp>
      <p:sp>
        <p:nvSpPr>
          <p:cNvPr id="38" name="r"/>
          <p:cNvSpPr/>
          <p:nvPr/>
        </p:nvSpPr>
        <p:spPr>
          <a:xfrm>
            <a:off x="3020000" y="3580000"/>
            <a:ext cx="29250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"/>
          <p:cNvSpPr txBox="1"/>
          <p:nvPr/>
        </p:nvSpPr>
        <p:spPr>
          <a:xfrm>
            <a:off x="3090000" y="364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Meetings</a:t>
            </a:r>
          </a:p>
        </p:txBody>
      </p:sp>
      <p:sp>
        <p:nvSpPr>
          <p:cNvPr id="40" name="r"/>
          <p:cNvSpPr/>
          <p:nvPr/>
        </p:nvSpPr>
        <p:spPr>
          <a:xfrm>
            <a:off x="59450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t"/>
          <p:cNvSpPr txBox="1"/>
          <p:nvPr/>
        </p:nvSpPr>
        <p:spPr>
          <a:xfrm>
            <a:off x="60150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80</a:t>
            </a:r>
          </a:p>
        </p:txBody>
      </p:sp>
      <p:sp>
        <p:nvSpPr>
          <p:cNvPr id="42" name="r"/>
          <p:cNvSpPr/>
          <p:nvPr/>
        </p:nvSpPr>
        <p:spPr>
          <a:xfrm>
            <a:off x="7407500" y="3580000"/>
            <a:ext cx="1462500" cy="33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t"/>
          <p:cNvSpPr txBox="1"/>
          <p:nvPr/>
        </p:nvSpPr>
        <p:spPr>
          <a:xfrm>
            <a:off x="7477500" y="364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20.0%</a:t>
            </a:r>
          </a:p>
        </p:txBody>
      </p:sp>
      <p:sp>
        <p:nvSpPr>
          <p:cNvPr id="44" name="r"/>
          <p:cNvSpPr/>
          <p:nvPr/>
        </p:nvSpPr>
        <p:spPr>
          <a:xfrm>
            <a:off x="3020000" y="3910000"/>
            <a:ext cx="29250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t"/>
          <p:cNvSpPr txBox="1"/>
          <p:nvPr/>
        </p:nvSpPr>
        <p:spPr>
          <a:xfrm>
            <a:off x="3090000" y="3975000"/>
            <a:ext cx="27850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Sales</a:t>
            </a:r>
          </a:p>
        </p:txBody>
      </p:sp>
      <p:sp>
        <p:nvSpPr>
          <p:cNvPr id="46" name="r"/>
          <p:cNvSpPr/>
          <p:nvPr/>
        </p:nvSpPr>
        <p:spPr>
          <a:xfrm>
            <a:off x="59450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"/>
          <p:cNvSpPr txBox="1"/>
          <p:nvPr/>
        </p:nvSpPr>
        <p:spPr>
          <a:xfrm>
            <a:off x="60150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16</a:t>
            </a:r>
            <a:endParaRPr kumimoji="0" sz="78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8" name="r"/>
          <p:cNvSpPr/>
          <p:nvPr/>
        </p:nvSpPr>
        <p:spPr>
          <a:xfrm>
            <a:off x="7407500" y="3910000"/>
            <a:ext cx="1462500" cy="330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7DDE3"/>
            </a:solidFill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t"/>
          <p:cNvSpPr txBox="1"/>
          <p:nvPr/>
        </p:nvSpPr>
        <p:spPr>
          <a:xfrm>
            <a:off x="7477500" y="3975000"/>
            <a:ext cx="1322500" cy="2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80" dirty="0">
                <a:solidFill>
                  <a:srgbClr val="20303D"/>
                </a:solidFill>
                <a:latin typeface="Montserrat"/>
              </a:rPr>
              <a:t>2</a:t>
            </a:r>
            <a:r>
              <a:rPr kumimoji="0" sz="78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0.0%</a:t>
            </a:r>
          </a:p>
        </p:txBody>
      </p:sp>
      <p:sp>
        <p:nvSpPr>
          <p:cNvPr id="50" name="t"/>
          <p:cNvSpPr txBox="1"/>
          <p:nvPr/>
        </p:nvSpPr>
        <p:spPr>
          <a:xfrm>
            <a:off x="3060000" y="4760000"/>
            <a:ext cx="570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90" b="0" i="0" u="none" strike="noStrike" kern="1200" cap="none" spc="0" normalizeH="0" baseline="0" noProof="0" dirty="0">
                <a:ln>
                  <a:noFill/>
                </a:ln>
                <a:solidFill>
                  <a:srgbClr val="596A78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CAC = channel cost / sales. Compare channels only after checking lead quality and downstream LTV.</a:t>
            </a:r>
          </a:p>
        </p:txBody>
      </p:sp>
    </p:spTree>
    <p:extLst>
      <p:ext uri="{BB962C8B-B14F-4D97-AF65-F5344CB8AC3E}">
        <p14:creationId xmlns:p14="http://schemas.microsoft.com/office/powerpoint/2010/main" val="97437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1746</TotalTime>
  <Words>5621</Words>
  <Application>Microsoft Macintosh PowerPoint</Application>
  <DocSecurity>0</DocSecurity>
  <PresentationFormat>On-screen Show (16:9)</PresentationFormat>
  <Paragraphs>1456</Paragraphs>
  <Slides>118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118</vt:i4>
      </vt:variant>
    </vt:vector>
  </HeadingPairs>
  <TitlesOfParts>
    <vt:vector size="128" baseType="lpstr">
      <vt:lpstr>Arial</vt:lpstr>
      <vt:lpstr>Calibri</vt:lpstr>
      <vt:lpstr>Montserrat</vt:lpstr>
      <vt:lpstr>Montserrat ExtraBold</vt:lpstr>
      <vt:lpstr>Montserrat Medium</vt:lpstr>
      <vt:lpstr>Montserrat SemiBold</vt:lpstr>
      <vt:lpstr>Office Theme</vt:lpstr>
      <vt:lpstr>1_Office Theme</vt:lpstr>
      <vt:lpstr>2_Office Theme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Microsoft Office User</cp:lastModifiedBy>
  <cp:revision>147</cp:revision>
  <dcterms:created xsi:type="dcterms:W3CDTF">2026-06-03T02:53:53Z</dcterms:created>
  <dcterms:modified xsi:type="dcterms:W3CDTF">2026-06-12T06:20:02Z</dcterms:modified>
</cp:coreProperties>
</file>