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2" r:id="rId3"/>
  </p:sldMasterIdLst>
  <p:notesMasterIdLst>
    <p:notesMasterId r:id="rId94"/>
  </p:notesMasterIdLst>
  <p:sldIdLst>
    <p:sldId id="256" r:id="rId4"/>
    <p:sldId id="257" r:id="rId5"/>
    <p:sldId id="258" r:id="rId6"/>
    <p:sldId id="259" r:id="rId7"/>
    <p:sldId id="260" r:id="rId8"/>
    <p:sldId id="315" r:id="rId9"/>
    <p:sldId id="261" r:id="rId10"/>
    <p:sldId id="262" r:id="rId11"/>
    <p:sldId id="381" r:id="rId12"/>
    <p:sldId id="263" r:id="rId13"/>
    <p:sldId id="264" r:id="rId14"/>
    <p:sldId id="265" r:id="rId15"/>
    <p:sldId id="266" r:id="rId16"/>
    <p:sldId id="316" r:id="rId17"/>
    <p:sldId id="267" r:id="rId18"/>
    <p:sldId id="268" r:id="rId19"/>
    <p:sldId id="269" r:id="rId20"/>
    <p:sldId id="270" r:id="rId21"/>
    <p:sldId id="271" r:id="rId22"/>
    <p:sldId id="272" r:id="rId23"/>
    <p:sldId id="398" r:id="rId24"/>
    <p:sldId id="273" r:id="rId25"/>
    <p:sldId id="399" r:id="rId26"/>
    <p:sldId id="274" r:id="rId27"/>
    <p:sldId id="400" r:id="rId28"/>
    <p:sldId id="275" r:id="rId29"/>
    <p:sldId id="401" r:id="rId30"/>
    <p:sldId id="276" r:id="rId31"/>
    <p:sldId id="402" r:id="rId32"/>
    <p:sldId id="277" r:id="rId33"/>
    <p:sldId id="403" r:id="rId34"/>
    <p:sldId id="278" r:id="rId35"/>
    <p:sldId id="404" r:id="rId36"/>
    <p:sldId id="279" r:id="rId37"/>
    <p:sldId id="405" r:id="rId38"/>
    <p:sldId id="280" r:id="rId39"/>
    <p:sldId id="406" r:id="rId40"/>
    <p:sldId id="281" r:id="rId41"/>
    <p:sldId id="282" r:id="rId42"/>
    <p:sldId id="283" r:id="rId43"/>
    <p:sldId id="284" r:id="rId44"/>
    <p:sldId id="285" r:id="rId45"/>
    <p:sldId id="286" r:id="rId46"/>
    <p:sldId id="287" r:id="rId47"/>
    <p:sldId id="288" r:id="rId48"/>
    <p:sldId id="289" r:id="rId49"/>
    <p:sldId id="379" r:id="rId50"/>
    <p:sldId id="305" r:id="rId51"/>
    <p:sldId id="306" r:id="rId52"/>
    <p:sldId id="397" r:id="rId53"/>
    <p:sldId id="307" r:id="rId54"/>
    <p:sldId id="395" r:id="rId55"/>
    <p:sldId id="308" r:id="rId56"/>
    <p:sldId id="309" r:id="rId57"/>
    <p:sldId id="310" r:id="rId58"/>
    <p:sldId id="311" r:id="rId59"/>
    <p:sldId id="290" r:id="rId60"/>
    <p:sldId id="304" r:id="rId61"/>
    <p:sldId id="292" r:id="rId62"/>
    <p:sldId id="312" r:id="rId63"/>
    <p:sldId id="293" r:id="rId64"/>
    <p:sldId id="313" r:id="rId65"/>
    <p:sldId id="294" r:id="rId66"/>
    <p:sldId id="314" r:id="rId67"/>
    <p:sldId id="291" r:id="rId68"/>
    <p:sldId id="295" r:id="rId69"/>
    <p:sldId id="296" r:id="rId70"/>
    <p:sldId id="297" r:id="rId71"/>
    <p:sldId id="298" r:id="rId72"/>
    <p:sldId id="299" r:id="rId73"/>
    <p:sldId id="300" r:id="rId74"/>
    <p:sldId id="301" r:id="rId75"/>
    <p:sldId id="377" r:id="rId76"/>
    <p:sldId id="302" r:id="rId77"/>
    <p:sldId id="303" r:id="rId78"/>
    <p:sldId id="382" r:id="rId79"/>
    <p:sldId id="383" r:id="rId80"/>
    <p:sldId id="396" r:id="rId81"/>
    <p:sldId id="385" r:id="rId82"/>
    <p:sldId id="386" r:id="rId83"/>
    <p:sldId id="387" r:id="rId84"/>
    <p:sldId id="388" r:id="rId85"/>
    <p:sldId id="389" r:id="rId86"/>
    <p:sldId id="394" r:id="rId87"/>
    <p:sldId id="390" r:id="rId88"/>
    <p:sldId id="391" r:id="rId89"/>
    <p:sldId id="392" r:id="rId90"/>
    <p:sldId id="393" r:id="rId91"/>
    <p:sldId id="407" r:id="rId92"/>
    <p:sldId id="384" r:id="rId9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40"/>
    <p:restoredTop sz="94610"/>
  </p:normalViewPr>
  <p:slideViewPr>
    <p:cSldViewPr snapToGrid="0" snapToObjects="1">
      <p:cViewPr varScale="1">
        <p:scale>
          <a:sx n="158" d="100"/>
          <a:sy n="158" d="100"/>
        </p:scale>
        <p:origin x="192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presProps" Target="presProps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410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969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1409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227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2547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9832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9091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248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5383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66773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765681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011258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58348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625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475832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79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81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82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85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88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149834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021451-1387-4CA6-816F-3879F97B5CBC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90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9731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>
            <a:extLst>
              <a:ext uri="{FF2B5EF4-FFF2-40B4-BE49-F238E27FC236}">
                <a16:creationId xmlns:a16="http://schemas.microsoft.com/office/drawing/2014/main" id="{B3F9699A-2868-4AE3-BDEE-A0098660C7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6551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086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5816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>
            <a:extLst>
              <a:ext uri="{FF2B5EF4-FFF2-40B4-BE49-F238E27FC236}">
                <a16:creationId xmlns:a16="http://schemas.microsoft.com/office/drawing/2014/main" id="{B3F9699A-2868-4AE3-BDEE-A0098660C79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0685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>
            <a:extLst>
              <a:ext uri="{FF2B5EF4-FFF2-40B4-BE49-F238E27FC236}">
                <a16:creationId xmlns:a16="http://schemas.microsoft.com/office/drawing/2014/main" id="{450D37D6-8045-48D9-8D4F-D2FD52B30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36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36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36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36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36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36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36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36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>
            <a:extLst>
              <a:ext uri="{FF2B5EF4-FFF2-40B4-BE49-F238E27FC236}">
                <a16:creationId xmlns:a16="http://schemas.microsoft.com/office/drawing/2014/main" id="{8DC78A65-079C-44EF-AA0A-626768554F9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7731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>
            <a:extLst>
              <a:ext uri="{FF2B5EF4-FFF2-40B4-BE49-F238E27FC236}">
                <a16:creationId xmlns:a16="http://schemas.microsoft.com/office/drawing/2014/main" id="{9AC7ADE5-29F2-47E2-83B0-18BA0F8F1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/>
            </a:lvl1pPr>
            <a:lvl2pPr>
              <a:spcBef>
                <a:spcPts val="0"/>
              </a:spcBef>
              <a:spcAft>
                <a:spcPts val="0"/>
              </a:spcAft>
              <a:buNone/>
              <a:defRPr/>
            </a:lvl2pPr>
            <a:lvl3pPr>
              <a:spcBef>
                <a:spcPts val="0"/>
              </a:spcBef>
              <a:spcAft>
                <a:spcPts val="0"/>
              </a:spcAft>
              <a:buNone/>
              <a:defRPr/>
            </a:lvl3pPr>
            <a:lvl4pPr>
              <a:spcBef>
                <a:spcPts val="0"/>
              </a:spcBef>
              <a:spcAft>
                <a:spcPts val="0"/>
              </a:spcAft>
              <a:buNone/>
              <a:defRPr/>
            </a:lvl4pPr>
            <a:lvl5pPr>
              <a:spcBef>
                <a:spcPts val="0"/>
              </a:spcBef>
              <a:spcAft>
                <a:spcPts val="0"/>
              </a:spcAft>
              <a:buNone/>
              <a:defRPr/>
            </a:lvl5pPr>
            <a:lvl6pPr>
              <a:spcBef>
                <a:spcPts val="0"/>
              </a:spcBef>
              <a:spcAft>
                <a:spcPts val="0"/>
              </a:spcAft>
              <a:buNone/>
              <a:defRPr/>
            </a:lvl6pPr>
            <a:lvl7pPr>
              <a:spcBef>
                <a:spcPts val="0"/>
              </a:spcBef>
              <a:spcAft>
                <a:spcPts val="0"/>
              </a:spcAft>
              <a:buNone/>
              <a:defRPr/>
            </a:lvl7pPr>
            <a:lvl8pPr>
              <a:spcBef>
                <a:spcPts val="0"/>
              </a:spcBef>
              <a:spcAft>
                <a:spcPts val="0"/>
              </a:spcAft>
              <a:buNone/>
              <a:defRPr/>
            </a:lvl8pPr>
            <a:lvl9pPr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>
            <a:extLst>
              <a:ext uri="{FF2B5EF4-FFF2-40B4-BE49-F238E27FC236}">
                <a16:creationId xmlns:a16="http://schemas.microsoft.com/office/drawing/2014/main" id="{CC0145E7-CE20-4C18-8E06-2BE54437D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marL="457200" indent="-342900">
              <a:spcBef>
                <a:spcPts val="0"/>
              </a:spcBef>
              <a:spcAft>
                <a:spcPts val="0"/>
              </a:spcAft>
              <a:buChar char="●"/>
              <a:defRPr/>
            </a:lvl1pPr>
            <a:lvl2pPr marL="914400" indent="-317500">
              <a:spcBef>
                <a:spcPts val="0"/>
              </a:spcBef>
              <a:spcAft>
                <a:spcPts val="0"/>
              </a:spcAft>
              <a:buChar char="○"/>
              <a:defRPr/>
            </a:lvl2pPr>
            <a:lvl3pPr marL="1371600" indent="-317500">
              <a:spcBef>
                <a:spcPts val="0"/>
              </a:spcBef>
              <a:spcAft>
                <a:spcPts val="0"/>
              </a:spcAft>
              <a:buChar char="■"/>
              <a:defRPr/>
            </a:lvl3pPr>
            <a:lvl4pPr marL="1828800" indent="-317500">
              <a:spcBef>
                <a:spcPts val="0"/>
              </a:spcBef>
              <a:spcAft>
                <a:spcPts val="0"/>
              </a:spcAft>
              <a:buChar char="●"/>
              <a:defRPr/>
            </a:lvl4pPr>
            <a:lvl5pPr marL="2286000" indent="-317500">
              <a:spcBef>
                <a:spcPts val="0"/>
              </a:spcBef>
              <a:spcAft>
                <a:spcPts val="0"/>
              </a:spcAft>
              <a:buChar char="○"/>
              <a:defRPr/>
            </a:lvl5pPr>
            <a:lvl6pPr marL="2743200" indent="-317500">
              <a:spcBef>
                <a:spcPts val="0"/>
              </a:spcBef>
              <a:spcAft>
                <a:spcPts val="0"/>
              </a:spcAft>
              <a:buChar char="■"/>
              <a:defRPr/>
            </a:lvl6pPr>
            <a:lvl7pPr marL="3200400" indent="-317500">
              <a:spcBef>
                <a:spcPts val="0"/>
              </a:spcBef>
              <a:spcAft>
                <a:spcPts val="0"/>
              </a:spcAft>
              <a:buChar char="●"/>
              <a:defRPr/>
            </a:lvl7pPr>
            <a:lvl8pPr marL="3657600" indent="-317500">
              <a:spcBef>
                <a:spcPts val="0"/>
              </a:spcBef>
              <a:spcAft>
                <a:spcPts val="0"/>
              </a:spcAft>
              <a:buChar char="○"/>
              <a:defRPr/>
            </a:lvl8pPr>
            <a:lvl9pPr marL="4114800" indent="-317500">
              <a:spcBef>
                <a:spcPts val="0"/>
              </a:spcBef>
              <a:spcAft>
                <a:spcPts val="0"/>
              </a:spcAft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>
            <a:extLst>
              <a:ext uri="{FF2B5EF4-FFF2-40B4-BE49-F238E27FC236}">
                <a16:creationId xmlns:a16="http://schemas.microsoft.com/office/drawing/2014/main" id="{E3D5BDEF-8BF9-4125-A200-BF8981F60827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1321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>
            <a:extLst>
              <a:ext uri="{FF2B5EF4-FFF2-40B4-BE49-F238E27FC236}">
                <a16:creationId xmlns:a16="http://schemas.microsoft.com/office/drawing/2014/main" id="{35C9378C-E7B6-450B-B1B1-6061D7A291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>
            <a:normAutofit/>
          </a:bodyPr>
          <a:lstStyle>
            <a:lvl1pPr algn="ctr">
              <a:spcBef>
                <a:spcPts val="0"/>
              </a:spcBef>
              <a:spcAft>
                <a:spcPts val="0"/>
              </a:spcAft>
              <a:buNone/>
              <a:defRPr sz="5200"/>
            </a:lvl1pPr>
            <a:lvl2pPr algn="ctr">
              <a:spcBef>
                <a:spcPts val="0"/>
              </a:spcBef>
              <a:spcAft>
                <a:spcPts val="0"/>
              </a:spcAft>
              <a:buNone/>
              <a:defRPr sz="5200"/>
            </a:lvl2pPr>
            <a:lvl3pPr algn="ctr">
              <a:spcBef>
                <a:spcPts val="0"/>
              </a:spcBef>
              <a:spcAft>
                <a:spcPts val="0"/>
              </a:spcAft>
              <a:buNone/>
              <a:defRPr sz="5200"/>
            </a:lvl3pPr>
            <a:lvl4pPr algn="ctr">
              <a:spcBef>
                <a:spcPts val="0"/>
              </a:spcBef>
              <a:spcAft>
                <a:spcPts val="0"/>
              </a:spcAft>
              <a:buNone/>
              <a:defRPr sz="5200"/>
            </a:lvl4pPr>
            <a:lvl5pPr algn="ctr">
              <a:spcBef>
                <a:spcPts val="0"/>
              </a:spcBef>
              <a:spcAft>
                <a:spcPts val="0"/>
              </a:spcAft>
              <a:buNone/>
              <a:defRPr sz="5200"/>
            </a:lvl5pPr>
            <a:lvl6pPr algn="ctr">
              <a:spcBef>
                <a:spcPts val="0"/>
              </a:spcBef>
              <a:spcAft>
                <a:spcPts val="0"/>
              </a:spcAft>
              <a:buNone/>
              <a:defRPr sz="5200"/>
            </a:lvl6pPr>
            <a:lvl7pPr algn="ctr">
              <a:spcBef>
                <a:spcPts val="0"/>
              </a:spcBef>
              <a:spcAft>
                <a:spcPts val="0"/>
              </a:spcAft>
              <a:buNone/>
              <a:defRPr sz="5200"/>
            </a:lvl7pPr>
            <a:lvl8pPr algn="ctr">
              <a:spcBef>
                <a:spcPts val="0"/>
              </a:spcBef>
              <a:spcAft>
                <a:spcPts val="0"/>
              </a:spcAft>
              <a:buNone/>
              <a:defRPr sz="5200"/>
            </a:lvl8pPr>
            <a:lvl9pPr algn="ctr">
              <a:spcBef>
                <a:spcPts val="0"/>
              </a:spcBef>
              <a:spcAft>
                <a:spcPts val="0"/>
              </a:spcAft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>
            <a:extLst>
              <a:ext uri="{FF2B5EF4-FFF2-40B4-BE49-F238E27FC236}">
                <a16:creationId xmlns:a16="http://schemas.microsoft.com/office/drawing/2014/main" id="{5BB747A9-0CB7-41CC-ADB6-E19C70D4C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>
            <a:extLst>
              <a:ext uri="{FF2B5EF4-FFF2-40B4-BE49-F238E27FC236}">
                <a16:creationId xmlns:a16="http://schemas.microsoft.com/office/drawing/2014/main" id="{ACC95B98-7B48-47D0-B26A-CDF0DECFABA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>
            <a:normAutofit/>
          </a:bodyPr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  <a:lvl6pPr>
              <a:buNone/>
              <a:defRPr/>
            </a:lvl6pPr>
            <a:lvl7pPr>
              <a:buNone/>
              <a:defRPr/>
            </a:lvl7pPr>
            <a:lvl8pPr>
              <a:buNone/>
              <a:defRPr/>
            </a:lvl8pPr>
            <a:lvl9pPr>
              <a:buNone/>
              <a:defRPr/>
            </a:lvl9pPr>
          </a:lstStyle>
          <a:p>
            <a:pPr mar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7721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6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631259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</p:sldLayoutIdLst>
  <p:hf sldNum="0" hdr="0" ftr="0" dt="0"/>
  <p:txStyles>
    <p:title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lvl1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1pPr>
      <a:lvl2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2pPr>
      <a:lvl3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3pPr>
      <a:lvl4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4pPr>
      <a:lvl5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5pPr>
      <a:lvl6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6pPr>
      <a:lvl7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7pPr>
      <a:lvl8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8pPr>
      <a:lvl9pPr algn="l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5iecSS7dQK4VgHT0CHz1B6ym483Wax7k-3UhGzG6Q68/edit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3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126480" y="914400"/>
            <a:ext cx="2468880" cy="2468880"/>
          </a:xfrm>
          <a:prstGeom prst="ellipse">
            <a:avLst/>
          </a:prstGeom>
          <a:ln w="19050">
            <a:solidFill>
              <a:srgbClr val="2C4257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6903720" y="1691640"/>
            <a:ext cx="914400" cy="91440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Shape 2"/>
          <p:cNvSpPr/>
          <p:nvPr/>
        </p:nvSpPr>
        <p:spPr>
          <a:xfrm>
            <a:off x="640080" y="1051560"/>
            <a:ext cx="502920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BEFORE WE START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1792" y="1737360"/>
            <a:ext cx="5486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4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Turn on Meeting Recording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658368" y="32004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sure the recording is running, and only then begin.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04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CAC</a:t>
            </a:r>
            <a:r>
              <a:rPr lang="en-US" sz="24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is what it costs to acquire one paying customer. </a:t>
            </a:r>
            <a:r>
              <a:rPr lang="en-US" sz="240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LTV</a:t>
            </a:r>
            <a:r>
              <a:rPr lang="en-US" sz="24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is what that customer is worth over their lifetime.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05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If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LTV &lt; CAC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, you lose money on every customer — and growth only scales the loss. </a:t>
            </a:r>
          </a:p>
          <a:p>
            <a:pPr marL="0" indent="0">
              <a:lnSpc>
                <a:spcPct val="112000"/>
              </a:lnSpc>
              <a:buNone/>
            </a:pPr>
            <a:endParaRPr lang="en-US" sz="2400" dirty="0">
              <a:solidFill>
                <a:srgbClr val="20303D"/>
              </a:solidFill>
              <a:latin typeface="Montserrat SemiBold" pitchFamily="34" charset="0"/>
            </a:endParaRPr>
          </a:p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Whether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LTV &gt; CAC 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is the key question of Unit Economics.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is key question of Unit Economics</a:t>
            </a:r>
            <a:endParaRPr lang="en-US" sz="2400" dirty="0">
              <a:solidFill>
                <a:schemeClr val="bg1"/>
              </a:solidFill>
              <a:latin typeface="Montserrat SemiBold" pitchFamily="34" charset="0"/>
            </a:endParaRPr>
          </a:p>
          <a:p>
            <a:pPr marL="0" indent="0">
              <a:lnSpc>
                <a:spcPct val="112000"/>
              </a:lnSpc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06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Fixed costs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don't move with volume.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Variable costs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grow with users, transactions, and requests.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07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dot-com crash showed that users and growth mislead when the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economics of one unit are broken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538;p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24" y="804861"/>
            <a:ext cx="8820751" cy="3691099"/>
          </a:xfrm>
          <a:prstGeom prst="rect">
            <a:avLst/>
          </a:prstGeom>
          <a:ln>
            <a:noFill/>
          </a:ln>
        </p:spPr>
      </p:pic>
      <p:pic>
        <p:nvPicPr>
          <p:cNvPr id="2" name="Google Shape;539;p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3049" y="538911"/>
            <a:ext cx="3213599" cy="655901"/>
          </a:xfrm>
          <a:prstGeom prst="rect">
            <a:avLst/>
          </a:prstGeom>
          <a:ln>
            <a:noFill/>
          </a:ln>
        </p:spPr>
      </p:pic>
      <p:pic>
        <p:nvPicPr>
          <p:cNvPr id="3" name="Google Shape;540;p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3124" y="1657486"/>
            <a:ext cx="2541674" cy="92672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4043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08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"healthy"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LTV/CAC ≈ 3×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can still be dangerous if payback is slow and growth opens a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cash gap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09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Cash flow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matters: CAC is paid upfront, while LTV returns gradually over time.</a:t>
            </a:r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10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Compare features by their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expected economic impact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— not by request count or development effort.</a:t>
            </a:r>
            <a:endParaRPr lang="en-US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11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Theory of Constraints: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improving anything except the current bottleneck rarely improves the whole system.</a:t>
            </a:r>
            <a:endParaRPr lang="en-US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12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When you project numbers in a Unit Economics model use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benchmarks</a:t>
            </a:r>
            <a:r>
              <a:rPr lang="en-US" sz="2400" b="1" dirty="0">
                <a:solidFill>
                  <a:schemeClr val="bg1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,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if you lack real-life data.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52160" y="-457200"/>
            <a:ext cx="310896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30000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640080" y="960120"/>
            <a:ext cx="502920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658368" y="1170432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INNOPOLIS UNIVERSITY  ·  SUMMER 2026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1792" y="1600200"/>
            <a:ext cx="78638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Financial Management</a:t>
            </a:r>
            <a:endParaRPr lang="en-US" sz="48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48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in Digital Products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658368" y="3310128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Economics  ·  Financial Modelling  ·  Business Valuation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58368" y="4160520"/>
            <a:ext cx="8046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Lecture 5–6 </a:t>
            </a:r>
            <a:r>
              <a:rPr lang="en-US" sz="110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 Recap · Test Review · Safe-Growth Homework · Financial Statements</a:t>
            </a:r>
            <a:endParaRPr lang="en-US" sz="11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FB0B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Max Popov  ·  Course Instructor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46320" y="-274320"/>
            <a:ext cx="42062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23000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</a:t>
            </a:r>
            <a:endParaRPr lang="en-US" sz="23000" dirty="0"/>
          </a:p>
        </p:txBody>
      </p:sp>
      <p:sp>
        <p:nvSpPr>
          <p:cNvPr id="3" name="Shape 1"/>
          <p:cNvSpPr/>
          <p:nvPr/>
        </p:nvSpPr>
        <p:spPr>
          <a:xfrm>
            <a:off x="640080" y="173736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658368" y="190195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 · LECTURES 3–4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1792" y="2240280"/>
            <a:ext cx="7589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Correct </a:t>
            </a:r>
            <a:r>
              <a:rPr lang="en-US" sz="38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vs. </a:t>
            </a:r>
            <a:r>
              <a:rPr lang="en-US" sz="380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wrong </a:t>
            </a:r>
            <a:r>
              <a:rPr lang="en-US" sz="38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answers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640080" y="342900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question per slide: the benchmark answer, a real wrong answer, and why.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DISCUSSION · 01 / 09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Q1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Product-manager lens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them reason it out before revealing the answer.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Test Review · Lectures 3–4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45536" y="91440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45536" y="1170432"/>
            <a:ext cx="56235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does a product manager's view of a product differ from a purely feature-focused view? Name one </a:t>
            </a:r>
            <a:r>
              <a:rPr lang="en-US" sz="11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question</a:t>
            </a: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PM should ask before shipping or scaling a feature.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145536" y="2697480"/>
            <a:ext cx="5623560" cy="100584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697480"/>
            <a:ext cx="64008" cy="10058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798064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</a:t>
            </a:r>
            <a:r>
              <a:rPr lang="en-US" sz="950" b="1" kern="0" spc="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STUDENT ANSWERED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46704" y="3054096"/>
            <a:ext cx="53035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“LTV &gt; CAC or not.”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3895344"/>
            <a:ext cx="562356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83280" y="3895344"/>
            <a:ext cx="5212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BD9C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ASK THE CLASS 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is this answer wrong — or incomplete?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Q1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 product-</a:t>
            </a:r>
            <a:endParaRPr lang="en-US" sz="2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manager lens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562356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5623560" cy="54864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10128" y="1024128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✓  CORRECT ANSWER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310128" y="1335024"/>
            <a:ext cx="532180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Feature view asks </a:t>
            </a: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“can we build it?”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PM view asks </a:t>
            </a: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“should we — and does it improve the economics?”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good answer connects user value, business value, revenue, retention, conversion, and cost — not a single ratio.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4553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798064"/>
            <a:ext cx="274320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WRONG / INCOMPLETE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291840" y="32004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“LTV &gt; CAC or not.”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2589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6025896" y="2798064"/>
            <a:ext cx="2743200" cy="5486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617220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IT'S WRONG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172200" y="3200400"/>
            <a:ext cx="24871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narrow check. The question is about PM thinking vs. feature thinking — not just comparing two abbreviations.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DISCUSSION · 02 / 09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Q2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Fixed vs. variable costs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them reason it out before revealing the answer.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Test Review · Lectures 3–4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45536" y="91440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45536" y="1170432"/>
            <a:ext cx="56235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an AI calorie tracker, classify each cost as </a:t>
            </a:r>
            <a:r>
              <a:rPr lang="en-US" sz="11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fixed or variable</a:t>
            </a: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explain the logic: base cloud hosting · LLM/API tokens per request · App-Store ad spend · designer salary · payment processing fee · support that grows with users.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145536" y="2697480"/>
            <a:ext cx="5623560" cy="100584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697480"/>
            <a:ext cx="64008" cy="10058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798064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</a:t>
            </a:r>
            <a:r>
              <a:rPr lang="en-US" sz="950" b="1" kern="0" spc="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STUDENT ANSWERED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46704" y="3054096"/>
            <a:ext cx="53035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“Base cloud hosting is variable because the developer chooses it. Tokens are fixed. Payment processing fee is fixed. Support cost is variable.”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3895344"/>
            <a:ext cx="562356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83280" y="3895344"/>
            <a:ext cx="5212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BD9C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ASK THE CLASS 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is this answer wrong — or incomplete?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377602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Q2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Fixed vs.</a:t>
            </a:r>
            <a:endParaRPr lang="en-US" sz="2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variable costs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562356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5623560" cy="54864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10128" y="1005840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✓  CORRECT ANSWER</a:t>
            </a:r>
            <a:endParaRPr lang="en-US" sz="105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310128" y="1298448"/>
          <a:ext cx="5303520" cy="1344168"/>
        </p:xfrm>
        <a:graphic>
          <a:graphicData uri="http://schemas.openxmlformats.org/drawingml/2006/table">
            <a:tbl>
              <a:tblPr/>
              <a:tblGrid>
                <a:gridCol w="3108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2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Cost item (AI calorie tracker)</a:t>
                      </a:r>
                      <a:endParaRPr lang="en-US" sz="9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E4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Montserrat SemiBold" pitchFamily="34" charset="0"/>
                          <a:ea typeface="Montserrat SemiBold" pitchFamily="34" charset="-122"/>
                          <a:cs typeface="Montserrat SemiBold" pitchFamily="34" charset="-120"/>
                        </a:rPr>
                        <a:t>Classification</a:t>
                      </a:r>
                      <a:endParaRPr lang="en-US" sz="900" dirty="0">
                        <a:latin typeface="Montserrat SemiBold" charset="0"/>
                        <a:ea typeface="Montserrat SemiBold" charset="0"/>
                        <a:cs typeface="Montserrat SemiBold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2E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Base cloud hosting fee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Fixed (short run)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LLM / API tokens per request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Variable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App Store advertising spend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Acquisition (≈ variable)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Designer salary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Fixed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Payment processing fee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Variable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2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Support that grows with users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00" dirty="0">
                          <a:solidFill>
                            <a:srgbClr val="20303D"/>
                          </a:solidFill>
                          <a:latin typeface="Montserrat" pitchFamily="34" charset="0"/>
                          <a:ea typeface="Montserrat" pitchFamily="34" charset="-122"/>
                          <a:cs typeface="Montserrat" pitchFamily="34" charset="-120"/>
                        </a:rPr>
                        <a:t>Variable / semi-variable</a:t>
                      </a:r>
                      <a:endParaRPr lang="en-US" sz="900" dirty="0">
                        <a:latin typeface="Montserrat" charset="0"/>
                        <a:ea typeface="Montserrat" charset="0"/>
                        <a:cs typeface="Montserrat" charset="0"/>
                      </a:endParaRPr>
                    </a:p>
                  </a:txBody>
                  <a:tcPr marL="38100" marR="38100" marT="12700" marB="12700" anchor="ctr">
                    <a:lnL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7EA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Shape 8"/>
          <p:cNvSpPr/>
          <p:nvPr/>
        </p:nvSpPr>
        <p:spPr>
          <a:xfrm>
            <a:off x="314553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9"/>
          <p:cNvSpPr/>
          <p:nvPr/>
        </p:nvSpPr>
        <p:spPr>
          <a:xfrm>
            <a:off x="3145536" y="2798064"/>
            <a:ext cx="274320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0"/>
          <p:cNvSpPr/>
          <p:nvPr/>
        </p:nvSpPr>
        <p:spPr>
          <a:xfrm>
            <a:off x="329184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WRONG / INCOMPLETE</a:t>
            </a:r>
            <a:endParaRPr lang="en-US" sz="950" dirty="0"/>
          </a:p>
        </p:txBody>
      </p:sp>
      <p:sp>
        <p:nvSpPr>
          <p:cNvPr id="14" name="Text 11"/>
          <p:cNvSpPr/>
          <p:nvPr/>
        </p:nvSpPr>
        <p:spPr>
          <a:xfrm>
            <a:off x="3291840" y="32004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“Hosting is variable, tokens are fixed, payment fee is fixed, support is variable.”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602589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3"/>
          <p:cNvSpPr/>
          <p:nvPr/>
        </p:nvSpPr>
        <p:spPr>
          <a:xfrm>
            <a:off x="6025896" y="2798064"/>
            <a:ext cx="2743200" cy="5486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4"/>
          <p:cNvSpPr/>
          <p:nvPr/>
        </p:nvSpPr>
        <p:spPr>
          <a:xfrm>
            <a:off x="617220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IT'S WRONG</a:t>
            </a:r>
            <a:endParaRPr lang="en-US" sz="950" dirty="0"/>
          </a:p>
        </p:txBody>
      </p:sp>
      <p:sp>
        <p:nvSpPr>
          <p:cNvPr id="18" name="Text 15"/>
          <p:cNvSpPr/>
          <p:nvPr/>
        </p:nvSpPr>
        <p:spPr>
          <a:xfrm>
            <a:off x="6172200" y="3200400"/>
            <a:ext cx="24871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Confuses “chosen by us” with “fixed.” A cost is variable if it moves with usage, requests, or transactions.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DISCUSSION · 03 / 09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Q3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Unit-economics vocabulary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them reason it out before revealing the answer.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Test Review · Lectures 3–4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45536" y="91440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45536" y="1170432"/>
            <a:ext cx="56235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Define unit economics in your own words. What is a </a:t>
            </a:r>
            <a:r>
              <a:rPr lang="en-US" sz="11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</a:t>
            </a: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 Briefly explain CAC, LTV, contribution margin, and payback period.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145536" y="2697480"/>
            <a:ext cx="5623560" cy="100584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697480"/>
            <a:ext cx="64008" cy="10058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798064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</a:t>
            </a:r>
            <a:r>
              <a:rPr lang="en-US" sz="950" b="1" kern="0" spc="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STUDENT ANSWERED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46704" y="3054096"/>
            <a:ext cx="53035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“Contribution margin is LTV − CAC. Payback period is the time when the business starts to cover costs / becomes profitable.”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3895344"/>
            <a:ext cx="562356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83280" y="3895344"/>
            <a:ext cx="5212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BD9C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ASK THE CLASS 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is this answer wrong — or incomplete?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79876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Q3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Unit-economics</a:t>
            </a:r>
            <a:endParaRPr lang="en-US" sz="2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vocabulary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562356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5623560" cy="54864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10128" y="1024128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✓  CORRECT ANSWER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310128" y="1335024"/>
            <a:ext cx="532180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economics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revenue &amp; cost per one unit. </a:t>
            </a: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CAC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cost to acquire one paying customer. </a:t>
            </a: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LTV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total contribution over the lifetime. </a:t>
            </a: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Contribution margin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unit revenue − variable cost. </a:t>
            </a: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Payback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time to recover CAC from contribution.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4553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798064"/>
            <a:ext cx="274320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WRONG / INCOMPLETE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291840" y="32004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“Contribution margin = LTV − CAC; payback = when the business becomes profitable.”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2589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6025896" y="2798064"/>
            <a:ext cx="2743200" cy="5486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617220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IT'S WRONG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172200" y="3200400"/>
            <a:ext cx="24871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Mixes levels. CM is per-unit (revenue − variable cost); payback recovers CAC for one customer, not the whole company.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DISCUSSION · 04 / 09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Q4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Why unit economics matters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them reason it out before revealing the answer.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Test Review · Lectures 3–4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45536" y="91440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45536" y="1170432"/>
            <a:ext cx="56235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Why did unit economics become especially important </a:t>
            </a:r>
            <a:r>
              <a:rPr lang="en-US" sz="11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the dot-com crash</a:t>
            </a: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 Explain why growth, revenue, or active users can mislead if the economics of one unit are broken.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145536" y="2697480"/>
            <a:ext cx="5623560" cy="100584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697480"/>
            <a:ext cx="64008" cy="10058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798064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</a:t>
            </a:r>
            <a:r>
              <a:rPr lang="en-US" sz="950" b="1" kern="0" spc="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STUDENT ANSWERED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46704" y="3054096"/>
            <a:ext cx="53035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“Because .com was cheap. Business was economically healthy. After the crash margin became negative, so many businesses closed.”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3895344"/>
            <a:ext cx="562356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83280" y="3895344"/>
            <a:ext cx="5212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BD9C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ASK THE CLASS 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is this answer wrong — or incomplete?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126098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Q4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Why it matters</a:t>
            </a:r>
            <a:endParaRPr lang="en-US" sz="2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after dot-com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562356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5623560" cy="54864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10128" y="1024128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✓  CORRECT ANSWER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310128" y="1335024"/>
            <a:ext cx="532180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Growth alone isn't enough. After the crash, unit economics answered </a:t>
            </a: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“does one unit make money?”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On a broken unit, more users, more revenue, and impressive activity simply produce </a:t>
            </a: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more loss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4553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798064"/>
            <a:ext cx="274320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WRONG / INCOMPLETE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291840" y="32004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“.com was cheap, the business was healthy, then margins went negative and firms closed.”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2589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6025896" y="2798064"/>
            <a:ext cx="2743200" cy="5486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617220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IT'S WRONG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172200" y="3200400"/>
            <a:ext cx="24871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Reverses the logic. The crash revealed economics were already broken — not healthy first and broken later.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DISCUSSION · 05 / 09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Q5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Calculate CAC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them reason it out before revealing the answer.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Test Review · Lectures 3–4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45536" y="91440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45536" y="1170432"/>
            <a:ext cx="56235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Paid acquisition — CPC $0.60 · click→install 25% · install→registration 40% · registration→paid 8%. Calculate the </a:t>
            </a:r>
            <a:r>
              <a:rPr lang="en-US" sz="11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CAC of one paying customer</a:t>
            </a: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; show the funnel conversion and the final CAC.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145536" y="2697480"/>
            <a:ext cx="5623560" cy="100584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697480"/>
            <a:ext cx="64008" cy="10058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798064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</a:t>
            </a:r>
            <a:r>
              <a:rPr lang="en-US" sz="950" b="1" kern="0" spc="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STUDENT ANSWERED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46704" y="3054096"/>
            <a:ext cx="53035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“CAC = 0.60 × 0.25 × 0.40 × 0.08 = 0.0048.”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3895344"/>
            <a:ext cx="562356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83280" y="3895344"/>
            <a:ext cx="5212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BD9C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ASK THE CLASS 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is this answer wrong — or incomplete?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50846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TODAY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Lectures 5–6: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what we'll cover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200400" y="960120"/>
            <a:ext cx="420624" cy="420624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8" name="Text 6"/>
          <p:cNvSpPr/>
          <p:nvPr/>
        </p:nvSpPr>
        <p:spPr>
          <a:xfrm>
            <a:off x="3200400" y="960120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794760" y="923544"/>
            <a:ext cx="5076524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Recap — what you should already know (Lectures 1–4)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3200400" y="1673352"/>
            <a:ext cx="420624" cy="420624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200400" y="1673352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794760" y="1636776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Test review — correct vs. wrong answers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3200400" y="2386584"/>
            <a:ext cx="420624" cy="420624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4" name="Text 12"/>
          <p:cNvSpPr/>
          <p:nvPr/>
        </p:nvSpPr>
        <p:spPr>
          <a:xfrm>
            <a:off x="3200400" y="2386584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794760" y="2350008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Homework: the safe-growth threshold (g_safe)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3200400" y="3099816"/>
            <a:ext cx="420624" cy="420624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3200400" y="3099816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794760" y="3063240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C7D2DC"/>
                </a:solidFill>
                <a:latin typeface="Montserrat Medium" pitchFamily="34" charset="0"/>
              </a:rPr>
              <a:t>Financial Modelling of Digital Products</a:t>
            </a:r>
            <a:endParaRPr lang="en-US" sz="1350" b="1" dirty="0"/>
          </a:p>
        </p:txBody>
      </p:sp>
      <p:sp>
        <p:nvSpPr>
          <p:cNvPr id="19" name="Shape 17"/>
          <p:cNvSpPr/>
          <p:nvPr/>
        </p:nvSpPr>
        <p:spPr>
          <a:xfrm>
            <a:off x="3200400" y="3813048"/>
            <a:ext cx="420624" cy="420624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3200400" y="3813048"/>
            <a:ext cx="420624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794760" y="3776472"/>
            <a:ext cx="4892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C7D2DC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Financial Ratios</a:t>
            </a:r>
            <a:endParaRPr lang="en-US" sz="135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Q5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Calculate CAC</a:t>
            </a:r>
            <a:endParaRPr lang="en-US" sz="2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through a funnel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562356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5623560" cy="54864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10128" y="1024128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✓  CORRECT ANSWER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310128" y="1335024"/>
            <a:ext cx="532180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Total conversion = 25% × 40% × 8% = </a:t>
            </a:r>
            <a:r>
              <a:rPr lang="en-US" sz="11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0.8%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CAC = CPC ÷ conversion = $0.60 ÷ 0.008 = </a:t>
            </a:r>
            <a:endParaRPr lang="en-US" sz="11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C8430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$75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per paying customer.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4553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798064"/>
            <a:ext cx="274320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WRONG / INCOMPLETE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291840" y="32004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“CAC = 0.60 × 0.25 × 0.40 × 0.08 = 0.0048.”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2589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6025896" y="2798064"/>
            <a:ext cx="2743200" cy="5486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617220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IT'S WRONG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172200" y="3200400"/>
            <a:ext cx="24871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Multiplies instead of dividing. Low conversion → many clicks per customer → higher CAC. CAC = CPC ÷ conversion.</a:t>
            </a:r>
            <a:endParaRPr lang="en-US" sz="105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DISCUSSION · 06 / 09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Q6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Calculate net LTV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them reason it out before revealing the answer.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Test Review · Lectures 3–4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45536" y="91440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45536" y="1170432"/>
            <a:ext cx="56235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Subscription $12/month. Retention: M1 100%, M2 50%, M3 30%, then users stop. AI: token $0.015, an active user uses 150 tokens/month. Calculate </a:t>
            </a:r>
            <a:r>
              <a:rPr lang="en-US" sz="11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LTV</a:t>
            </a: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show revenue, AI cost, and final LTV.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145536" y="2697480"/>
            <a:ext cx="5623560" cy="100584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697480"/>
            <a:ext cx="64008" cy="10058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798064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</a:t>
            </a:r>
            <a:r>
              <a:rPr lang="en-US" sz="950" b="1" kern="0" spc="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STUDENT ANSWERED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46704" y="3054096"/>
            <a:ext cx="53035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“Monthly net value = 12 − 0.015 × 150 = 11.775; then 11.775 + 11.775×0.5 + 11.775×0.3 = 21.195; divide by 3 → LTV = 7.065.”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3895344"/>
            <a:ext cx="562356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83280" y="3895344"/>
            <a:ext cx="5212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BD9C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ASK THE CLASS 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is this answer wrong — or incomplete?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377868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Q6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Calculate</a:t>
            </a:r>
            <a:endParaRPr lang="en-US" sz="2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net LTV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562356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5623560" cy="54864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10128" y="1024128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✓  CORRECT ANSWER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310128" y="1335024"/>
            <a:ext cx="532180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Active months = 1.0 + 0.5 + 0.3 = 1.8.  Revenue = $12 × 1.8 = $21.60.</a:t>
            </a:r>
            <a:endParaRPr lang="en-US" sz="11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 cost = 150 × $0.015 = $2.25/mo → × 1.8 = $4.05.</a:t>
            </a:r>
            <a:endParaRPr lang="en-US" sz="11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LTV = $21.60 − $4.05 = </a:t>
            </a:r>
            <a:endParaRPr lang="en-US" sz="11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C8430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$17.55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4553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798064"/>
            <a:ext cx="274320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WRONG / INCOMPLETE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291840" y="32004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“net/mo = 12 − 0.015 × 150 = 11.775 … then ÷ 3 = 7.065.”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2589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6025896" y="2798064"/>
            <a:ext cx="2743200" cy="5486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617220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IT'S WRONG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172200" y="3200400"/>
            <a:ext cx="24871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errors: 0.015 × 150 = 2.25 (so net/mo = $9.75), and LTV is the lifetime total — don't divide by 3.</a:t>
            </a:r>
            <a:endParaRPr lang="en-US" sz="105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DISCUSSION · 07 / 09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Q7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Does the unit work?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them reason it out before revealing the answer.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Test Review · Lectures 3–4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45536" y="91440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45536" y="1170432"/>
            <a:ext cx="56235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Using your CAC and LTV from the previous questions, decide whether paid acquisition is </a:t>
            </a:r>
            <a:r>
              <a:rPr lang="en-US" sz="11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economically healthy</a:t>
            </a: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Explain, and name two levers that could improve the unit economics.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145536" y="2697480"/>
            <a:ext cx="5623560" cy="100584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697480"/>
            <a:ext cx="64008" cy="10058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798064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</a:t>
            </a:r>
            <a:r>
              <a:rPr lang="en-US" sz="950" b="1" kern="0" spc="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STUDENT ANSWERED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46704" y="3054096"/>
            <a:ext cx="53035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“Yes, it works, I calculated it.”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3895344"/>
            <a:ext cx="562356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83280" y="3895344"/>
            <a:ext cx="5212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BD9C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ASK THE CLASS 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is this answer wrong — or incomplete?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675628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Q7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Does the</a:t>
            </a:r>
            <a:endParaRPr lang="en-US" sz="2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unit work?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562356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5623560" cy="54864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10128" y="1024128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✓  CORRECT ANSWER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310128" y="1335024"/>
            <a:ext cx="532180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CAC $75 vs. Net LTV $17.55 → LTV/CAC ≈ </a:t>
            </a:r>
            <a:r>
              <a:rPr lang="en-US" sz="1100" b="1" dirty="0">
                <a:solidFill>
                  <a:srgbClr val="C8430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0.23×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Not healthy — scaling paid acquisition scales the loss. Levers: cut CAC (conversion/CPC), raise retention, raise price, cut token cost.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4553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798064"/>
            <a:ext cx="274320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WRONG / INCOMPLETE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291840" y="32004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“Yes, it works, I calculated it.”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2589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6025896" y="2798064"/>
            <a:ext cx="2743200" cy="5486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617220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IT'S WRONG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172200" y="3200400"/>
            <a:ext cx="24871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comparison and wrong conclusion: $17.55 &lt; $75. Needs the ratio plus at least two improvement levers.</a:t>
            </a:r>
            <a:endParaRPr lang="en-US" sz="105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DISCUSSION · 08 / 09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Q8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Break-even &amp; target profit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them reason it out before revealing the answer.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Test Review · Lectures 3–4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45536" y="91440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45536" y="1170432"/>
            <a:ext cx="56235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John Peel has fixed monthly costs of £1,750. Each roll contributes £7 after variable costs. How many rolls to </a:t>
            </a:r>
            <a:r>
              <a:rPr lang="en-US" sz="11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 even</a:t>
            </a: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? How many to earn £100 profit in a month?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145536" y="2697480"/>
            <a:ext cx="5623560" cy="100584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697480"/>
            <a:ext cx="64008" cy="10058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798064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</a:t>
            </a:r>
            <a:r>
              <a:rPr lang="en-US" sz="950" b="1" kern="0" spc="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STUDENT ANSWERED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46704" y="3054096"/>
            <a:ext cx="53035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“1850 / 7 = 265.”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3895344"/>
            <a:ext cx="562356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83280" y="3895344"/>
            <a:ext cx="5212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BD9C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ASK THE CLASS 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is this answer wrong — or incomplete?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0880815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Q8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Break-even &amp;</a:t>
            </a:r>
            <a:endParaRPr lang="en-US" sz="2000" dirty="0"/>
          </a:p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target profit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562356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5623560" cy="54864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10128" y="1024128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kern="0" spc="10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✓  CORRECT ANSWER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3310128" y="1335024"/>
            <a:ext cx="532180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Break-even = £1,750 ÷ £7 = </a:t>
            </a:r>
            <a:r>
              <a:rPr lang="en-US" sz="1100" b="1" dirty="0">
                <a:solidFill>
                  <a:srgbClr val="C8430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250 rolls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£100 profit = (£1,750 + £100) ÷ £7 ≈ 264.3 → round up to </a:t>
            </a:r>
            <a:endParaRPr lang="en-US" sz="1100" dirty="0"/>
          </a:p>
          <a:p>
            <a:pPr marL="0" indent="0">
              <a:lnSpc>
                <a:spcPct val="108000"/>
              </a:lnSpc>
              <a:buNone/>
            </a:pPr>
            <a:r>
              <a:rPr lang="en-US" sz="1100" b="1" dirty="0">
                <a:solidFill>
                  <a:srgbClr val="C8430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265 rolls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4553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798064"/>
            <a:ext cx="274320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WRONG / INCOMPLETE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291840" y="32004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“1850 / 7 = 265.”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602589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6025896" y="2798064"/>
            <a:ext cx="2743200" cy="5486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617220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5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IT'S WRONG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6172200" y="3200400"/>
            <a:ext cx="24871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Gives target-profit only and omits break-even (1750 ÷ 7 = 250). The question asks for two outputs.</a:t>
            </a:r>
            <a:endParaRPr lang="en-US" sz="105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2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DISCUSSION · 09 / 09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34440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Q9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CalZen insights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Let them reason it out before revealing the answer.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Test Review · Lectures 3–4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45536" y="91440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QUESTION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3145536" y="1170432"/>
            <a:ext cx="562356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the CalZen case, what did the sales-funnel quiz, the CustDev result, and the repeat-sale paradox show? Name one </a:t>
            </a:r>
            <a:r>
              <a:rPr lang="en-US" sz="11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metric or experiment</a:t>
            </a:r>
            <a:r>
              <a:rPr lang="en-US" sz="11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you would use next to check whether CalZen's unit economics can become healthy.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145536" y="2697480"/>
            <a:ext cx="5623560" cy="1005840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3145536" y="2697480"/>
            <a:ext cx="64008" cy="10058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798064"/>
            <a:ext cx="530352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kern="0" spc="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</a:t>
            </a:r>
            <a:r>
              <a:rPr lang="en-US" sz="950" b="1" kern="0" spc="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STUDENT ANSWERED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3346704" y="3054096"/>
            <a:ext cx="530352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“Retention was not as low as expected, but still low. To make unit economics healthy, give a trial period and free features so more people buy premium.”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3895344"/>
            <a:ext cx="5623560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383280" y="3895344"/>
            <a:ext cx="52120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kern="0" spc="150" dirty="0">
                <a:solidFill>
                  <a:srgbClr val="FBD9C9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ASK THE CLASS   </a:t>
            </a:r>
            <a:r>
              <a:rPr lang="en-US" sz="13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is this answer wrong — or incomplete?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7363212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2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TEST REVIEW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Q9
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CalZen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insights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5623560" cy="1755648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5623560" cy="54864"/>
          </a:xfrm>
          <a:prstGeom prst="rect">
            <a:avLst/>
          </a:prstGeom>
          <a:solidFill>
            <a:srgbClr val="2E8B57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310128" y="1024128"/>
            <a:ext cx="5303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0" cap="none" spc="10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✓  CORRECT ANSWER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310128" y="1335024"/>
            <a:ext cx="5321808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Funnel quiz: interest ≠ paid conversion. CustDev: explains why users do/don't pay. Repeat-sale paradox: more usage can lift LTV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but also AI cost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Next: measure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LTV after AI cost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paid conversion, or willingness to pay.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145536" y="2798064"/>
            <a:ext cx="274320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29184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0" cap="none" spc="50" normalizeH="0" baseline="0" noProof="0" dirty="0">
                <a:ln>
                  <a:noFill/>
                </a:ln>
                <a:solidFill>
                  <a:srgbClr val="ED561B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✗  WRONG / INCOMPLETE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291840" y="3200400"/>
            <a:ext cx="246888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“Retention was low; give a trial + free features so more people buy premium.”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025896" y="2798064"/>
            <a:ext cx="2743200" cy="1627632"/>
          </a:xfrm>
          <a:prstGeom prst="rect">
            <a:avLst/>
          </a:prstGeom>
          <a:solidFill>
            <a:srgbClr val="FFFFFF"/>
          </a:solidFill>
          <a:ln w="1270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025896" y="2798064"/>
            <a:ext cx="2743200" cy="5486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172200" y="2907792"/>
            <a:ext cx="2514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5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IT'S WRONG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172200" y="3200400"/>
            <a:ext cx="2487168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Too vague and misses the case. In CalZen more usage raises AI cost — measure net LTV, not just usage.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69875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46320" y="-274320"/>
            <a:ext cx="42062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26000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</a:t>
            </a:r>
            <a:endParaRPr lang="en-US" sz="26000" dirty="0"/>
          </a:p>
        </p:txBody>
      </p:sp>
      <p:sp>
        <p:nvSpPr>
          <p:cNvPr id="3" name="Shape 1"/>
          <p:cNvSpPr/>
          <p:nvPr/>
        </p:nvSpPr>
        <p:spPr>
          <a:xfrm>
            <a:off x="640080" y="173736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658368" y="190195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HOMEWORK · LECTURES 5–6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1792" y="2240280"/>
            <a:ext cx="7589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safe-growth </a:t>
            </a:r>
            <a:r>
              <a:rPr lang="en-US" sz="38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threshold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640080" y="342900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does fast growth stop being safe? A cohort-model deep dive into </a:t>
            </a:r>
            <a:r>
              <a:rPr lang="en-US" sz="1400" dirty="0" err="1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g_safe</a:t>
            </a:r>
            <a:r>
              <a:rPr lang="en-US" sz="14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C7D2DC"/>
                </a:solidFill>
                <a:latin typeface="Montserrat" pitchFamily="34" charset="0"/>
              </a:rPr>
              <a:t>The formula suggested by the Opus 4.8 (High) by Anthropic. 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46320" y="-274320"/>
            <a:ext cx="42062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23000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</a:t>
            </a:r>
            <a:endParaRPr lang="en-US" sz="23000" dirty="0"/>
          </a:p>
        </p:txBody>
      </p:sp>
      <p:sp>
        <p:nvSpPr>
          <p:cNvPr id="3" name="Shape 1"/>
          <p:cNvSpPr/>
          <p:nvPr/>
        </p:nvSpPr>
        <p:spPr>
          <a:xfrm>
            <a:off x="640080" y="173736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658368" y="190195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1792" y="2240280"/>
            <a:ext cx="7589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What you should </a:t>
            </a:r>
            <a:r>
              <a:rPr lang="en-US" sz="38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already know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640080" y="342900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Twelve ideas that carry the whole course so far — course recap by Hermes using Codex 5.5 medium.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HOMEWORK · STEP 1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 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  <a:hlinkClick r:id="rId3"/>
              </a:rPr>
              <a:t>model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and inputs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1005840"/>
            <a:ext cx="3246120" cy="42062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8" name="Shape 6"/>
          <p:cNvSpPr/>
          <p:nvPr/>
        </p:nvSpPr>
        <p:spPr>
          <a:xfrm>
            <a:off x="6391656" y="1005840"/>
            <a:ext cx="914400" cy="42062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291840" y="1005840"/>
            <a:ext cx="3063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LTV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391656" y="1005840"/>
            <a:ext cx="9144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200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145536" y="1463040"/>
            <a:ext cx="324612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2" name="Shape 10"/>
          <p:cNvSpPr/>
          <p:nvPr/>
        </p:nvSpPr>
        <p:spPr>
          <a:xfrm>
            <a:off x="6391656" y="1463040"/>
            <a:ext cx="91440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91840" y="1463040"/>
            <a:ext cx="3063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CAC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391656" y="1463040"/>
            <a:ext cx="9144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100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145536" y="1920240"/>
            <a:ext cx="3246120" cy="42062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Shape 14"/>
          <p:cNvSpPr/>
          <p:nvPr/>
        </p:nvSpPr>
        <p:spPr>
          <a:xfrm>
            <a:off x="6391656" y="1920240"/>
            <a:ext cx="914400" cy="42062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3291840" y="1920240"/>
            <a:ext cx="3063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 = LTV / CAC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91656" y="1920240"/>
            <a:ext cx="9144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3145536" y="2377440"/>
            <a:ext cx="324612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0" name="Shape 18"/>
          <p:cNvSpPr/>
          <p:nvPr/>
        </p:nvSpPr>
        <p:spPr>
          <a:xfrm>
            <a:off x="6391656" y="2377440"/>
            <a:ext cx="91440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1" name="Text 19"/>
          <p:cNvSpPr/>
          <p:nvPr/>
        </p:nvSpPr>
        <p:spPr>
          <a:xfrm>
            <a:off x="3291840" y="2377440"/>
            <a:ext cx="3063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RR (monthly retention)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391656" y="2377440"/>
            <a:ext cx="9144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80%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3145536" y="2834640"/>
            <a:ext cx="3246120" cy="42062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4" name="Shape 22"/>
          <p:cNvSpPr/>
          <p:nvPr/>
        </p:nvSpPr>
        <p:spPr>
          <a:xfrm>
            <a:off x="6391656" y="2834640"/>
            <a:ext cx="914400" cy="42062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5" name="Text 23"/>
          <p:cNvSpPr/>
          <p:nvPr/>
        </p:nvSpPr>
        <p:spPr>
          <a:xfrm>
            <a:off x="3291840" y="2834640"/>
            <a:ext cx="3063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LT = 1 / (1 − RR)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6391656" y="2834640"/>
            <a:ext cx="9144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5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3145536" y="3291840"/>
            <a:ext cx="324612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8" name="Shape 26"/>
          <p:cNvSpPr/>
          <p:nvPr/>
        </p:nvSpPr>
        <p:spPr>
          <a:xfrm>
            <a:off x="6391656" y="3291840"/>
            <a:ext cx="91440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9" name="Text 27"/>
          <p:cNvSpPr/>
          <p:nvPr/>
        </p:nvSpPr>
        <p:spPr>
          <a:xfrm>
            <a:off x="3291840" y="3291840"/>
            <a:ext cx="3063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 = LTV / LT  (monthly contribution)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6391656" y="3291840"/>
            <a:ext cx="9144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40</a:t>
            </a:r>
            <a:endParaRPr lang="en-US" sz="1200" dirty="0"/>
          </a:p>
        </p:txBody>
      </p:sp>
      <p:sp>
        <p:nvSpPr>
          <p:cNvPr id="31" name="Shape 29"/>
          <p:cNvSpPr/>
          <p:nvPr/>
        </p:nvSpPr>
        <p:spPr>
          <a:xfrm>
            <a:off x="7498080" y="1005840"/>
            <a:ext cx="1280160" cy="2651760"/>
          </a:xfrm>
          <a:prstGeom prst="rect">
            <a:avLst/>
          </a:prstGeom>
          <a:solidFill>
            <a:srgbClr val="192E40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2" name="Shape 30"/>
          <p:cNvSpPr/>
          <p:nvPr/>
        </p:nvSpPr>
        <p:spPr>
          <a:xfrm>
            <a:off x="7498080" y="1005840"/>
            <a:ext cx="128016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3" name="Text 31"/>
          <p:cNvSpPr/>
          <p:nvPr/>
        </p:nvSpPr>
        <p:spPr>
          <a:xfrm>
            <a:off x="7589520" y="1143000"/>
            <a:ext cx="1097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SIMPLE FORMULA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543800" y="1737360"/>
            <a:ext cx="1188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g_safe =
</a:t>
            </a:r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(r − 1) / LT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7543800" y="2606040"/>
            <a:ext cx="11887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200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= (2 − 1) / 5</a:t>
            </a:r>
            <a:endParaRPr lang="en-US" sz="12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1200" dirty="0">
                <a:solidFill>
                  <a:srgbClr val="C7D2D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= </a:t>
            </a:r>
            <a:endParaRPr lang="en-US" sz="1200" dirty="0"/>
          </a:p>
          <a:p>
            <a:pPr marL="0" indent="0" algn="ctr">
              <a:lnSpc>
                <a:spcPct val="110000"/>
              </a:lnSpc>
              <a:buNone/>
            </a:pPr>
            <a:r>
              <a:rPr lang="en-US" sz="2000" b="1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20%</a:t>
            </a:r>
            <a:endParaRPr lang="en-US" sz="1200" dirty="0"/>
          </a:p>
        </p:txBody>
      </p:sp>
      <p:sp>
        <p:nvSpPr>
          <p:cNvPr id="36" name="Text 34"/>
          <p:cNvSpPr/>
          <p:nvPr/>
        </p:nvSpPr>
        <p:spPr>
          <a:xfrm>
            <a:off x="3145536" y="3886200"/>
            <a:ext cx="5623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CAC is paid upfront; each active customer returns 40/month, so a faster-growing cohort opens an early cash gap.</a:t>
            </a:r>
            <a:endParaRPr lang="en-US" sz="11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762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HOMEWORK · KEY POINT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20% is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conservative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960120"/>
            <a:ext cx="56235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simplified formula is a safe rule of thumb — not the exact threshold for the full cohort model.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145536" y="1920240"/>
            <a:ext cx="2697480" cy="18288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Shape 7"/>
          <p:cNvSpPr/>
          <p:nvPr/>
        </p:nvSpPr>
        <p:spPr>
          <a:xfrm>
            <a:off x="3145536" y="1920240"/>
            <a:ext cx="2697480" cy="64008"/>
          </a:xfrm>
          <a:prstGeom prst="rect">
            <a:avLst/>
          </a:prstGeom>
          <a:solidFill>
            <a:srgbClr val="9FB0B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91840" y="2084832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00" dirty="0">
                <a:solidFill>
                  <a:srgbClr val="7C8B96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SIMPLE FORMULA SAYS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291840" y="237744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dirty="0">
                <a:solidFill>
                  <a:srgbClr val="7C8B96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20%</a:t>
            </a:r>
            <a:endParaRPr lang="en-US" sz="6000" dirty="0"/>
          </a:p>
        </p:txBody>
      </p:sp>
      <p:sp>
        <p:nvSpPr>
          <p:cNvPr id="12" name="Text 10"/>
          <p:cNvSpPr/>
          <p:nvPr/>
        </p:nvSpPr>
        <p:spPr>
          <a:xfrm>
            <a:off x="3291840" y="32918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conservative boundary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6071616" y="1920240"/>
            <a:ext cx="2697480" cy="18288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4" name="Shape 12"/>
          <p:cNvSpPr/>
          <p:nvPr/>
        </p:nvSpPr>
        <p:spPr>
          <a:xfrm>
            <a:off x="6071616" y="1920240"/>
            <a:ext cx="2697480" cy="6400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6217920" y="2084832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TRUE DYNAMIC THRESHOLD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217920" y="2377440"/>
            <a:ext cx="2468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33.3%</a:t>
            </a:r>
            <a:endParaRPr lang="en-US" sz="6000" dirty="0"/>
          </a:p>
        </p:txBody>
      </p:sp>
      <p:sp>
        <p:nvSpPr>
          <p:cNvPr id="17" name="Text 15"/>
          <p:cNvSpPr/>
          <p:nvPr/>
        </p:nvSpPr>
        <p:spPr>
          <a:xfrm>
            <a:off x="6217920" y="3291840"/>
            <a:ext cx="24688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retained cohorts exactly fund new CAC</a:t>
            </a:r>
            <a:endParaRPr lang="en-US" sz="11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HOMEWORK · STEP 2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20% and 25%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both recover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60120"/>
            <a:ext cx="2697480" cy="3657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8" name="Text 6"/>
          <p:cNvSpPr/>
          <p:nvPr/>
        </p:nvSpPr>
        <p:spPr>
          <a:xfrm>
            <a:off x="3145536" y="96012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At 20% growth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145536" y="1325880"/>
            <a:ext cx="2697480" cy="29260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55264" y="132588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1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517136" y="1325880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−60.0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145536" y="1641348"/>
            <a:ext cx="2697480" cy="29260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55264" y="1641348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2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517136" y="1641348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−40.0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145536" y="1956816"/>
            <a:ext cx="2697480" cy="29260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255264" y="1956816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3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517136" y="1956816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−22.4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145536" y="2272284"/>
            <a:ext cx="2697480" cy="29260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3255264" y="2272284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4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17136" y="2272284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−6.4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145536" y="2587752"/>
            <a:ext cx="2697480" cy="29260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3255264" y="2587752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5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17136" y="2587752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+8.7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145536" y="2903220"/>
            <a:ext cx="2697480" cy="29260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5" name="Text 23"/>
          <p:cNvSpPr/>
          <p:nvPr/>
        </p:nvSpPr>
        <p:spPr>
          <a:xfrm>
            <a:off x="3255264" y="290322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6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4517136" y="2903220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+23.6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3145536" y="3264408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Burns early, then turns positive.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071616" y="960120"/>
            <a:ext cx="2697480" cy="3657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9" name="Text 27"/>
          <p:cNvSpPr/>
          <p:nvPr/>
        </p:nvSpPr>
        <p:spPr>
          <a:xfrm>
            <a:off x="6071616" y="960120"/>
            <a:ext cx="2697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At 25% growth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071616" y="1325880"/>
            <a:ext cx="2697480" cy="29260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1" name="Text 29"/>
          <p:cNvSpPr/>
          <p:nvPr/>
        </p:nvSpPr>
        <p:spPr>
          <a:xfrm>
            <a:off x="6181344" y="132588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1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7443216" y="1325880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−60.0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071616" y="1641348"/>
            <a:ext cx="2697480" cy="29260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4" name="Text 32"/>
          <p:cNvSpPr/>
          <p:nvPr/>
        </p:nvSpPr>
        <p:spPr>
          <a:xfrm>
            <a:off x="6181344" y="1641348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2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7443216" y="1641348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−43.0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6071616" y="1956816"/>
            <a:ext cx="2697480" cy="29260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7" name="Text 35"/>
          <p:cNvSpPr/>
          <p:nvPr/>
        </p:nvSpPr>
        <p:spPr>
          <a:xfrm>
            <a:off x="6181344" y="1956816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3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443216" y="1956816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−28.2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6071616" y="2272284"/>
            <a:ext cx="2697480" cy="29260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0" name="Text 38"/>
          <p:cNvSpPr/>
          <p:nvPr/>
        </p:nvSpPr>
        <p:spPr>
          <a:xfrm>
            <a:off x="6181344" y="2272284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4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7443216" y="2272284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−14.7</a:t>
            </a:r>
            <a:endParaRPr lang="en-US" sz="1050" dirty="0"/>
          </a:p>
        </p:txBody>
      </p:sp>
      <p:sp>
        <p:nvSpPr>
          <p:cNvPr id="42" name="Shape 40"/>
          <p:cNvSpPr/>
          <p:nvPr/>
        </p:nvSpPr>
        <p:spPr>
          <a:xfrm>
            <a:off x="6071616" y="2587752"/>
            <a:ext cx="2697480" cy="29260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3" name="Text 41"/>
          <p:cNvSpPr/>
          <p:nvPr/>
        </p:nvSpPr>
        <p:spPr>
          <a:xfrm>
            <a:off x="6181344" y="2587752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5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7443216" y="2587752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−2.0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6071616" y="2903220"/>
            <a:ext cx="2697480" cy="29260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6" name="Text 44"/>
          <p:cNvSpPr/>
          <p:nvPr/>
        </p:nvSpPr>
        <p:spPr>
          <a:xfrm>
            <a:off x="6181344" y="2903220"/>
            <a:ext cx="1463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6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7443216" y="2903220"/>
            <a:ext cx="1216152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E8B57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+10.6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6071616" y="3264408"/>
            <a:ext cx="269748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Deeper early gap — still recovers.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3145536" y="4160520"/>
            <a:ext cx="5623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Both have negative early months and then recover, so 25% is not structurally unsafe in this model.</a:t>
            </a:r>
            <a:endParaRPr lang="en-US" sz="115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HOMEWORK · STEP 3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 real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threshold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960120"/>
            <a:ext cx="56235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per current cohort, summing all retained past cohorts (a geometric series):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145536" y="1600200"/>
            <a:ext cx="5623560" cy="4572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Text 7"/>
          <p:cNvSpPr/>
          <p:nvPr/>
        </p:nvSpPr>
        <p:spPr>
          <a:xfrm>
            <a:off x="3346704" y="160020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 / (1 − RR/(1+g))  ≥  CAC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145536" y="2112264"/>
            <a:ext cx="5623560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346704" y="2112264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40 / (1 − 0.8/(1+g))  ≥  100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3145536" y="2624328"/>
            <a:ext cx="5623560" cy="45720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346704" y="2624328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1 − 0.8/(1+g)  ≤  0.4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145536" y="3136392"/>
            <a:ext cx="5623560" cy="4572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346704" y="3136392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0.8/(1+g)  ≥  0.6   →   1+g ≤ 1.333…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145536" y="3648456"/>
            <a:ext cx="5623560" cy="457200"/>
          </a:xfrm>
          <a:prstGeom prst="rect">
            <a:avLst/>
          </a:prstGeom>
          <a:solidFill>
            <a:srgbClr val="192E40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7" name="Shape 15"/>
          <p:cNvSpPr/>
          <p:nvPr/>
        </p:nvSpPr>
        <p:spPr>
          <a:xfrm>
            <a:off x="3145536" y="3648456"/>
            <a:ext cx="64008" cy="45720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3346704" y="3648456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 ≤ 0.333…   →   g_safe ≈ 33.3%</a:t>
            </a:r>
            <a:endParaRPr lang="en-US" sz="13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HOMEWORK · STEP 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Why 34%
</a:t>
            </a:r>
            <a:r>
              <a:rPr lang="en-US" sz="2000" dirty="0">
                <a:solidFill>
                  <a:srgbClr val="ED561B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is unsafe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60120"/>
            <a:ext cx="3108960" cy="3657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8" name="Text 6"/>
          <p:cNvSpPr/>
          <p:nvPr/>
        </p:nvSpPr>
        <p:spPr>
          <a:xfrm>
            <a:off x="3145536" y="9601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Monthly net cash flow at 34%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145536" y="1325880"/>
            <a:ext cx="3108960" cy="36576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55264" y="132588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1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572000" y="132588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−60.0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145536" y="1719072"/>
            <a:ext cx="3108960" cy="3657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Text 11"/>
          <p:cNvSpPr/>
          <p:nvPr/>
        </p:nvSpPr>
        <p:spPr>
          <a:xfrm>
            <a:off x="3255264" y="1719072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4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72000" y="1719072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−32.1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145536" y="2112264"/>
            <a:ext cx="3108960" cy="36576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6" name="Text 14"/>
          <p:cNvSpPr/>
          <p:nvPr/>
        </p:nvSpPr>
        <p:spPr>
          <a:xfrm>
            <a:off x="3255264" y="2112264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7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572000" y="2112264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−19.8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145536" y="2505456"/>
            <a:ext cx="3108960" cy="3657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9" name="Text 17"/>
          <p:cNvSpPr/>
          <p:nvPr/>
        </p:nvSpPr>
        <p:spPr>
          <a:xfrm>
            <a:off x="3255264" y="2505456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9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572000" y="2505456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−17.6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145536" y="2898648"/>
            <a:ext cx="3108960" cy="36576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3255264" y="2898648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10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572000" y="2898648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−18.3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145536" y="3291840"/>
            <a:ext cx="3108960" cy="36576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5" name="Text 23"/>
          <p:cNvSpPr/>
          <p:nvPr/>
        </p:nvSpPr>
        <p:spPr>
          <a:xfrm>
            <a:off x="3255264" y="3291840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11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572000" y="3291840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−20.2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3145536" y="3685032"/>
            <a:ext cx="3108960" cy="36576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8" name="Text 26"/>
          <p:cNvSpPr/>
          <p:nvPr/>
        </p:nvSpPr>
        <p:spPr>
          <a:xfrm>
            <a:off x="3255264" y="3685032"/>
            <a:ext cx="1645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Month 12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572000" y="3685032"/>
            <a:ext cx="1554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−23.6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446520" y="1325880"/>
            <a:ext cx="2322576" cy="2331720"/>
          </a:xfrm>
          <a:prstGeom prst="rect">
            <a:avLst/>
          </a:prstGeom>
          <a:solidFill>
            <a:srgbClr val="192E40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1" name="Shape 29"/>
          <p:cNvSpPr/>
          <p:nvPr/>
        </p:nvSpPr>
        <p:spPr>
          <a:xfrm>
            <a:off x="6446520" y="1325880"/>
            <a:ext cx="2322576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2" name="Text 30"/>
          <p:cNvSpPr/>
          <p:nvPr/>
        </p:nvSpPr>
        <p:spPr>
          <a:xfrm>
            <a:off x="6583680" y="1508760"/>
            <a:ext cx="205740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bottoming out around month 9, the gap starts widening again — new CAC grows faster than old cohorts can finance it.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3145536" y="3886200"/>
            <a:ext cx="562356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Unsafe ≠ negative first months. </a:t>
            </a:r>
            <a:r>
              <a:rPr lang="en-US" sz="120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Unsafe = the cash gap keeps expanding instead of stabilizing.</a:t>
            </a:r>
            <a:endParaRPr lang="en-US" sz="12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HOMEWORK · SUMMARY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What to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record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3145536" y="960120"/>
            <a:ext cx="5623560" cy="42062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8" name="Text 6"/>
          <p:cNvSpPr/>
          <p:nvPr/>
        </p:nvSpPr>
        <p:spPr>
          <a:xfrm>
            <a:off x="3291840" y="960120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00" dirty="0">
                <a:solidFill>
                  <a:srgbClr val="9FB0B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GROWTH RATE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4754880" y="960120"/>
            <a:ext cx="3840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RESULT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3145536" y="1399032"/>
            <a:ext cx="5623560" cy="42062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Text 9"/>
          <p:cNvSpPr/>
          <p:nvPr/>
        </p:nvSpPr>
        <p:spPr>
          <a:xfrm>
            <a:off x="3291840" y="1399032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20%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754880" y="1399032"/>
            <a:ext cx="3840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8B57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Safe / conservative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145536" y="1837944"/>
            <a:ext cx="562356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4" name="Text 12"/>
          <p:cNvSpPr/>
          <p:nvPr/>
        </p:nvSpPr>
        <p:spPr>
          <a:xfrm>
            <a:off x="3291840" y="1837944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25%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754880" y="1837944"/>
            <a:ext cx="3840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8B57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Still safe in the cohort model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45536" y="2276856"/>
            <a:ext cx="5623560" cy="42062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Text 15"/>
          <p:cNvSpPr/>
          <p:nvPr/>
        </p:nvSpPr>
        <p:spPr>
          <a:xfrm>
            <a:off x="3291840" y="2276856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33.3%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754880" y="2276856"/>
            <a:ext cx="3840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8430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Approximate true boundary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145536" y="2715768"/>
            <a:ext cx="5623560" cy="420624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3291840" y="2715768"/>
            <a:ext cx="137160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34%+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754880" y="2715768"/>
            <a:ext cx="38404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D561B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Unsafe — gap keeps worsening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3145536" y="3209544"/>
            <a:ext cx="5623560" cy="566928"/>
          </a:xfrm>
          <a:prstGeom prst="rect">
            <a:avLst/>
          </a:prstGeom>
          <a:solidFill>
            <a:srgbClr val="192E40"/>
          </a:solidFill>
          <a:ln w="12700">
            <a:solidFill>
              <a:srgbClr val="ED561B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3" name="Shape 21"/>
          <p:cNvSpPr/>
          <p:nvPr/>
        </p:nvSpPr>
        <p:spPr>
          <a:xfrm>
            <a:off x="3145536" y="3209544"/>
            <a:ext cx="64008" cy="56692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4" name="Text 22"/>
          <p:cNvSpPr/>
          <p:nvPr/>
        </p:nvSpPr>
        <p:spPr>
          <a:xfrm>
            <a:off x="3346704" y="3209544"/>
            <a:ext cx="53492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Better formula:  </a:t>
            </a:r>
            <a:r>
              <a:rPr lang="en-US" sz="11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g_safe = ((r − 1)/LT) / (1 − r/LT) = (0.2)/(0.6) = 33.3%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3145536" y="3867912"/>
            <a:ext cx="5623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Feedback: the model is right that 25% is still viable; 20% is just a conservative rule of thumb.</a:t>
            </a:r>
            <a:endParaRPr lang="en-US" sz="105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46320" y="-274320"/>
            <a:ext cx="42062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23000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</a:t>
            </a:r>
            <a:endParaRPr lang="en-US" sz="23000" dirty="0"/>
          </a:p>
        </p:txBody>
      </p:sp>
      <p:sp>
        <p:nvSpPr>
          <p:cNvPr id="3" name="Shape 1"/>
          <p:cNvSpPr/>
          <p:nvPr/>
        </p:nvSpPr>
        <p:spPr>
          <a:xfrm>
            <a:off x="640080" y="173736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658368" y="190195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 · GERASIMENKO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1792" y="2240280"/>
            <a:ext cx="7589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</a:t>
            </a:r>
            <a:r>
              <a:rPr lang="en-US" sz="38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Modelling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640080" y="342900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 ideas from Alexey Gerasimenko bridging unit economics → financial modelling.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5720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 1"/>
          <p:cNvSpPr/>
          <p:nvPr/>
        </p:nvSpPr>
        <p:spPr>
          <a:xfrm>
            <a:off x="475488" y="621792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20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 · WHAT WE MEAN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438912" y="914400"/>
            <a:ext cx="8321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Three different things called </a:t>
            </a:r>
            <a:r>
              <a:rPr kumimoji="0" lang="en-US" sz="290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“finance”</a:t>
            </a:r>
            <a:endParaRPr kumimoji="0" lang="en-US" sz="2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57200" y="1627632"/>
            <a:ext cx="2621585" cy="239572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57200" y="1627632"/>
            <a:ext cx="2621585" cy="603504"/>
          </a:xfrm>
          <a:prstGeom prst="rect">
            <a:avLst/>
          </a:prstGeom>
          <a:solidFill>
            <a:srgbClr val="3A4B5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03504" y="1719072"/>
            <a:ext cx="23472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Accounting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603504" y="1993392"/>
            <a:ext cx="234726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BOOKKEEPING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603504" y="2359152"/>
            <a:ext cx="234726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Recording every transaction by the rules.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03504" y="2871216"/>
            <a:ext cx="234726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 </a:t>
            </a: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tax office, the law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03504" y="3200400"/>
            <a:ext cx="234726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Asks  </a:t>
            </a: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“Is it recorded correctly?”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03504" y="3529584"/>
            <a:ext cx="234726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Horizon  </a:t>
            </a: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backward-looking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261665" y="1627632"/>
            <a:ext cx="2621585" cy="239572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261665" y="1627632"/>
            <a:ext cx="2621585" cy="603504"/>
          </a:xfrm>
          <a:prstGeom prst="rect">
            <a:avLst/>
          </a:prstGeom>
          <a:solidFill>
            <a:srgbClr val="2A435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407969" y="1719072"/>
            <a:ext cx="23472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reporting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407969" y="1993392"/>
            <a:ext cx="234726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REGULATED · IFRS / GAAP / RAS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407969" y="2359152"/>
            <a:ext cx="234726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Standardized statements built for outsiders.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407969" y="2871216"/>
            <a:ext cx="234726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 </a:t>
            </a: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investors, banks, auditors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407969" y="3200400"/>
            <a:ext cx="234726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Asks  </a:t>
            </a: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“Can outsiders trust it?”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407969" y="3529584"/>
            <a:ext cx="234726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Horizon  </a:t>
            </a: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backward, comparable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066130" y="1627632"/>
            <a:ext cx="2621585" cy="2395728"/>
          </a:xfrm>
          <a:prstGeom prst="rect">
            <a:avLst/>
          </a:prstGeom>
          <a:solidFill>
            <a:srgbClr val="FBE9DF"/>
          </a:solidFill>
          <a:ln w="15875">
            <a:solidFill>
              <a:srgbClr val="ED561B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066130" y="1627632"/>
            <a:ext cx="2621585" cy="60350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212434" y="1719072"/>
            <a:ext cx="234726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Management finance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212434" y="1993392"/>
            <a:ext cx="2347265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50" normalizeH="0" baseline="0" noProof="0" dirty="0">
                <a:ln>
                  <a:noFill/>
                </a:ln>
                <a:solidFill>
                  <a:srgbClr val="FBD3C4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INTERNAL · FOR DECISIONS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6212434" y="2359152"/>
            <a:ext cx="2347265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Whatever helps you decide — no mandated format.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212434" y="2871216"/>
            <a:ext cx="234726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 </a:t>
            </a: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founders, PMs, tech leads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212434" y="3200400"/>
            <a:ext cx="234726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Asks  </a:t>
            </a: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“What decision does this drive?”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212434" y="3529584"/>
            <a:ext cx="2347265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Horizon  </a:t>
            </a: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forward-looking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6066130" y="4169664"/>
            <a:ext cx="2621585" cy="3108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6066130" y="4169664"/>
            <a:ext cx="2621585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50" kern="0" spc="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OUR COURSE </a:t>
            </a:r>
            <a:r>
              <a:rPr kumimoji="0" lang="en-US" sz="950" b="0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LIVES HERE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456285" y="4097475"/>
            <a:ext cx="533461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This course is about the third. </a:t>
            </a: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Unit economics, LTV/CAC, and cohort models are management finance — built to drive decisions, not to satisfy compliance.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457200" y="4736592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Financial Statements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AA7160-8011-B00F-6740-143933EF0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268" y="0"/>
            <a:ext cx="3527158" cy="5143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CB203C-0BCE-A7A3-8810-7C1965A10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426" y="0"/>
            <a:ext cx="360704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709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D2493AB-E972-E919-6669-ED67D1EFF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609600"/>
            <a:ext cx="6985000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142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01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54680" y="1329178"/>
            <a:ext cx="5532120" cy="194192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 product manager doesn't just ship features — they create value </a:t>
            </a:r>
            <a:r>
              <a:rPr lang="en-US" sz="2400" b="1" dirty="0"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 users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and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profit for the business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.</a:t>
            </a:r>
            <a:endParaRPr lang="ru-RU" sz="2400" dirty="0">
              <a:solidFill>
                <a:srgbClr val="20303D"/>
              </a:solidFill>
              <a:latin typeface="Montserrat SemiBold" pitchFamily="34" charset="0"/>
              <a:ea typeface="Montserrat SemiBold" pitchFamily="34" charset="-122"/>
              <a:cs typeface="Montserrat SemiBold" pitchFamily="34" charset="-12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A765ACC-055F-C3D9-B22D-1E974D0647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755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18E89D4-559C-008D-6CA5-02376AC5D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394" y="441117"/>
            <a:ext cx="7772400" cy="42612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DF84E3-1278-188E-DBD9-E4861E84C9B8}"/>
              </a:ext>
            </a:extLst>
          </p:cNvPr>
          <p:cNvSpPr txBox="1"/>
          <p:nvPr/>
        </p:nvSpPr>
        <p:spPr>
          <a:xfrm>
            <a:off x="780394" y="4774168"/>
            <a:ext cx="6062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</a:t>
            </a:r>
            <a:r>
              <a:rPr lang="en-GB" dirty="0" err="1"/>
              <a:t>NvslpOUDaHo</a:t>
            </a:r>
            <a:endParaRPr lang="en-RU" dirty="0"/>
          </a:p>
        </p:txBody>
      </p:sp>
    </p:spTree>
    <p:extLst>
      <p:ext uri="{BB962C8B-B14F-4D97-AF65-F5344CB8AC3E}">
        <p14:creationId xmlns:p14="http://schemas.microsoft.com/office/powerpoint/2010/main" val="40370211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FFADF5C-15E9-4245-12A5-6F970BD1D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087" y="860566"/>
            <a:ext cx="7772400" cy="387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782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 · AUDIT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325880"/>
            <a:ext cx="23317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Big Four:
the world's largest 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audit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networks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Financial Statements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1316736" cy="60350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145536" y="914400"/>
            <a:ext cx="1316736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200400" y="914400"/>
            <a:ext cx="1207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Deloitte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81144" y="914400"/>
            <a:ext cx="1316736" cy="60350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581144" y="914400"/>
            <a:ext cx="1316736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4636008" y="914400"/>
            <a:ext cx="1207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PwC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016752" y="914400"/>
            <a:ext cx="1316736" cy="60350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016752" y="914400"/>
            <a:ext cx="1316736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071616" y="914400"/>
            <a:ext cx="1207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EY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452360" y="914400"/>
            <a:ext cx="1316736" cy="60350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452360" y="914400"/>
            <a:ext cx="1316736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507224" y="914400"/>
            <a:ext cx="120700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KPMG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145536" y="1591056"/>
            <a:ext cx="5623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Each spans: audit · consulting · tax · deals.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145536" y="1975104"/>
            <a:ext cx="5623560" cy="60350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145536" y="1975104"/>
            <a:ext cx="64008" cy="60350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346704" y="1975104"/>
            <a:ext cx="525780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Audit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—  an independent review of a company's financial statements.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145536" y="2743200"/>
            <a:ext cx="5486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15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AUDIT MATTERS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145536" y="309981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364992" y="3035808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Investors, banks, and partners can trust the statements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3145536" y="337413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3364992" y="3310128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Reduces the risk of errors and manipulation in the numbers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3145536" y="364845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3364992" y="3584448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Makes the business more transparent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3145536" y="392277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364992" y="3858768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Vital for large firms, public markets, and deals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3145536" y="4224528"/>
            <a:ext cx="56235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auditor doesn't run the business or guarantee its profit — the job is to verify that the statements honestly reflect the company.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 · CONSULTING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325880"/>
            <a:ext cx="23317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 Big Three of
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strategy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consulting (MBB)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Financial Statements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145536" y="896112"/>
            <a:ext cx="1783080" cy="60350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hape 6"/>
          <p:cNvSpPr/>
          <p:nvPr/>
        </p:nvSpPr>
        <p:spPr>
          <a:xfrm>
            <a:off x="3145536" y="896112"/>
            <a:ext cx="178308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 7"/>
          <p:cNvSpPr/>
          <p:nvPr/>
        </p:nvSpPr>
        <p:spPr>
          <a:xfrm>
            <a:off x="3200400" y="969264"/>
            <a:ext cx="16733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McKinsey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200400" y="1243584"/>
            <a:ext cx="167335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McKinsey &amp; Company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065776" y="896112"/>
            <a:ext cx="1783080" cy="60350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065776" y="896112"/>
            <a:ext cx="178308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120640" y="969264"/>
            <a:ext cx="16733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BCG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120640" y="1243584"/>
            <a:ext cx="167335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Boston Consulting Group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986016" y="896112"/>
            <a:ext cx="1783080" cy="60350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986016" y="896112"/>
            <a:ext cx="1783080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7040880" y="969264"/>
            <a:ext cx="1673352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Bain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7040880" y="1243584"/>
            <a:ext cx="167335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Bain &amp; Company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1591056"/>
            <a:ext cx="5623560" cy="54864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145536" y="1591056"/>
            <a:ext cx="64008" cy="5486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346704" y="1591056"/>
            <a:ext cx="5257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Strategy consulting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 —  helping top management make key decisions about the company's future.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3145536" y="2286000"/>
            <a:ext cx="5486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15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TYPICAL QUESTIONS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145536" y="2523744"/>
            <a:ext cx="5623560" cy="60350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Which markets to enter?  ·  Which business model?  ·  How to raise profitability?  ·  Buy another company?  ·  How to restructure the org or product line?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145536" y="3255264"/>
            <a:ext cx="54864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15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575304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364992" y="3511296"/>
            <a:ext cx="539496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Shapes CEO-, board-, and owner-level decisions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145536" y="383133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364992" y="3767328"/>
            <a:ext cx="539496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Grounded in market, economics, and competitor analysis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3145536" y="4087368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3364992" y="4023360"/>
            <a:ext cx="5394960" cy="2560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Used under high uncertainty: growth, crisis, M&amp;A, transformation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3145536" y="4352544"/>
            <a:ext cx="562356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audit answers “can we trust the statements?”, strategy consulting answers “where should the company go next?”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 · RUSSIA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325880"/>
            <a:ext cx="23317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After 2022:
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local brands</a:t>
            </a: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replace global ones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Financial Statements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hape 5"/>
          <p:cNvSpPr/>
          <p:nvPr/>
        </p:nvSpPr>
        <p:spPr>
          <a:xfrm>
            <a:off x="3145536" y="914400"/>
            <a:ext cx="2734056" cy="3291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145536" y="914400"/>
            <a:ext cx="2734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BIG FOUR  →  RUSSIAN BRAND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1243584"/>
            <a:ext cx="2734056" cy="47548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255264" y="1243584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Deloitte → DRT
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Delovye Resheniya i Tekhnologii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45536" y="1737360"/>
            <a:ext cx="2734056" cy="47548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255264" y="1737360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PwC → Technologies of Trust
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Tekhnologii Doveriya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145536" y="2231136"/>
            <a:ext cx="2734056" cy="47548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255264" y="2231136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EY → B1
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independent local brand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145536" y="2724912"/>
            <a:ext cx="2734056" cy="47548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255264" y="2724912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KPMG → Kept
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Кэпт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035040" y="914400"/>
            <a:ext cx="2734056" cy="3291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035040" y="914400"/>
            <a:ext cx="2734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MBB  →  RUSSIA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035040" y="1243584"/>
            <a:ext cx="2734056" cy="47548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6144768" y="1243584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McKinsey → Yakov &amp; Partners
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ex-McKinsey Russia, local management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035040" y="1737360"/>
            <a:ext cx="2734056" cy="47548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144768" y="1737360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BCG → exited
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clear official successor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035040" y="2231136"/>
            <a:ext cx="2734056" cy="47548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144768" y="2231136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Bain → exited
</a:t>
            </a: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clear official successor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035040" y="2798064"/>
            <a:ext cx="2734056" cy="96926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035040" y="2798064"/>
            <a:ext cx="64008" cy="9692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236208" y="2798064"/>
            <a:ext cx="2368296" cy="9692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Note: </a:t>
            </a: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“Yakov &amp; Partners” is not a former Big Four firm — it was built on McKinsey's ex-Russian business and strategy alumni.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3145536" y="3913632"/>
            <a:ext cx="562356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audit, the Big Four's Russian offices mostly continued under new local brands. In strategy, it's less symmetric: the clearest successor is Yakov &amp; Partners (ex-McKinsey), while BCG and Bain have no equally obvious official continuations.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400951-4729-1E10-7662-B71F39358A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" y="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3535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01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Statements are the language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960120"/>
            <a:ext cx="56235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manager needn't be an accountant, but must read what the statements say. They answer three questions: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145536" y="1847088"/>
            <a:ext cx="2743200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Shape 7"/>
          <p:cNvSpPr/>
          <p:nvPr/>
        </p:nvSpPr>
        <p:spPr>
          <a:xfrm>
            <a:off x="5907024" y="1847088"/>
            <a:ext cx="2862072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73552" y="1847088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Question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035040" y="1847088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Statement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145536" y="2249424"/>
            <a:ext cx="2743200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Shape 11"/>
          <p:cNvSpPr/>
          <p:nvPr/>
        </p:nvSpPr>
        <p:spPr>
          <a:xfrm>
            <a:off x="5907024" y="2249424"/>
            <a:ext cx="2862072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4" name="Text 12"/>
          <p:cNvSpPr/>
          <p:nvPr/>
        </p:nvSpPr>
        <p:spPr>
          <a:xfrm>
            <a:off x="3273552" y="2249424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Are we earning?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035040" y="2249424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P&amp;L / Income Statement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145536" y="2651760"/>
            <a:ext cx="2743200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Shape 15"/>
          <p:cNvSpPr/>
          <p:nvPr/>
        </p:nvSpPr>
        <p:spPr>
          <a:xfrm>
            <a:off x="5907024" y="2651760"/>
            <a:ext cx="2862072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3273552" y="26517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What do we own &amp; owe?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035040" y="265176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Balance Sheet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145536" y="3054096"/>
            <a:ext cx="2743200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1" name="Shape 19"/>
          <p:cNvSpPr/>
          <p:nvPr/>
        </p:nvSpPr>
        <p:spPr>
          <a:xfrm>
            <a:off x="5907024" y="3054096"/>
            <a:ext cx="2862072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3273552" y="3054096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Where does cash move?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035040" y="3054096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Cash Flow Statement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145536" y="3529584"/>
            <a:ext cx="56235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financial model must describe the business in the language of these three statements.</a:t>
            </a:r>
            <a:endParaRPr lang="en-US" sz="105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FFA86DA-27E1-C554-2482-EC08850DB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2534"/>
            <a:ext cx="9126251" cy="287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210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0</a:t>
            </a:r>
            <a:r>
              <a:rPr lang="ru-RU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2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P&amp;L = the period's result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960120"/>
            <a:ext cx="56235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income statement asks: did the company create profit this period? For a digital product: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145536" y="1847088"/>
            <a:ext cx="2743200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Shape 7"/>
          <p:cNvSpPr/>
          <p:nvPr/>
        </p:nvSpPr>
        <p:spPr>
          <a:xfrm>
            <a:off x="5907024" y="1847088"/>
            <a:ext cx="2862072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73552" y="1847088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Layer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035040" y="1847088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Digital product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145536" y="2249424"/>
            <a:ext cx="2743200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Shape 11"/>
          <p:cNvSpPr/>
          <p:nvPr/>
        </p:nvSpPr>
        <p:spPr>
          <a:xfrm>
            <a:off x="5907024" y="2249424"/>
            <a:ext cx="2862072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4" name="Text 12"/>
          <p:cNvSpPr/>
          <p:nvPr/>
        </p:nvSpPr>
        <p:spPr>
          <a:xfrm>
            <a:off x="3273552" y="2249424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Revenue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035040" y="2249424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from users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145536" y="2651760"/>
            <a:ext cx="2743200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Shape 15"/>
          <p:cNvSpPr/>
          <p:nvPr/>
        </p:nvSpPr>
        <p:spPr>
          <a:xfrm>
            <a:off x="5907024" y="2651760"/>
            <a:ext cx="2862072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3273552" y="26517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− COGS / variable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035040" y="265176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 AI / API / server / payment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145536" y="3054096"/>
            <a:ext cx="2743200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1" name="Shape 19"/>
          <p:cNvSpPr/>
          <p:nvPr/>
        </p:nvSpPr>
        <p:spPr>
          <a:xfrm>
            <a:off x="5907024" y="3054096"/>
            <a:ext cx="2862072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3273552" y="3054096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= Gross profit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035040" y="3054096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= Gross margin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145536" y="3456432"/>
            <a:ext cx="2743200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5" name="Shape 23"/>
          <p:cNvSpPr/>
          <p:nvPr/>
        </p:nvSpPr>
        <p:spPr>
          <a:xfrm>
            <a:off x="5907024" y="3456432"/>
            <a:ext cx="2862072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6" name="Text 24"/>
          <p:cNvSpPr/>
          <p:nvPr/>
        </p:nvSpPr>
        <p:spPr>
          <a:xfrm>
            <a:off x="3273552" y="3456432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− OpEx → EBIT → net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035040" y="345643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 team, marketing, admin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145536" y="3931920"/>
            <a:ext cx="56235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P&amp;L isn't just bookkeeping — it's a map of the operating model.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5003AEB-36F3-454C-AFBA-13407774D597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095500" cy="5143500"/>
          </a:xfrm>
          <a:prstGeom prst="rect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14D9A0-A437-4BB4-B76E-C0BDE5DFE3B7}"/>
              </a:ext>
            </a:extLst>
          </p:cNvPr>
          <p:cNvSpPr>
            <a:spLocks noGrp="1"/>
          </p:cNvSpPr>
          <p:nvPr/>
        </p:nvSpPr>
        <p:spPr>
          <a:xfrm>
            <a:off x="361950" y="495300"/>
            <a:ext cx="266700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D50153-E1C1-40AA-9D5D-8B1C23408F57}"/>
              </a:ext>
            </a:extLst>
          </p:cNvPr>
          <p:cNvSpPr>
            <a:spLocks noGrp="1"/>
          </p:cNvSpPr>
          <p:nvPr/>
        </p:nvSpPr>
        <p:spPr>
          <a:xfrm>
            <a:off x="361950" y="685800"/>
            <a:ext cx="1381125" cy="1714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38" b="1">
                <a:solidFill>
                  <a:srgbClr val="F47C66"/>
                </a:solidFill>
                <a:latin typeface="Montserrat"/>
                <a:ea typeface="Montserrat"/>
                <a:cs typeface="Montserrat"/>
              </a:defRPr>
            </a:pPr>
            <a:r>
              <a:rPr kumimoji="0" sz="638" b="1" i="0" u="none" strike="noStrike" kern="1200" cap="none" spc="0" normalizeH="0" baseline="0" noProof="0" dirty="0">
                <a:ln>
                  <a:noFill/>
                </a:ln>
                <a:solidFill>
                  <a:srgbClr val="F47C66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SEQUENCE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5C270E-ECBC-4E10-83F4-647D7B8A5AE2}"/>
              </a:ext>
            </a:extLst>
          </p:cNvPr>
          <p:cNvSpPr>
            <a:spLocks noGrp="1"/>
          </p:cNvSpPr>
          <p:nvPr/>
        </p:nvSpPr>
        <p:spPr>
          <a:xfrm>
            <a:off x="361950" y="1143000"/>
            <a:ext cx="1428750" cy="16192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75" b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kumimoji="0" sz="1875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Montserrat ExtraBold"/>
                <a:cs typeface="Montserrat ExtraBold"/>
              </a:rPr>
              <a:t>What I do first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CBB934-0ABD-456C-8E47-F466AC1D6501}"/>
              </a:ext>
            </a:extLst>
          </p:cNvPr>
          <p:cNvSpPr>
            <a:spLocks noGrp="1"/>
          </p:cNvSpPr>
          <p:nvPr/>
        </p:nvSpPr>
        <p:spPr>
          <a:xfrm>
            <a:off x="361950" y="4810125"/>
            <a:ext cx="1428750" cy="1524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563" b="0">
                <a:solidFill>
                  <a:srgbClr val="D2DAE2"/>
                </a:solidFill>
                <a:latin typeface="Montserrat"/>
                <a:ea typeface="Montserrat"/>
                <a:cs typeface="Montserrat"/>
              </a:defRPr>
            </a:pPr>
            <a:r>
              <a:rPr kumimoji="0" sz="563" b="0" i="0" u="none" strike="noStrike" kern="1200" cap="none" spc="0" normalizeH="0" baseline="0" noProof="0">
                <a:ln>
                  <a:noFill/>
                </a:ln>
                <a:solidFill>
                  <a:srgbClr val="D2DAE2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Lecture 1  ·  Introduction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7F40E1-C519-4096-94FD-C4F51D3CE0C3}"/>
              </a:ext>
            </a:extLst>
          </p:cNvPr>
          <p:cNvSpPr>
            <a:spLocks noGrp="1"/>
          </p:cNvSpPr>
          <p:nvPr/>
        </p:nvSpPr>
        <p:spPr>
          <a:xfrm>
            <a:off x="2381250" y="666750"/>
            <a:ext cx="5810250" cy="51435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50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kumimoji="0" sz="2250" b="1" i="0" u="none" strike="noStrike" kern="1200" cap="none" spc="0" normalizeH="0" baseline="0" noProof="0" dirty="0">
                <a:ln>
                  <a:noFill/>
                </a:ln>
                <a:solidFill>
                  <a:srgbClr val="17212B"/>
                </a:solidFill>
                <a:effectLst/>
                <a:uLnTx/>
                <a:uFillTx/>
                <a:latin typeface="Montserrat" pitchFamily="2" charset="77"/>
                <a:ea typeface="Montserrat ExtraBold"/>
                <a:cs typeface="Montserrat ExtraBold"/>
              </a:rPr>
              <a:t>First I check whether the product can make money.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AB43AE-D72F-4047-9529-526750F5C476}"/>
              </a:ext>
            </a:extLst>
          </p:cNvPr>
          <p:cNvSpPr>
            <a:spLocks noGrp="1"/>
          </p:cNvSpPr>
          <p:nvPr/>
        </p:nvSpPr>
        <p:spPr>
          <a:xfrm>
            <a:off x="2381250" y="1485900"/>
            <a:ext cx="3667125" cy="2266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6BDFF17-C72C-4C8B-96BD-5C5DC2807867}"/>
              </a:ext>
            </a:extLst>
          </p:cNvPr>
          <p:cNvSpPr>
            <a:spLocks noGrp="1"/>
          </p:cNvSpPr>
          <p:nvPr/>
        </p:nvSpPr>
        <p:spPr>
          <a:xfrm>
            <a:off x="2381250" y="1485900"/>
            <a:ext cx="3667125" cy="47625"/>
          </a:xfrm>
          <a:prstGeom prst="rect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7DE045-4159-4BE0-B6B1-792E94D1408F}"/>
              </a:ext>
            </a:extLst>
          </p:cNvPr>
          <p:cNvSpPr>
            <a:spLocks noGrp="1"/>
          </p:cNvSpPr>
          <p:nvPr/>
        </p:nvSpPr>
        <p:spPr>
          <a:xfrm>
            <a:off x="2609850" y="1790700"/>
            <a:ext cx="952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12B"/>
                </a:solidFill>
                <a:effectLst/>
                <a:uLnTx/>
                <a:uFillTx/>
                <a:latin typeface="Montserrat" pitchFamily="2" charset="77"/>
                <a:ea typeface="Montserrat ExtraBold"/>
                <a:cs typeface="Montserrat ExtraBold"/>
              </a:rPr>
              <a:t>First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E0BF462-5765-4EB4-830B-6AC6A0C1EC1D}"/>
              </a:ext>
            </a:extLst>
          </p:cNvPr>
          <p:cNvSpPr>
            <a:spLocks noGrp="1"/>
          </p:cNvSpPr>
          <p:nvPr/>
        </p:nvSpPr>
        <p:spPr>
          <a:xfrm>
            <a:off x="2628900" y="2238375"/>
            <a:ext cx="285750" cy="285750"/>
          </a:xfrm>
          <a:prstGeom prst="ellipse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3116A2-8506-43E2-86B6-D5503EFA8EFC}"/>
              </a:ext>
            </a:extLst>
          </p:cNvPr>
          <p:cNvSpPr>
            <a:spLocks noGrp="1"/>
          </p:cNvSpPr>
          <p:nvPr/>
        </p:nvSpPr>
        <p:spPr>
          <a:xfrm>
            <a:off x="2628900" y="2286000"/>
            <a:ext cx="28575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kumimoji="0" sz="9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777712-CA56-4DF7-AFF7-899BDDD6C5BD}"/>
              </a:ext>
            </a:extLst>
          </p:cNvPr>
          <p:cNvSpPr>
            <a:spLocks noGrp="1"/>
          </p:cNvSpPr>
          <p:nvPr/>
        </p:nvSpPr>
        <p:spPr>
          <a:xfrm>
            <a:off x="3067050" y="2295525"/>
            <a:ext cx="23812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7212B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Build unit economics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B15BB3A-2222-43F1-BAE0-49A31FC2CC15}"/>
              </a:ext>
            </a:extLst>
          </p:cNvPr>
          <p:cNvSpPr>
            <a:spLocks noGrp="1"/>
          </p:cNvSpPr>
          <p:nvPr/>
        </p:nvSpPr>
        <p:spPr>
          <a:xfrm>
            <a:off x="2628900" y="2686050"/>
            <a:ext cx="285750" cy="285750"/>
          </a:xfrm>
          <a:prstGeom prst="ellipse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7BE3DD-CCAD-4A8A-B26A-6E8C9E5E1A49}"/>
              </a:ext>
            </a:extLst>
          </p:cNvPr>
          <p:cNvSpPr>
            <a:spLocks noGrp="1"/>
          </p:cNvSpPr>
          <p:nvPr/>
        </p:nvSpPr>
        <p:spPr>
          <a:xfrm>
            <a:off x="2628900" y="2733675"/>
            <a:ext cx="28575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kumimoji="0" sz="9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2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5B52B3-F97E-4A22-BD7C-36324FAE465B}"/>
              </a:ext>
            </a:extLst>
          </p:cNvPr>
          <p:cNvSpPr>
            <a:spLocks noGrp="1"/>
          </p:cNvSpPr>
          <p:nvPr/>
        </p:nvSpPr>
        <p:spPr>
          <a:xfrm>
            <a:off x="3067050" y="2743200"/>
            <a:ext cx="23812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7212B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Build a financial model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D71869E-FDD7-4301-B46A-A72A6872D677}"/>
              </a:ext>
            </a:extLst>
          </p:cNvPr>
          <p:cNvSpPr>
            <a:spLocks noGrp="1"/>
          </p:cNvSpPr>
          <p:nvPr/>
        </p:nvSpPr>
        <p:spPr>
          <a:xfrm>
            <a:off x="2628900" y="3133725"/>
            <a:ext cx="285750" cy="285750"/>
          </a:xfrm>
          <a:prstGeom prst="ellipse">
            <a:avLst/>
          </a:prstGeom>
          <a:solidFill>
            <a:srgbClr val="F15A24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9C67574-2BA6-4E8D-AE48-89FAE569E683}"/>
              </a:ext>
            </a:extLst>
          </p:cNvPr>
          <p:cNvSpPr>
            <a:spLocks noGrp="1"/>
          </p:cNvSpPr>
          <p:nvPr/>
        </p:nvSpPr>
        <p:spPr>
          <a:xfrm>
            <a:off x="2628900" y="3181350"/>
            <a:ext cx="285750" cy="1905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975" b="1">
                <a:solidFill>
                  <a:srgbClr val="FFFFFF"/>
                </a:solidFill>
                <a:latin typeface="Montserrat"/>
                <a:ea typeface="Montserrat"/>
                <a:cs typeface="Montserrat"/>
              </a:defRPr>
            </a:pPr>
            <a:r>
              <a:rPr kumimoji="0" sz="975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98D487A-EA10-432E-83B4-8E938C9BEEC6}"/>
              </a:ext>
            </a:extLst>
          </p:cNvPr>
          <p:cNvSpPr>
            <a:spLocks noGrp="1"/>
          </p:cNvSpPr>
          <p:nvPr/>
        </p:nvSpPr>
        <p:spPr>
          <a:xfrm>
            <a:off x="3067050" y="3190875"/>
            <a:ext cx="2381250" cy="2286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17212B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Estimate product valuation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7C70BC0-C9A5-4618-8EDC-011D9F57CD60}"/>
              </a:ext>
            </a:extLst>
          </p:cNvPr>
          <p:cNvSpPr>
            <a:spLocks noGrp="1"/>
          </p:cNvSpPr>
          <p:nvPr/>
        </p:nvSpPr>
        <p:spPr>
          <a:xfrm>
            <a:off x="6477000" y="1485900"/>
            <a:ext cx="2381250" cy="2266950"/>
          </a:xfrm>
          <a:prstGeom prst="rect">
            <a:avLst/>
          </a:prstGeom>
          <a:solidFill>
            <a:srgbClr val="FFFFFF"/>
          </a:solidFill>
          <a:ln w="9525">
            <a:solidFill>
              <a:srgbClr val="E7EBEF"/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1D4FFA-66C8-4A6F-A711-A705F6184199}"/>
              </a:ext>
            </a:extLst>
          </p:cNvPr>
          <p:cNvSpPr>
            <a:spLocks noGrp="1"/>
          </p:cNvSpPr>
          <p:nvPr/>
        </p:nvSpPr>
        <p:spPr>
          <a:xfrm>
            <a:off x="6477000" y="1485900"/>
            <a:ext cx="2381250" cy="47625"/>
          </a:xfrm>
          <a:prstGeom prst="rect">
            <a:avLst/>
          </a:prstGeom>
          <a:solidFill>
            <a:srgbClr val="8FA0AD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0C5C496-E5A5-494C-A3F7-76D4477937D9}"/>
              </a:ext>
            </a:extLst>
          </p:cNvPr>
          <p:cNvSpPr>
            <a:spLocks noGrp="1"/>
          </p:cNvSpPr>
          <p:nvPr/>
        </p:nvSpPr>
        <p:spPr>
          <a:xfrm>
            <a:off x="6705600" y="1790700"/>
            <a:ext cx="9525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725" b="0">
                <a:solidFill>
                  <a:srgbClr val="17212B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kumimoji="0" sz="1725" b="0" i="0" u="none" strike="noStrike" kern="1200" cap="none" spc="0" normalizeH="0" baseline="0" noProof="0">
                <a:ln>
                  <a:noFill/>
                </a:ln>
                <a:solidFill>
                  <a:srgbClr val="17212B"/>
                </a:solidFill>
                <a:effectLst/>
                <a:uLnTx/>
                <a:uFillTx/>
                <a:latin typeface="Montserrat" pitchFamily="2" charset="77"/>
                <a:ea typeface="Montserrat ExtraBold"/>
                <a:cs typeface="Montserrat ExtraBold"/>
              </a:rPr>
              <a:t>Then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B968294-2BE7-4D34-84AE-E46681EE426B}"/>
              </a:ext>
            </a:extLst>
          </p:cNvPr>
          <p:cNvSpPr>
            <a:spLocks noGrp="1"/>
          </p:cNvSpPr>
          <p:nvPr/>
        </p:nvSpPr>
        <p:spPr>
          <a:xfrm>
            <a:off x="6724650" y="2295525"/>
            <a:ext cx="85725" cy="85725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FB1C9C4-C6F4-48DC-9D79-3E2805D8A7FB}"/>
              </a:ext>
            </a:extLst>
          </p:cNvPr>
          <p:cNvSpPr>
            <a:spLocks noGrp="1"/>
          </p:cNvSpPr>
          <p:nvPr/>
        </p:nvSpPr>
        <p:spPr>
          <a:xfrm>
            <a:off x="6972300" y="2228850"/>
            <a:ext cx="1524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kumimoji="0" sz="1125" b="0" i="0" u="none" strike="noStrike" kern="1200" cap="none" spc="0" normalizeH="0" baseline="0" noProof="0">
                <a:ln>
                  <a:noFill/>
                </a:ln>
                <a:solidFill>
                  <a:srgbClr val="17212B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Customer development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5D6CBA50-A29D-4B8A-92D9-8AD33F74BC6C}"/>
              </a:ext>
            </a:extLst>
          </p:cNvPr>
          <p:cNvSpPr>
            <a:spLocks noGrp="1"/>
          </p:cNvSpPr>
          <p:nvPr/>
        </p:nvSpPr>
        <p:spPr>
          <a:xfrm>
            <a:off x="6724650" y="2743200"/>
            <a:ext cx="85725" cy="85725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BA6B4B2-2F0B-4E85-8A4D-3F585D3A467D}"/>
              </a:ext>
            </a:extLst>
          </p:cNvPr>
          <p:cNvSpPr>
            <a:spLocks noGrp="1"/>
          </p:cNvSpPr>
          <p:nvPr/>
        </p:nvSpPr>
        <p:spPr>
          <a:xfrm>
            <a:off x="6972300" y="2676525"/>
            <a:ext cx="1524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kumimoji="0" sz="1125" b="0" i="0" u="none" strike="noStrike" kern="1200" cap="none" spc="0" normalizeH="0" baseline="0" noProof="0">
                <a:ln>
                  <a:noFill/>
                </a:ln>
                <a:solidFill>
                  <a:srgbClr val="17212B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Backlog prioritisation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C67305E-4BD5-491E-866D-6B12CC68504A}"/>
              </a:ext>
            </a:extLst>
          </p:cNvPr>
          <p:cNvSpPr>
            <a:spLocks noGrp="1"/>
          </p:cNvSpPr>
          <p:nvPr/>
        </p:nvSpPr>
        <p:spPr>
          <a:xfrm>
            <a:off x="6724650" y="3190875"/>
            <a:ext cx="85725" cy="85725"/>
          </a:xfrm>
          <a:prstGeom prst="ellipse">
            <a:avLst/>
          </a:prstGeom>
          <a:solidFill>
            <a:srgbClr val="163047"/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D1923CD-B512-4A3E-A14E-93449096E245}"/>
              </a:ext>
            </a:extLst>
          </p:cNvPr>
          <p:cNvSpPr>
            <a:spLocks noGrp="1"/>
          </p:cNvSpPr>
          <p:nvPr/>
        </p:nvSpPr>
        <p:spPr>
          <a:xfrm>
            <a:off x="6972300" y="3124200"/>
            <a:ext cx="1524000" cy="2667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5" b="0">
                <a:solidFill>
                  <a:srgbClr val="17212B"/>
                </a:solidFill>
                <a:latin typeface="Montserrat"/>
                <a:ea typeface="Montserrat"/>
                <a:cs typeface="Montserrat"/>
              </a:defRPr>
            </a:pPr>
            <a:r>
              <a:rPr kumimoji="0" sz="1125" b="0" i="0" u="none" strike="noStrike" kern="1200" cap="none" spc="0" normalizeH="0" baseline="0" noProof="0">
                <a:ln>
                  <a:noFill/>
                </a:ln>
                <a:solidFill>
                  <a:srgbClr val="17212B"/>
                </a:solidFill>
                <a:effectLst/>
                <a:uLnTx/>
                <a:uFillTx/>
                <a:latin typeface="Montserrat" pitchFamily="2" charset="77"/>
                <a:ea typeface="Montserrat"/>
                <a:cs typeface="Montserrat"/>
              </a:rPr>
              <a:t>Development roadmap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B64ABA-6D03-4FD0-888D-844B93B0AEF4}"/>
              </a:ext>
            </a:extLst>
          </p:cNvPr>
          <p:cNvSpPr>
            <a:spLocks noGrp="1"/>
          </p:cNvSpPr>
          <p:nvPr/>
        </p:nvSpPr>
        <p:spPr>
          <a:xfrm>
            <a:off x="2381250" y="4305300"/>
            <a:ext cx="5905500" cy="304800"/>
          </a:xfrm>
          <a:prstGeom prst="rect">
            <a:avLst/>
          </a:prstGeom>
          <a:solidFill>
            <a:srgbClr val="000000">
              <a:alpha val="0"/>
            </a:srgbClr>
          </a:solidFill>
          <a:ln w="0">
            <a:solidFill>
              <a:srgbClr val="000000">
                <a:alpha val="0"/>
              </a:srgbClr>
            </a:solidFill>
            <a:prstDash val="solid"/>
          </a:ln>
        </p:spPr>
        <p:txBody>
          <a:bodyPr lIns="0" tIns="0" rIns="0" bIns="0" anchor="t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50" b="0">
                <a:solidFill>
                  <a:srgbClr val="163047"/>
                </a:solidFill>
                <a:latin typeface="Montserrat ExtraBold"/>
                <a:ea typeface="Montserrat ExtraBold"/>
                <a:cs typeface="Montserrat ExtraBold"/>
              </a:defRPr>
            </a:pPr>
            <a:r>
              <a:rPr kumimoji="0" sz="1650" b="0" i="0" u="none" strike="noStrike" kern="1200" cap="none" spc="0" normalizeH="0" baseline="0" noProof="0" dirty="0">
                <a:ln>
                  <a:noFill/>
                </a:ln>
                <a:solidFill>
                  <a:srgbClr val="163047"/>
                </a:solidFill>
                <a:effectLst/>
                <a:uLnTx/>
                <a:uFillTx/>
                <a:latin typeface="Montserrat" pitchFamily="2" charset="77"/>
                <a:ea typeface="Montserrat ExtraBold"/>
                <a:cs typeface="Montserrat ExtraBold"/>
              </a:rPr>
              <a:t>A beautiful roadmap cannot save a broken unit.</a:t>
            </a:r>
          </a:p>
        </p:txBody>
      </p:sp>
    </p:spTree>
    <p:extLst>
      <p:ext uri="{BB962C8B-B14F-4D97-AF65-F5344CB8AC3E}">
        <p14:creationId xmlns:p14="http://schemas.microsoft.com/office/powerpoint/2010/main" val="195535851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3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RENTAL CASE · STATEMENT 1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P&amp;L —
</a:t>
            </a:r>
            <a:r>
              <a:rPr lang="en-US" sz="21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did we make a profit?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revenue was earned, and which expenses belong to the period?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Financial Statements  ·  Rental case (₽)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160776" y="868680"/>
            <a:ext cx="5623560" cy="274320"/>
          </a:xfrm>
          <a:prstGeom prst="rect">
            <a:avLst/>
          </a:prstGeom>
          <a:solidFill>
            <a:srgbClr val="2A435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91840" y="86868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P&amp;L item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751576" y="86868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January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757416" y="86868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February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7763256" y="86868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March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145536" y="1143000"/>
            <a:ext cx="5623560" cy="27432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91840" y="114300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Rental revenue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751576" y="114300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80,000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757416" y="114300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80,000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763256" y="114300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80,000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145536" y="1417320"/>
            <a:ext cx="5623560" cy="27432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3291840" y="141732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Utilities paid by owner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751576" y="141732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−6,000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757416" y="141732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−6,500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763256" y="141732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−6,000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145536" y="1691640"/>
            <a:ext cx="5623560" cy="27432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5" name="Text 23"/>
          <p:cNvSpPr/>
          <p:nvPr/>
        </p:nvSpPr>
        <p:spPr>
          <a:xfrm>
            <a:off x="3291840" y="169164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Maintenance and repairs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751576" y="169164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−5,000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757416" y="169164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−15,000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763256" y="169164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−7,000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145536" y="1965960"/>
            <a:ext cx="5623560" cy="27432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Text 28"/>
          <p:cNvSpPr/>
          <p:nvPr/>
        </p:nvSpPr>
        <p:spPr>
          <a:xfrm>
            <a:off x="3291840" y="196596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Mortgage interest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5751576" y="196596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−15,000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757416" y="196596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−15,000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7763256" y="196596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−15,000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3145536" y="2240280"/>
            <a:ext cx="5623560" cy="27432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5" name="Text 33"/>
          <p:cNvSpPr/>
          <p:nvPr/>
        </p:nvSpPr>
        <p:spPr>
          <a:xfrm>
            <a:off x="3291840" y="224028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Depreciation of renovation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751576" y="224028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−25,000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6757416" y="224028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−25,000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7763256" y="224028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−25,000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3145536" y="2514600"/>
            <a:ext cx="5623560" cy="27432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0" name="Text 38"/>
          <p:cNvSpPr/>
          <p:nvPr/>
        </p:nvSpPr>
        <p:spPr>
          <a:xfrm>
            <a:off x="3291840" y="251460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Profit before tax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5751576" y="251460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29,000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6757416" y="251460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18,500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7763256" y="251460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27,000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3145536" y="2788920"/>
            <a:ext cx="5623560" cy="27432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5" name="Text 43"/>
          <p:cNvSpPr/>
          <p:nvPr/>
        </p:nvSpPr>
        <p:spPr>
          <a:xfrm>
            <a:off x="3291840" y="278892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Income tax (</a:t>
            </a:r>
            <a:r>
              <a:rPr lang="ru-RU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</a:t>
            </a: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%)</a:t>
            </a:r>
            <a:endParaRPr lang="en-US" sz="1050" dirty="0"/>
          </a:p>
        </p:txBody>
      </p:sp>
      <p:sp>
        <p:nvSpPr>
          <p:cNvPr id="46" name="Text 44"/>
          <p:cNvSpPr/>
          <p:nvPr/>
        </p:nvSpPr>
        <p:spPr>
          <a:xfrm>
            <a:off x="5751576" y="278892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−3,770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6757416" y="278892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−2,405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7763256" y="278892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−3,510</a:t>
            </a:r>
            <a:endParaRPr lang="en-US" sz="1050" dirty="0"/>
          </a:p>
        </p:txBody>
      </p:sp>
      <p:sp>
        <p:nvSpPr>
          <p:cNvPr id="49" name="Shape 47"/>
          <p:cNvSpPr/>
          <p:nvPr/>
        </p:nvSpPr>
        <p:spPr>
          <a:xfrm>
            <a:off x="3145536" y="3063240"/>
            <a:ext cx="5623560" cy="274320"/>
          </a:xfrm>
          <a:prstGeom prst="rect">
            <a:avLst/>
          </a:prstGeom>
          <a:solidFill>
            <a:srgbClr val="FBE9D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0" name="Shape 48"/>
          <p:cNvSpPr/>
          <p:nvPr/>
        </p:nvSpPr>
        <p:spPr>
          <a:xfrm>
            <a:off x="3145536" y="3063240"/>
            <a:ext cx="54864" cy="2743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51" name="Text 49"/>
          <p:cNvSpPr/>
          <p:nvPr/>
        </p:nvSpPr>
        <p:spPr>
          <a:xfrm>
            <a:off x="3291840" y="3063240"/>
            <a:ext cx="2423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Net profit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5751576" y="306324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25,230</a:t>
            </a:r>
            <a:endParaRPr lang="en-US" sz="1050" dirty="0"/>
          </a:p>
        </p:txBody>
      </p:sp>
      <p:sp>
        <p:nvSpPr>
          <p:cNvPr id="53" name="Text 51"/>
          <p:cNvSpPr/>
          <p:nvPr/>
        </p:nvSpPr>
        <p:spPr>
          <a:xfrm>
            <a:off x="6757416" y="306324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16,095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7763256" y="3063240"/>
            <a:ext cx="89611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23,490</a:t>
            </a:r>
            <a:endParaRPr lang="en-US" sz="1050" dirty="0"/>
          </a:p>
        </p:txBody>
      </p:sp>
      <p:sp>
        <p:nvSpPr>
          <p:cNvPr id="55" name="Text 53"/>
          <p:cNvSpPr/>
          <p:nvPr/>
        </p:nvSpPr>
        <p:spPr>
          <a:xfrm>
            <a:off x="3145536" y="3465576"/>
            <a:ext cx="5623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TEACHING NOTE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3145536" y="3703320"/>
            <a:ext cx="56235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February dips on higher maintenance. </a:t>
            </a:r>
            <a:r>
              <a:rPr lang="en-US" sz="11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Income tax (13%) lowers accounting profit and is also a real cash outflow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Depreciation reduces profit but isn't cash out — and we depreciate the renovation, not the apartment.</a:t>
            </a:r>
            <a:endParaRPr lang="en-US" sz="11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0</a:t>
            </a:r>
            <a:r>
              <a:rPr lang="ru-RU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3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Balance sheet = a snapshot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1097280"/>
            <a:ext cx="56235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balance sheet is the state of the business on a date: </a:t>
            </a:r>
            <a:r>
              <a:rPr lang="en-US" sz="14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Assets = Liabilities + Equity</a:t>
            </a: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 profitable business can still be weak — heavy debt, thin liquidity, large receivables, or too little equity.</a:t>
            </a:r>
            <a:endParaRPr lang="en-US" sz="14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3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RENTAL CASE · STATEMENT 2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Balance sheet —
</a:t>
            </a:r>
            <a:r>
              <a:rPr lang="en-US" sz="21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what we own &amp; owe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position on a date: assets, liabilities, and the owner's share.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Financial Statements  ·  Rental case (₽)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145536" y="868680"/>
            <a:ext cx="5623560" cy="274320"/>
          </a:xfrm>
          <a:prstGeom prst="rect">
            <a:avLst/>
          </a:prstGeom>
          <a:solidFill>
            <a:srgbClr val="2A435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91840" y="8686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Balance sheet item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614416" y="86868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End Jan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665976" y="86868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End Feb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7717536" y="86868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End Mar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145536" y="1143000"/>
            <a:ext cx="5623560" cy="27432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91840" y="11430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Apartment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614416" y="114300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13,000,000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665976" y="114300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13,000,000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717536" y="114300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13,000,000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145536" y="1417320"/>
            <a:ext cx="5623560" cy="27432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3291840" y="141732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Furniture, appliances, property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614416" y="141732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3,585,000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665976" y="141732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3,570,000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717536" y="141732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3,555,000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145536" y="1691640"/>
            <a:ext cx="5623560" cy="274320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5" name="Text 23"/>
          <p:cNvSpPr/>
          <p:nvPr/>
        </p:nvSpPr>
        <p:spPr>
          <a:xfrm>
            <a:off x="3291840" y="16916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Renovation, net book value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614416" y="169164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2,390,000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665976" y="169164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2,380,000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717536" y="169164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2,370,000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145536" y="1965960"/>
            <a:ext cx="5623560" cy="27432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Text 28"/>
          <p:cNvSpPr/>
          <p:nvPr/>
        </p:nvSpPr>
        <p:spPr>
          <a:xfrm>
            <a:off x="3291840" y="196596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Cash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5614416" y="196596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216,230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665976" y="196596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223,325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7717536" y="196596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237,815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3145536" y="2240280"/>
            <a:ext cx="5623560" cy="274320"/>
          </a:xfrm>
          <a:prstGeom prst="rect">
            <a:avLst/>
          </a:prstGeom>
          <a:solidFill>
            <a:srgbClr val="FBE9D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5" name="Shape 33"/>
          <p:cNvSpPr/>
          <p:nvPr/>
        </p:nvSpPr>
        <p:spPr>
          <a:xfrm>
            <a:off x="3145536" y="2240280"/>
            <a:ext cx="54864" cy="2743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6" name="Text 34"/>
          <p:cNvSpPr/>
          <p:nvPr/>
        </p:nvSpPr>
        <p:spPr>
          <a:xfrm>
            <a:off x="3291840" y="224028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Total assets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5614416" y="224028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19,191,230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6665976" y="224028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19,173,325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7717536" y="224028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19,162,815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3145536" y="2514600"/>
            <a:ext cx="5623560" cy="27432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1" name="Text 39"/>
          <p:cNvSpPr/>
          <p:nvPr/>
        </p:nvSpPr>
        <p:spPr>
          <a:xfrm>
            <a:off x="3291840" y="251460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Mortgage debt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5614416" y="251460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−9,966,000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6665976" y="251460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−9,932,000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7717536" y="251460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−9,898,000</a:t>
            </a:r>
            <a:endParaRPr lang="en-US" sz="1050" dirty="0"/>
          </a:p>
        </p:txBody>
      </p:sp>
      <p:sp>
        <p:nvSpPr>
          <p:cNvPr id="45" name="Shape 43"/>
          <p:cNvSpPr/>
          <p:nvPr/>
        </p:nvSpPr>
        <p:spPr>
          <a:xfrm>
            <a:off x="3145536" y="2788920"/>
            <a:ext cx="5623560" cy="274320"/>
          </a:xfrm>
          <a:prstGeom prst="rect">
            <a:avLst/>
          </a:prstGeom>
          <a:solidFill>
            <a:srgbClr val="FBE9D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6" name="Shape 44"/>
          <p:cNvSpPr/>
          <p:nvPr/>
        </p:nvSpPr>
        <p:spPr>
          <a:xfrm>
            <a:off x="3145536" y="2788920"/>
            <a:ext cx="54864" cy="2743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7" name="Text 45"/>
          <p:cNvSpPr/>
          <p:nvPr/>
        </p:nvSpPr>
        <p:spPr>
          <a:xfrm>
            <a:off x="3291840" y="278892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Owner's equity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5614416" y="278892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9,225,230</a:t>
            </a:r>
            <a:endParaRPr lang="en-US" sz="1050" dirty="0"/>
          </a:p>
        </p:txBody>
      </p:sp>
      <p:sp>
        <p:nvSpPr>
          <p:cNvPr id="49" name="Text 47"/>
          <p:cNvSpPr/>
          <p:nvPr/>
        </p:nvSpPr>
        <p:spPr>
          <a:xfrm>
            <a:off x="6665976" y="278892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9,241,325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7717536" y="278892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9,264,815</a:t>
            </a:r>
            <a:endParaRPr lang="en-US" sz="1050" dirty="0"/>
          </a:p>
        </p:txBody>
      </p:sp>
      <p:sp>
        <p:nvSpPr>
          <p:cNvPr id="51" name="Shape 49"/>
          <p:cNvSpPr/>
          <p:nvPr/>
        </p:nvSpPr>
        <p:spPr>
          <a:xfrm>
            <a:off x="3145536" y="3063240"/>
            <a:ext cx="5623560" cy="274320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2" name="Text 50"/>
          <p:cNvSpPr/>
          <p:nvPr/>
        </p:nvSpPr>
        <p:spPr>
          <a:xfrm>
            <a:off x="3291840" y="3063240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Total liabilities + equity</a:t>
            </a:r>
            <a:endParaRPr lang="en-US" sz="1050" dirty="0"/>
          </a:p>
        </p:txBody>
      </p:sp>
      <p:sp>
        <p:nvSpPr>
          <p:cNvPr id="53" name="Text 51"/>
          <p:cNvSpPr/>
          <p:nvPr/>
        </p:nvSpPr>
        <p:spPr>
          <a:xfrm>
            <a:off x="5614416" y="306324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19,191,230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6665976" y="306324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19,173,325</a:t>
            </a:r>
            <a:endParaRPr lang="en-US" sz="1050" dirty="0"/>
          </a:p>
        </p:txBody>
      </p:sp>
      <p:sp>
        <p:nvSpPr>
          <p:cNvPr id="55" name="Text 53"/>
          <p:cNvSpPr/>
          <p:nvPr/>
        </p:nvSpPr>
        <p:spPr>
          <a:xfrm>
            <a:off x="7717536" y="3063240"/>
            <a:ext cx="94183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19,162,815</a:t>
            </a:r>
            <a:endParaRPr lang="en-US" sz="1050" dirty="0"/>
          </a:p>
        </p:txBody>
      </p:sp>
      <p:sp>
        <p:nvSpPr>
          <p:cNvPr id="56" name="Text 54"/>
          <p:cNvSpPr/>
          <p:nvPr/>
        </p:nvSpPr>
        <p:spPr>
          <a:xfrm>
            <a:off x="3145536" y="3465576"/>
            <a:ext cx="5623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kern="0" spc="15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TEACHING NOTE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3145536" y="3703320"/>
            <a:ext cx="5623560" cy="731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apartment is a core asset; furniture and renovation decline through depreciation; mortgage debt falls 34,000/month; and </a:t>
            </a:r>
            <a:r>
              <a:rPr lang="en-US" sz="11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equity grows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as the business earns profit and repays debt.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12492925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0</a:t>
            </a:r>
            <a:r>
              <a:rPr lang="ru-RU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4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Cash flow = real liquidity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960120"/>
            <a:ext cx="56235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cash-flow statement shows where money came from and went: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145536" y="1847088"/>
            <a:ext cx="2743200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Shape 7"/>
          <p:cNvSpPr/>
          <p:nvPr/>
        </p:nvSpPr>
        <p:spPr>
          <a:xfrm>
            <a:off x="5907024" y="1847088"/>
            <a:ext cx="2862072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73552" y="1847088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Section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035040" y="1847088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Shows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145536" y="2249424"/>
            <a:ext cx="2743200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Shape 11"/>
          <p:cNvSpPr/>
          <p:nvPr/>
        </p:nvSpPr>
        <p:spPr>
          <a:xfrm>
            <a:off x="5907024" y="2249424"/>
            <a:ext cx="2862072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 dirty="0"/>
          </a:p>
        </p:txBody>
      </p:sp>
      <p:sp>
        <p:nvSpPr>
          <p:cNvPr id="14" name="Text 12"/>
          <p:cNvSpPr/>
          <p:nvPr/>
        </p:nvSpPr>
        <p:spPr>
          <a:xfrm>
            <a:off x="3273552" y="2249424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Operating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035040" y="2249424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Cash from core activity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145536" y="2651760"/>
            <a:ext cx="2743200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Shape 15"/>
          <p:cNvSpPr/>
          <p:nvPr/>
        </p:nvSpPr>
        <p:spPr>
          <a:xfrm>
            <a:off x="5907024" y="2651760"/>
            <a:ext cx="2862072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3273552" y="26517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Investing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035040" y="265176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Buying / selling assets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145536" y="3054096"/>
            <a:ext cx="2743200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1" name="Shape 19"/>
          <p:cNvSpPr/>
          <p:nvPr/>
        </p:nvSpPr>
        <p:spPr>
          <a:xfrm>
            <a:off x="5907024" y="3054096"/>
            <a:ext cx="2862072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3273552" y="3054096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Financing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035040" y="3054096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Loans, equity, dividends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145536" y="3529584"/>
            <a:ext cx="56235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startups the main risk isn't paper loss — it's running out of cash before the model stabilizes.</a:t>
            </a:r>
            <a:endParaRPr lang="en-US" sz="105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3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RENTAL CASE · STATEMENT 3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4000"/>
              </a:lnSpc>
              <a:buNone/>
            </a:pPr>
            <a:r>
              <a:rPr lang="en-US" sz="21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Cash flow —
</a:t>
            </a:r>
            <a:r>
              <a:rPr lang="en-US" sz="21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what actually moved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365760" y="3703320"/>
            <a:ext cx="64008" cy="82296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7" name="Text 5"/>
          <p:cNvSpPr/>
          <p:nvPr/>
        </p:nvSpPr>
        <p:spPr>
          <a:xfrm>
            <a:off x="530352" y="3703320"/>
            <a:ext cx="21488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8000"/>
              </a:lnSpc>
              <a:buNone/>
            </a:pPr>
            <a:r>
              <a:rPr lang="en-US" sz="110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accounting profit — real cash in and out of the account.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Financial Statements  ·  Rental case (₽)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145536" y="768096"/>
            <a:ext cx="5623560" cy="265176"/>
          </a:xfrm>
          <a:prstGeom prst="rect">
            <a:avLst/>
          </a:prstGeom>
          <a:solidFill>
            <a:srgbClr val="2A435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91840" y="768096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Cash flow item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5751576" y="768096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January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757416" y="768096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February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7763256" y="768096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March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3145536" y="1033272"/>
            <a:ext cx="56235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5" name="Text 13"/>
          <p:cNvSpPr/>
          <p:nvPr/>
        </p:nvSpPr>
        <p:spPr>
          <a:xfrm>
            <a:off x="3291840" y="1033272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Cash received from tenant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751576" y="1033272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80,000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757416" y="1033272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80,000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7763256" y="1033272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80,000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145536" y="1298448"/>
            <a:ext cx="5623560" cy="26517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0" name="Text 18"/>
          <p:cNvSpPr/>
          <p:nvPr/>
        </p:nvSpPr>
        <p:spPr>
          <a:xfrm>
            <a:off x="3291840" y="1298448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Utilities paid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5751576" y="1298448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−6,000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6757416" y="1298448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−6,500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763256" y="1298448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−6,000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145536" y="1563624"/>
            <a:ext cx="56235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5" name="Text 23"/>
          <p:cNvSpPr/>
          <p:nvPr/>
        </p:nvSpPr>
        <p:spPr>
          <a:xfrm>
            <a:off x="3291840" y="1563624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Maintenance and repairs paid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5751576" y="1563624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−5,000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757416" y="1563624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−15,000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7763256" y="1563624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−7,000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3145536" y="1828800"/>
            <a:ext cx="5623560" cy="26517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0" name="Text 28"/>
          <p:cNvSpPr/>
          <p:nvPr/>
        </p:nvSpPr>
        <p:spPr>
          <a:xfrm>
            <a:off x="3291840" y="1828800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Mortgage interest paid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5751576" y="1828800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−15,000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757416" y="1828800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−15,000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7763256" y="1828800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−15,000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3145536" y="2093976"/>
            <a:ext cx="5623560" cy="265176"/>
          </a:xfrm>
          <a:prstGeom prst="rect">
            <a:avLst/>
          </a:prstGeom>
          <a:solidFill>
            <a:srgbClr val="FFFFF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35" name="Text 33"/>
          <p:cNvSpPr/>
          <p:nvPr/>
        </p:nvSpPr>
        <p:spPr>
          <a:xfrm>
            <a:off x="3291840" y="2093976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Mortgage principal repaid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751576" y="2093976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−34,000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6757416" y="2093976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−34,000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7763256" y="2093976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−34,000</a:t>
            </a:r>
            <a:endParaRPr lang="en-US" sz="1050" dirty="0"/>
          </a:p>
        </p:txBody>
      </p:sp>
      <p:sp>
        <p:nvSpPr>
          <p:cNvPr id="39" name="Shape 37"/>
          <p:cNvSpPr/>
          <p:nvPr/>
        </p:nvSpPr>
        <p:spPr>
          <a:xfrm>
            <a:off x="3145536" y="2359152"/>
            <a:ext cx="5623560" cy="26517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0" name="Text 38"/>
          <p:cNvSpPr/>
          <p:nvPr/>
        </p:nvSpPr>
        <p:spPr>
          <a:xfrm>
            <a:off x="3291840" y="2359152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Income tax paid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5751576" y="2359152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−3,770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6757416" y="2359152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−2,405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7763256" y="2359152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−3,510</a:t>
            </a:r>
            <a:endParaRPr lang="en-US" sz="1050" dirty="0"/>
          </a:p>
        </p:txBody>
      </p:sp>
      <p:sp>
        <p:nvSpPr>
          <p:cNvPr id="44" name="Shape 42"/>
          <p:cNvSpPr/>
          <p:nvPr/>
        </p:nvSpPr>
        <p:spPr>
          <a:xfrm>
            <a:off x="3145536" y="2624328"/>
            <a:ext cx="5623560" cy="265176"/>
          </a:xfrm>
          <a:prstGeom prst="rect">
            <a:avLst/>
          </a:prstGeom>
          <a:solidFill>
            <a:srgbClr val="FBE9D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45" name="Shape 43"/>
          <p:cNvSpPr/>
          <p:nvPr/>
        </p:nvSpPr>
        <p:spPr>
          <a:xfrm>
            <a:off x="3145536" y="2624328"/>
            <a:ext cx="54864" cy="26517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6" name="Text 44"/>
          <p:cNvSpPr/>
          <p:nvPr/>
        </p:nvSpPr>
        <p:spPr>
          <a:xfrm>
            <a:off x="3291840" y="2624328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Net cash flow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5751576" y="2624328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16,230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6757416" y="2624328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7,095</a:t>
            </a:r>
            <a:endParaRPr lang="en-US" sz="1050" dirty="0"/>
          </a:p>
        </p:txBody>
      </p:sp>
      <p:sp>
        <p:nvSpPr>
          <p:cNvPr id="49" name="Text 47"/>
          <p:cNvSpPr/>
          <p:nvPr/>
        </p:nvSpPr>
        <p:spPr>
          <a:xfrm>
            <a:off x="7763256" y="2624328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14,490</a:t>
            </a:r>
            <a:endParaRPr lang="en-US" sz="1050" dirty="0"/>
          </a:p>
        </p:txBody>
      </p:sp>
      <p:sp>
        <p:nvSpPr>
          <p:cNvPr id="50" name="Shape 48"/>
          <p:cNvSpPr/>
          <p:nvPr/>
        </p:nvSpPr>
        <p:spPr>
          <a:xfrm>
            <a:off x="3145536" y="2889504"/>
            <a:ext cx="5623560" cy="265176"/>
          </a:xfrm>
          <a:prstGeom prst="rect">
            <a:avLst/>
          </a:prstGeom>
          <a:solidFill>
            <a:srgbClr val="F4F6F8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1" name="Text 49"/>
          <p:cNvSpPr/>
          <p:nvPr/>
        </p:nvSpPr>
        <p:spPr>
          <a:xfrm>
            <a:off x="3291840" y="2889504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Cash, start of month</a:t>
            </a:r>
            <a:endParaRPr lang="en-US" sz="1050" dirty="0"/>
          </a:p>
        </p:txBody>
      </p:sp>
      <p:sp>
        <p:nvSpPr>
          <p:cNvPr id="52" name="Text 50"/>
          <p:cNvSpPr/>
          <p:nvPr/>
        </p:nvSpPr>
        <p:spPr>
          <a:xfrm>
            <a:off x="5751576" y="2889504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200,000</a:t>
            </a:r>
            <a:endParaRPr lang="en-US" sz="1050" dirty="0"/>
          </a:p>
        </p:txBody>
      </p:sp>
      <p:sp>
        <p:nvSpPr>
          <p:cNvPr id="53" name="Text 51"/>
          <p:cNvSpPr/>
          <p:nvPr/>
        </p:nvSpPr>
        <p:spPr>
          <a:xfrm>
            <a:off x="6757416" y="2889504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216,230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7763256" y="2889504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223,325</a:t>
            </a:r>
            <a:endParaRPr lang="en-US" sz="1050" dirty="0"/>
          </a:p>
        </p:txBody>
      </p:sp>
      <p:sp>
        <p:nvSpPr>
          <p:cNvPr id="55" name="Shape 53"/>
          <p:cNvSpPr/>
          <p:nvPr/>
        </p:nvSpPr>
        <p:spPr>
          <a:xfrm>
            <a:off x="3145536" y="3154680"/>
            <a:ext cx="5623560" cy="265176"/>
          </a:xfrm>
          <a:prstGeom prst="rect">
            <a:avLst/>
          </a:prstGeom>
          <a:solidFill>
            <a:srgbClr val="FBE9DF"/>
          </a:solidFill>
          <a:ln w="5080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56" name="Shape 54"/>
          <p:cNvSpPr/>
          <p:nvPr/>
        </p:nvSpPr>
        <p:spPr>
          <a:xfrm>
            <a:off x="3145536" y="3154680"/>
            <a:ext cx="54864" cy="26517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57" name="Text 55"/>
          <p:cNvSpPr/>
          <p:nvPr/>
        </p:nvSpPr>
        <p:spPr>
          <a:xfrm>
            <a:off x="3291840" y="3154680"/>
            <a:ext cx="2423160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Cash, end of month</a:t>
            </a:r>
            <a:endParaRPr lang="en-US" sz="1050" dirty="0"/>
          </a:p>
        </p:txBody>
      </p:sp>
      <p:sp>
        <p:nvSpPr>
          <p:cNvPr id="58" name="Text 56"/>
          <p:cNvSpPr/>
          <p:nvPr/>
        </p:nvSpPr>
        <p:spPr>
          <a:xfrm>
            <a:off x="5751576" y="3154680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216,230</a:t>
            </a:r>
            <a:endParaRPr lang="en-US" sz="1050" dirty="0"/>
          </a:p>
        </p:txBody>
      </p:sp>
      <p:sp>
        <p:nvSpPr>
          <p:cNvPr id="59" name="Text 57"/>
          <p:cNvSpPr/>
          <p:nvPr/>
        </p:nvSpPr>
        <p:spPr>
          <a:xfrm>
            <a:off x="6757416" y="3154680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223,325</a:t>
            </a:r>
            <a:endParaRPr lang="en-US" sz="1050" dirty="0"/>
          </a:p>
        </p:txBody>
      </p:sp>
      <p:sp>
        <p:nvSpPr>
          <p:cNvPr id="60" name="Text 58"/>
          <p:cNvSpPr/>
          <p:nvPr/>
        </p:nvSpPr>
        <p:spPr>
          <a:xfrm>
            <a:off x="7763256" y="3154680"/>
            <a:ext cx="896112" cy="2651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ED561B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237,815</a:t>
            </a:r>
            <a:endParaRPr lang="en-US" sz="1050" dirty="0"/>
          </a:p>
        </p:txBody>
      </p:sp>
      <p:sp>
        <p:nvSpPr>
          <p:cNvPr id="61" name="Shape 59"/>
          <p:cNvSpPr/>
          <p:nvPr/>
        </p:nvSpPr>
        <p:spPr>
          <a:xfrm>
            <a:off x="3145536" y="3529584"/>
            <a:ext cx="5623560" cy="731520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62" name="Shape 60"/>
          <p:cNvSpPr/>
          <p:nvPr/>
        </p:nvSpPr>
        <p:spPr>
          <a:xfrm>
            <a:off x="3145536" y="3529584"/>
            <a:ext cx="64008" cy="7315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63" name="Text 61"/>
          <p:cNvSpPr/>
          <p:nvPr/>
        </p:nvSpPr>
        <p:spPr>
          <a:xfrm>
            <a:off x="3346704" y="3529584"/>
            <a:ext cx="53492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January:  net profit 25,230  vs.  net cash flow 16,230.  </a:t>
            </a: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9,000 gap = principal repaid (34,000, cash out, not an expense) − depreciation (25,000, non-cash, added back).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17151500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0</a:t>
            </a:r>
            <a:r>
              <a:rPr lang="ru-RU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5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
Profit ≠ cash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1097280"/>
            <a:ext cx="56235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company can show profit yet run short of cash. Sell on credit → revenue and profit are booked, but the cash hasn't arrived. And cash received now isn't always recognized as profit.
</a:t>
            </a:r>
            <a:r>
              <a:rPr lang="en-US" sz="14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Profit is the accounting logic of value creation; cash flow is the logic of survival.</a:t>
            </a:r>
            <a:endParaRPr lang="en-US" sz="14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06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Accrual vs. cash basis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960120"/>
            <a:ext cx="56235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two methods paint different pictures: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145536" y="1847088"/>
            <a:ext cx="2743200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Shape 7"/>
          <p:cNvSpPr/>
          <p:nvPr/>
        </p:nvSpPr>
        <p:spPr>
          <a:xfrm>
            <a:off x="5907024" y="1847088"/>
            <a:ext cx="2862072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73552" y="1847088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Method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035040" y="1847088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Logic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145536" y="2249424"/>
            <a:ext cx="2743200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Shape 11"/>
          <p:cNvSpPr/>
          <p:nvPr/>
        </p:nvSpPr>
        <p:spPr>
          <a:xfrm>
            <a:off x="5907024" y="2249424"/>
            <a:ext cx="2862072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4" name="Text 12"/>
          <p:cNvSpPr/>
          <p:nvPr/>
        </p:nvSpPr>
        <p:spPr>
          <a:xfrm>
            <a:off x="3273552" y="2249424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Accrual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035040" y="2249424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Recognized when earned / incurred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145536" y="2651760"/>
            <a:ext cx="2743200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Shape 15"/>
          <p:cNvSpPr/>
          <p:nvPr/>
        </p:nvSpPr>
        <p:spPr>
          <a:xfrm>
            <a:off x="5907024" y="2651760"/>
            <a:ext cx="2862072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3273552" y="26517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Cash basis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035040" y="265176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Recognized when money moves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145536" y="3127248"/>
            <a:ext cx="56235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SaaS may be paid a year upfront: cash now, but revenue recognized gradually as service is delivered.</a:t>
            </a:r>
            <a:endParaRPr lang="en-US" sz="105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07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Revenue ≠ cash received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1097280"/>
            <a:ext cx="56235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can be recognized before money lands, so a model must separate four layers:
</a:t>
            </a:r>
            <a:r>
              <a:rPr lang="en-US" sz="14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Bookings → Billings → Revenue → Cash collected.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subscription clears, the provider pays out later, a fee is withheld, and revenue is recognized over the service period — central to modelling a subscription business.</a:t>
            </a:r>
            <a:endParaRPr lang="en-US" sz="14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08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Expenses ≠ cash paid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1097280"/>
            <a:ext cx="56235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cost can be incurred before payment, or paid in advance: salary accrued but unpaid, rent prepaid, equipment depreciated, marketing spent now with effect later.
</a:t>
            </a:r>
            <a:r>
              <a:rPr lang="en-US" sz="14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P&amp;L shows resource consumption; cash flow shows actual payments.</a:t>
            </a:r>
            <a:endParaRPr lang="en-US" sz="14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09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Depreciation = non-cash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1097280"/>
            <a:ext cx="56235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Depreciation spreads a long-term asset's cost across its useful life. Buy a $12,000 server used over 3 years → recognize $4,000/year rather than $12,000 at once.
</a:t>
            </a:r>
            <a:r>
              <a:rPr lang="en-US" sz="14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 lowers accounting profit but is not a cash outflow in the current period.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02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00400" y="1325880"/>
            <a:ext cx="55321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Before building or scaling anything, ask the first question: </a:t>
            </a: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does one unit actually make money?</a:t>
            </a:r>
            <a:endParaRPr lang="en-US" sz="24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10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Working capital eats cash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1097280"/>
            <a:ext cx="56235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Working capital ≈ </a:t>
            </a:r>
            <a:r>
              <a:rPr lang="en-US" sz="1400" b="1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Receivables + Inventory − Payables</a:t>
            </a: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As a company grows it ties up more cash in inventory, customer terms, and supplier prepayments — so growth can hurt cash flow even when P&amp;L looks good.
</a:t>
            </a:r>
            <a:r>
              <a:rPr lang="en-US" sz="1400" b="1" dirty="0">
                <a:solidFill>
                  <a:srgbClr val="C8430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Growth needs financing; the faster you grow, the closer you watch the cash-conversion cycle.</a:t>
            </a:r>
            <a:endParaRPr lang="en-US" sz="14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11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Ratios interpret the numbers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960120"/>
            <a:ext cx="5623560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Statements are just numbers until you compute ratios: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145536" y="1847088"/>
            <a:ext cx="2743200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9" name="Shape 7"/>
          <p:cNvSpPr/>
          <p:nvPr/>
        </p:nvSpPr>
        <p:spPr>
          <a:xfrm>
            <a:off x="5907024" y="1847088"/>
            <a:ext cx="2862072" cy="38404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0" name="Text 8"/>
          <p:cNvSpPr/>
          <p:nvPr/>
        </p:nvSpPr>
        <p:spPr>
          <a:xfrm>
            <a:off x="3273552" y="1847088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Group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035040" y="1847088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Examples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3145536" y="2249424"/>
            <a:ext cx="2743200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3" name="Shape 11"/>
          <p:cNvSpPr/>
          <p:nvPr/>
        </p:nvSpPr>
        <p:spPr>
          <a:xfrm>
            <a:off x="5907024" y="2249424"/>
            <a:ext cx="2862072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4" name="Text 12"/>
          <p:cNvSpPr/>
          <p:nvPr/>
        </p:nvSpPr>
        <p:spPr>
          <a:xfrm>
            <a:off x="3273552" y="2249424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Profitability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035040" y="2249424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Gross / operating / net margin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145536" y="2651760"/>
            <a:ext cx="2743200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7" name="Shape 15"/>
          <p:cNvSpPr/>
          <p:nvPr/>
        </p:nvSpPr>
        <p:spPr>
          <a:xfrm>
            <a:off x="5907024" y="2651760"/>
            <a:ext cx="2862072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3273552" y="26517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Liquidity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035040" y="2651760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Current, quick ratio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3145536" y="3054096"/>
            <a:ext cx="2743200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1" name="Shape 19"/>
          <p:cNvSpPr/>
          <p:nvPr/>
        </p:nvSpPr>
        <p:spPr>
          <a:xfrm>
            <a:off x="5907024" y="3054096"/>
            <a:ext cx="2862072" cy="38404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3273552" y="3054096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Leverage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035040" y="3054096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Debt / Equity, Debt / EBITDA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145536" y="3456432"/>
            <a:ext cx="2743200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5" name="Shape 23"/>
          <p:cNvSpPr/>
          <p:nvPr/>
        </p:nvSpPr>
        <p:spPr>
          <a:xfrm>
            <a:off x="5907024" y="3456432"/>
            <a:ext cx="2862072" cy="384048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6" name="Text 24"/>
          <p:cNvSpPr/>
          <p:nvPr/>
        </p:nvSpPr>
        <p:spPr>
          <a:xfrm>
            <a:off x="3273552" y="3456432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Returns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035040" y="345643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ROE, ROA, ROIC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145536" y="3931920"/>
            <a:ext cx="56235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050" i="1" dirty="0">
                <a:solidFill>
                  <a:srgbClr val="7C8B9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Valuation looks at business quality — margin, durability, leverage, cash conversion — not just absolute figures.</a:t>
            </a:r>
            <a:endParaRPr lang="en-US" sz="105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Thesis 12
</a:t>
            </a: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Read statements as a story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145536" y="1097280"/>
            <a:ext cx="56235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Statements aren't tables for the tax office — they tell how a company earns, where margin leaks, how durable its growth is, whether it has enough cash, how much it depends on debt, and where risk hides.
</a:t>
            </a:r>
            <a:r>
              <a:rPr lang="en-US" sz="1400" b="1" dirty="0">
                <a:solidFill>
                  <a:srgbClr val="C8430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Financial modelling isn't an Excel exercise — it's telling that financial story forward, in numbers.</a:t>
            </a:r>
            <a:endParaRPr lang="en-US" sz="14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1245" y="16032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SUMMARY</a:t>
            </a:r>
            <a:endParaRPr kumimoji="0" sz="95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Lecture 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5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: 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Done so far</a:t>
            </a:r>
            <a:endParaRPr kumimoji="0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1200" cap="none" spc="0" normalizeH="0" baseline="0" noProof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1  ·  Unit Economics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350" dirty="0">
                <a:solidFill>
                  <a:srgbClr val="20303D"/>
                </a:solidFill>
                <a:latin typeface="Montserrat Medium"/>
                <a:ea typeface="Montserrat Medium"/>
                <a:cs typeface="Montserrat Medium"/>
              </a:rPr>
              <a:t>The key book in finance for non-finance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Big 4, Big 3 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P&amp;L, Balance Sheet, Cash Flow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51031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Accrual and Cash Basis 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17354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Depreciation doesn’t eat cash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77704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Ratios interpret the numbers</a:t>
            </a: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238953" y="41430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238953" y="6400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73993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238953" y="128016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138001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238953" y="192024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02009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238953" y="256032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66017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238953" y="320040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30025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238953" y="38404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940332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94320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0" y="182880"/>
            <a:ext cx="36576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30000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?</a:t>
            </a:r>
            <a:endParaRPr lang="en-US" sz="30000" dirty="0"/>
          </a:p>
        </p:txBody>
      </p:sp>
      <p:sp>
        <p:nvSpPr>
          <p:cNvPr id="3" name="Shape 1"/>
          <p:cNvSpPr/>
          <p:nvPr/>
        </p:nvSpPr>
        <p:spPr>
          <a:xfrm>
            <a:off x="640080" y="182880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658368" y="199339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WRAP-UP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1792" y="23317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Questions?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640080" y="32918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the topics discussed — and not only.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0" y="0"/>
            <a:ext cx="3657600" cy="4389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28000" b="1" dirty="0">
                <a:solidFill>
                  <a:srgbClr val="2C4257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₽</a:t>
            </a:r>
            <a:endParaRPr lang="en-US" sz="28000" dirty="0"/>
          </a:p>
        </p:txBody>
      </p:sp>
      <p:sp>
        <p:nvSpPr>
          <p:cNvPr id="3" name="Shape 1"/>
          <p:cNvSpPr/>
          <p:nvPr/>
        </p:nvSpPr>
        <p:spPr>
          <a:xfrm>
            <a:off x="640080" y="182880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658368" y="199339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THANK YOU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21792" y="2331720"/>
            <a:ext cx="7498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See you next block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640080" y="32918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Telegram: @max_popov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Max Popov  ·  Financial Management in Digital Products  ·  Innopolis University</a:t>
            </a:r>
            <a:endParaRPr lang="en-US" sz="8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126480" y="914400"/>
            <a:ext cx="2468880" cy="2468880"/>
          </a:xfrm>
          <a:prstGeom prst="ellipse">
            <a:avLst/>
          </a:prstGeom>
          <a:ln w="19050">
            <a:solidFill>
              <a:srgbClr val="2C4257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903720" y="1691640"/>
            <a:ext cx="914400" cy="914400"/>
          </a:xfrm>
          <a:prstGeom prst="ellipse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40080" y="1051560"/>
            <a:ext cx="502920" cy="10058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58368" y="1280160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2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BEFORE WE START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21792" y="1737360"/>
            <a:ext cx="54864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Turn on Meeting Recording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658368" y="3200400"/>
            <a:ext cx="5486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sure the recording is running, and only then begin.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49676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846320" y="-274320"/>
            <a:ext cx="42062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3000" b="1" i="0" u="none" strike="noStrike" kern="1200" cap="none" spc="0" normalizeH="0" baseline="0" noProof="0" dirty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S</a:t>
            </a:r>
            <a:endParaRPr kumimoji="0" lang="en-US" sz="2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173736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190195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2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STATEMENTS · GERASIMENKO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21792" y="2240280"/>
            <a:ext cx="758952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Financial </a:t>
            </a:r>
            <a:r>
              <a:rPr kumimoji="0" lang="en-US" sz="38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3429000"/>
            <a:ext cx="7589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 ideas from Alexey Gerasimenko bridging unit economics → financial modelling.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907134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2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WHY THEY MATTER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371600"/>
            <a:ext cx="23317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Financial
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ratios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Statements give you the numbers — ratios give you the meaning.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749808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749808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987552"/>
            <a:ext cx="53035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THE IDEA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188720"/>
            <a:ext cx="53035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ratio relates two figures from the statements — turning a raw number into a signal you can compare.</a:t>
            </a:r>
            <a:endParaRPr kumimoji="0" lang="en-US" sz="11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145536" y="1737360"/>
            <a:ext cx="5623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profit ₽25,230 says little alone; </a:t>
            </a: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margin = 31%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compares across size, time, and peers.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2121408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THEY MATTER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3145536" y="241401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3364992" y="235915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Standardize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compare across companies, periods, and size.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145536" y="268833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3364992" y="263347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Diagnose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reveal strengths, weaknesses, and trends early.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296265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364992" y="290779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Bridge to valuation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turn performance into a price.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3145536" y="3255264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HOW THEY'RE USED — THE TOOLKIT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11296"/>
            <a:ext cx="1795272" cy="42062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145536" y="3511296"/>
            <a:ext cx="1795272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3255264" y="3575304"/>
            <a:ext cx="16123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Profitability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255264" y="3739896"/>
            <a:ext cx="1612392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margins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5059680" y="3511296"/>
            <a:ext cx="1795272" cy="42062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5059680" y="3511296"/>
            <a:ext cx="1795272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169408" y="3575304"/>
            <a:ext cx="16123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Liquidity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169408" y="3739896"/>
            <a:ext cx="1612392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can it pay?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973824" y="3511296"/>
            <a:ext cx="1795272" cy="42062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973824" y="3511296"/>
            <a:ext cx="1795272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7083552" y="3575304"/>
            <a:ext cx="16123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Leverage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083552" y="3739896"/>
            <a:ext cx="1612392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debt load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3145536" y="4023360"/>
            <a:ext cx="1795272" cy="42062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145536" y="4023360"/>
            <a:ext cx="1795272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3255264" y="4087368"/>
            <a:ext cx="16123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Efficiency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3255264" y="4251960"/>
            <a:ext cx="1612392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asset use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5059680" y="4023360"/>
            <a:ext cx="1795272" cy="42062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5059680" y="4023360"/>
            <a:ext cx="1795272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 38"/>
          <p:cNvSpPr/>
          <p:nvPr/>
        </p:nvSpPr>
        <p:spPr>
          <a:xfrm>
            <a:off x="5169408" y="4087368"/>
            <a:ext cx="16123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Returns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5169408" y="4251960"/>
            <a:ext cx="1612392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ROA · ROE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6973824" y="4023360"/>
            <a:ext cx="1795272" cy="420624"/>
          </a:xfrm>
          <a:prstGeom prst="rect">
            <a:avLst/>
          </a:prstGeom>
          <a:solidFill>
            <a:srgbClr val="F4F6F8"/>
          </a:solidFill>
          <a:ln w="762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6973824" y="4023360"/>
            <a:ext cx="1795272" cy="4572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7083552" y="4087368"/>
            <a:ext cx="16123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Valuation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7083552" y="4251960"/>
            <a:ext cx="1612392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50" b="0" i="0" u="none" strike="noStrike" kern="1200" cap="none" spc="0" normalizeH="0" baseline="0" noProof="0" dirty="0">
                <a:ln>
                  <a:noFill/>
                </a:ln>
                <a:solidFill>
                  <a:srgbClr val="7C8B96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EV/EBITDA · P/E</a:t>
            </a:r>
            <a:endParaRPr kumimoji="0" lang="en-US" sz="8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10 / 10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 / E
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price to earnings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many years of earnings does an investor pay for the equity?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FORMULA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P/E = Equity Value / Net Profit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46704" y="1517904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public company  =  Market Cap / Net Profit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1956816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2194560"/>
            <a:ext cx="5623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famous equity multiple — price vs bottom-line profit for shareholders.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EV/EBITDA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compares across capital structures; P/E prices shareholder earnings.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2852928"/>
            <a:ext cx="5623560" cy="32918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2852928"/>
            <a:ext cx="1417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45736" y="2852928"/>
            <a:ext cx="3877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Interpretation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182112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91840" y="3182112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Low vs peers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182112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Cheap, risky, low-growth, or depressed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06724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91840" y="3506724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High vs peers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45736" y="3506724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Expensive, high-growth, or overvalued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831336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291840" y="3831336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Negative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831336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Loss-making — P/E not meaningful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40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50" kern="0" spc="20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RECAP · LECTURES 1–4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228600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Idea
</a:t>
            </a:r>
            <a:r>
              <a:rPr lang="en-US" sz="2000" dirty="0">
                <a:solidFill>
                  <a:srgbClr val="F2785C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03</a:t>
            </a:r>
            <a:r>
              <a:rPr lang="en-US" sz="2000" dirty="0">
                <a:solidFill>
                  <a:srgbClr val="9FB0B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 / 12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3246120" y="1036921"/>
            <a:ext cx="5532120" cy="306965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Unit economics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answers how many units you should have to earn X. </a:t>
            </a:r>
          </a:p>
          <a:p>
            <a:pPr marL="0" indent="0">
              <a:lnSpc>
                <a:spcPct val="112000"/>
              </a:lnSpc>
              <a:buNone/>
            </a:pPr>
            <a:endParaRPr lang="en-US" sz="2400" dirty="0">
              <a:solidFill>
                <a:srgbClr val="20303D"/>
              </a:solidFill>
              <a:latin typeface="Montserrat SemiBold" pitchFamily="34" charset="0"/>
            </a:endParaRPr>
          </a:p>
          <a:p>
            <a:pPr marL="0" indent="0">
              <a:lnSpc>
                <a:spcPct val="112000"/>
              </a:lnSpc>
              <a:buNone/>
            </a:pPr>
            <a:r>
              <a:rPr lang="en-US" sz="2400" b="1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Unit economics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 </a:t>
            </a:r>
            <a:r>
              <a:rPr lang="en-US" sz="2400" dirty="0">
                <a:solidFill>
                  <a:srgbClr val="20303D"/>
                </a:solidFill>
                <a:latin typeface="Montserrat SemiBold" pitchFamily="34" charset="0"/>
              </a:rPr>
              <a:t>answers how much each unit brings and takes from your company.</a:t>
            </a:r>
            <a:endParaRPr lang="en-US" sz="24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06 / 10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ROA
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Return on assets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much profit does the company generate from each ₽ of assets?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FORMULA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ROA = Net Profit / Average Total Assets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46704" y="1517904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classroom version  =  Net Profit / Total Assets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1956816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2194560"/>
            <a:ext cx="5623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Key for capital-intensive businesses: the better firm needs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fewer assets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for the same profit. Links the P&amp;L (profit) to the Balance Sheet (assets).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2852928"/>
            <a:ext cx="5623560" cy="32918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2852928"/>
            <a:ext cx="1417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45736" y="2852928"/>
            <a:ext cx="3877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Interpretation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182112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91840" y="3182112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High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182112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Assets are used efficiently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06724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91840" y="3506724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Low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45736" y="3506724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Many assets for little profit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831336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291840" y="3831336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Declining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831336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Asset base growing faster than profit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07 / 10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ROE
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Return on equity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the capital the owner put in, how much profit does it generate?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FORMULA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ROE = Net Profit / Average Equity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46704" y="1517904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DuPont  =  Net Margin × Asset Turnover × Leverage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1956816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2194560"/>
            <a:ext cx="5623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shareholder's view of profitability — but read it carefully: ROE can rise from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more debt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not only from a better business.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2852928"/>
            <a:ext cx="5623560" cy="32918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2852928"/>
            <a:ext cx="1417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45736" y="2852928"/>
            <a:ext cx="3877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Interpretation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182112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91840" y="3182112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via margin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182112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Strong business economics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06724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91840" y="3506724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via turnover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45736" y="3506724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Efficient use of assets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831336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291840" y="3831336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via leverage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831336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Higher return — and higher financial risk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04 / 10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Net profit
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margin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 of every ₽ of revenue, how much becomes profit for the owner?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FORMULA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Net Margin = Net Profit / Revenue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46704" y="1517904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 Net Profit = Revenue − all expenses (incl. interest, D&amp;A)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1956816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2194560"/>
            <a:ext cx="5623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simplest bottom-line measure — it folds in operating cost, D&amp;A, interest, and capital structure.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Net profit ≠ cash flow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2852928"/>
            <a:ext cx="5623560" cy="32918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2852928"/>
            <a:ext cx="1417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45736" y="2852928"/>
            <a:ext cx="3877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Interpretation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182112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91840" y="3182112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High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182112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Strong bottom-line profitability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06724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91840" y="3506724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Low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45736" y="3506724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Revenue is mostly consumed by costs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831336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291840" y="3831336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Negative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831336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company is loss-making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01 / 10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Gross
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margin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Out of every ₽ of revenue, how many kopecks remain after direct costs?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FORMULA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Gross Margin = Gross Profit / Revenue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46704" y="1517904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 Gross Profit = Revenue − Utilities − Maintenance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1956816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2194560"/>
            <a:ext cx="5623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Shows whether the core model works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before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D&amp;A, debt, taxes, and overhead. A high margin means room to fund everything else and still profit.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2852928"/>
            <a:ext cx="5623560" cy="32918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2852928"/>
            <a:ext cx="1417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45736" y="2852928"/>
            <a:ext cx="3877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Interpretation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182112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91840" y="3182112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High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182112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core product/service is economically attractive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06724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91840" y="3506724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Low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45736" y="3506724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Little room left to cover other expenses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831336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291840" y="3831336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Declining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831336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 costs are growing faster than revenue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kern="0" spc="13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EBITDA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365760" y="132588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3300" dirty="0">
                <a:solidFill>
                  <a:srgbClr val="FFFFFF"/>
                </a:solidFill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EBITDA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365760" y="1993392"/>
            <a:ext cx="233172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</a:t>
            </a: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arnings </a:t>
            </a:r>
            <a:r>
              <a:rPr lang="en-US" sz="1200" b="1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</a:t>
            </a: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efore </a:t>
            </a:r>
            <a:r>
              <a:rPr lang="en-US" sz="1200" b="1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</a:t>
            </a: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nterest, </a:t>
            </a:r>
            <a:r>
              <a:rPr lang="en-US" sz="1200" b="1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</a:t>
            </a: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axes, </a:t>
            </a:r>
            <a:r>
              <a:rPr lang="en-US" sz="1200" b="1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</a:t>
            </a: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epreciation &amp; </a:t>
            </a:r>
            <a:r>
              <a:rPr lang="en-US" sz="1200" b="1" dirty="0">
                <a:solidFill>
                  <a:srgbClr val="F2785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</a:t>
            </a:r>
            <a:r>
              <a:rPr lang="en-US" sz="120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mortization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8" name="Text 6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i="1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much can the core operation earn before financing, tax, and accounting choices?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9FB0BF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1" name="Shape 9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2" name="Text 10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kern="0" spc="150" dirty="0">
                <a:solidFill>
                  <a:srgbClr val="F2785C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DEFINITION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50" dirty="0">
                <a:solidFill>
                  <a:srgbClr val="FFFFF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EBITDA = Net Profit + Interest + Taxes + D&amp;A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3346704" y="1517904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C7D2DC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or  = Revenue − operating cash costs (before D&amp;A)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145536" y="1920240"/>
            <a:ext cx="56235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“Earnings before” four things — added back to compare the core operation: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3145536" y="2212848"/>
            <a:ext cx="1316736" cy="603504"/>
          </a:xfrm>
          <a:prstGeom prst="rect">
            <a:avLst/>
          </a:prstGeom>
          <a:solidFill>
            <a:srgbClr val="F4F6F8"/>
          </a:solidFill>
          <a:ln w="9525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17" name="Shape 15"/>
          <p:cNvSpPr/>
          <p:nvPr/>
        </p:nvSpPr>
        <p:spPr>
          <a:xfrm>
            <a:off x="3145536" y="2212848"/>
            <a:ext cx="1316736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18" name="Text 16"/>
          <p:cNvSpPr/>
          <p:nvPr/>
        </p:nvSpPr>
        <p:spPr>
          <a:xfrm>
            <a:off x="3182112" y="2304288"/>
            <a:ext cx="12435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Interest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3182112" y="2560320"/>
            <a:ext cx="12435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financing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581144" y="2212848"/>
            <a:ext cx="1316736" cy="603504"/>
          </a:xfrm>
          <a:prstGeom prst="rect">
            <a:avLst/>
          </a:prstGeom>
          <a:solidFill>
            <a:srgbClr val="F4F6F8"/>
          </a:solidFill>
          <a:ln w="9525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1" name="Shape 19"/>
          <p:cNvSpPr/>
          <p:nvPr/>
        </p:nvSpPr>
        <p:spPr>
          <a:xfrm>
            <a:off x="4581144" y="2212848"/>
            <a:ext cx="1316736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2" name="Text 20"/>
          <p:cNvSpPr/>
          <p:nvPr/>
        </p:nvSpPr>
        <p:spPr>
          <a:xfrm>
            <a:off x="4617720" y="2304288"/>
            <a:ext cx="12435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Taxes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4617720" y="2560320"/>
            <a:ext cx="12435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tax regime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6016752" y="2212848"/>
            <a:ext cx="1316736" cy="603504"/>
          </a:xfrm>
          <a:prstGeom prst="rect">
            <a:avLst/>
          </a:prstGeom>
          <a:solidFill>
            <a:srgbClr val="F4F6F8"/>
          </a:solidFill>
          <a:ln w="9525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5" name="Shape 23"/>
          <p:cNvSpPr/>
          <p:nvPr/>
        </p:nvSpPr>
        <p:spPr>
          <a:xfrm>
            <a:off x="6016752" y="2212848"/>
            <a:ext cx="1316736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26" name="Text 24"/>
          <p:cNvSpPr/>
          <p:nvPr/>
        </p:nvSpPr>
        <p:spPr>
          <a:xfrm>
            <a:off x="6053328" y="2304288"/>
            <a:ext cx="12435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Depreciation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053328" y="2560320"/>
            <a:ext cx="12435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non-cash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7452360" y="2212848"/>
            <a:ext cx="1316736" cy="603504"/>
          </a:xfrm>
          <a:prstGeom prst="rect">
            <a:avLst/>
          </a:prstGeom>
          <a:solidFill>
            <a:srgbClr val="F4F6F8"/>
          </a:solidFill>
          <a:ln w="9525">
            <a:solidFill>
              <a:srgbClr val="E7EAEE"/>
            </a:solidFill>
            <a:prstDash val="solid"/>
          </a:ln>
        </p:spPr>
        <p:txBody>
          <a:bodyPr/>
          <a:lstStyle/>
          <a:p>
            <a:endParaRPr lang="en-RU"/>
          </a:p>
        </p:txBody>
      </p:sp>
      <p:sp>
        <p:nvSpPr>
          <p:cNvPr id="29" name="Shape 27"/>
          <p:cNvSpPr/>
          <p:nvPr/>
        </p:nvSpPr>
        <p:spPr>
          <a:xfrm>
            <a:off x="7452360" y="2212848"/>
            <a:ext cx="1316736" cy="548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0" name="Text 28"/>
          <p:cNvSpPr/>
          <p:nvPr/>
        </p:nvSpPr>
        <p:spPr>
          <a:xfrm>
            <a:off x="7488936" y="2304288"/>
            <a:ext cx="12435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92E40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Amortization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7488936" y="2560320"/>
            <a:ext cx="1243584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7C8B96"/>
                </a:solidFill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non-cash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3145536" y="3017520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kern="0" spc="130" dirty="0">
                <a:solidFill>
                  <a:srgbClr val="C8430F"/>
                </a:solidFill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3145536" y="332841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4" name="Text 32"/>
          <p:cNvSpPr/>
          <p:nvPr/>
        </p:nvSpPr>
        <p:spPr>
          <a:xfrm>
            <a:off x="3364992" y="327355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proxy for </a:t>
            </a:r>
            <a:r>
              <a:rPr lang="en-US" sz="11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operating cash generation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before financing and tax.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3145536" y="360273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6" name="Text 34"/>
          <p:cNvSpPr/>
          <p:nvPr/>
        </p:nvSpPr>
        <p:spPr>
          <a:xfrm>
            <a:off x="3364992" y="354787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Comparable across firms with </a:t>
            </a:r>
            <a:r>
              <a:rPr lang="en-US" sz="11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different debt and tax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3145536" y="3877056"/>
            <a:ext cx="91440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38" name="Text 36"/>
          <p:cNvSpPr/>
          <p:nvPr/>
        </p:nvSpPr>
        <p:spPr>
          <a:xfrm>
            <a:off x="3364992" y="3822192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main bridge to valuation: </a:t>
            </a:r>
            <a:r>
              <a:rPr lang="en-US" sz="1100" b="1" dirty="0">
                <a:solidFill>
                  <a:srgbClr val="192E4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Enterprise Value = EBITDA × multiple</a:t>
            </a:r>
            <a:r>
              <a:rPr lang="en-US" sz="110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3145536" y="4169664"/>
            <a:ext cx="5623560" cy="512064"/>
          </a:xfrm>
          <a:prstGeom prst="rect">
            <a:avLst/>
          </a:prstGeom>
          <a:solidFill>
            <a:srgbClr val="F4F6F8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0" name="Shape 38"/>
          <p:cNvSpPr/>
          <p:nvPr/>
        </p:nvSpPr>
        <p:spPr>
          <a:xfrm>
            <a:off x="3145536" y="4169664"/>
            <a:ext cx="64008" cy="512064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endParaRPr lang="en-RU"/>
          </a:p>
        </p:txBody>
      </p:sp>
      <p:sp>
        <p:nvSpPr>
          <p:cNvPr id="41" name="Text 39"/>
          <p:cNvSpPr/>
          <p:nvPr/>
        </p:nvSpPr>
        <p:spPr>
          <a:xfrm>
            <a:off x="3346704" y="4169664"/>
            <a:ext cx="5349240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C8430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 cash flow:  </a:t>
            </a:r>
            <a:r>
              <a:rPr lang="en-US" sz="1050" dirty="0">
                <a:solidFill>
                  <a:srgbClr val="2030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EBITDA ignores capex, working capital, and debt repayment.</a:t>
            </a:r>
            <a:endParaRPr lang="en-US" sz="105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02 / 10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EBITDA
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margin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much operating profit, before D&amp;A, does each ₽ of revenue generate?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FORMULA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EBITDA Margin = EBITDA / Revenue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46704" y="1517904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 EBITDA = Revenue − operating cash expenses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1956816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2194560"/>
            <a:ext cx="5623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Approximates cash-generating power before financing and tax — and it's the main bridge to valuation: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 = EBITDA × multiple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2852928"/>
            <a:ext cx="5623560" cy="32918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2852928"/>
            <a:ext cx="1417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45736" y="2852928"/>
            <a:ext cx="3877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Interpretation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182112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91840" y="3182112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High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182112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Strong operating profitability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06724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91840" y="3506724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Low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45736" y="3506724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Weak operating economics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831336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291840" y="3831336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Negative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831336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Core operations may not be sustainable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08 / 10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Net debt /
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EBITDA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many years of EBITDA would it take to repay net debt?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FORMULA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Net Debt / EBITDA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46704" y="1517904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 Net Debt = Financial Debt − Cash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1956816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2194560"/>
            <a:ext cx="5623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standard leverage gauge for banks, investors, credit analysts, and PE.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Thresholds vary by industry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stable utilities carry more than cyclical startups.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2852928"/>
            <a:ext cx="5623560" cy="32918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2852928"/>
            <a:ext cx="1417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45736" y="2852928"/>
            <a:ext cx="3877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Interpretation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182112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91840" y="3182112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0× / neg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182112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 net debt, or cash exceeds debt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06724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91840" y="3506724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1–2×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45736" y="3506724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Moderate leverage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831336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291840" y="3831336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3–4×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831336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Meaningful debt burden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3145536" y="4155948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3291840" y="4155948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5×+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745736" y="4155948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 leverage, elevated financial risk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09 / 10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EV /
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EBITDA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many years of EBITDA does a buyer pay for the whole business?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FORMULA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EV / EBITDA = Enterprise Value / EBITDA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3346704" y="1517904"/>
            <a:ext cx="5303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where  EV = Equity Value + Net Debt  (Mkt Cap + Debt − Cash)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1956816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2194560"/>
            <a:ext cx="5623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most common valuation multiple — it values the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whole business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regardless of debt-vs-equity funding. Bridge: 8× on ₽1M EBITDA → ₽8M EV.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2852928"/>
            <a:ext cx="5623560" cy="32918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2852928"/>
            <a:ext cx="1417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45736" y="2852928"/>
            <a:ext cx="3877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Interpretation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182112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91840" y="3182112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Low vs peers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182112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Cheap, risky, or low-growth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06724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91840" y="3506724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High vs peers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45736" y="3506724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Expensive, high-quality, or high-growth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831336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291840" y="3831336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Rising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831336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Market pays more per ₽ of EBITDA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788920" cy="5143500"/>
          </a:xfrm>
          <a:prstGeom prst="rect">
            <a:avLst/>
          </a:prstGeom>
          <a:solidFill>
            <a:srgbClr val="162938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65760" y="502920"/>
            <a:ext cx="310896" cy="82296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365760" y="676656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RATIOS &amp; MULTIPLES · 05 / 10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365760" y="1298448"/>
            <a:ext cx="233172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Cash
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conversion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65760" y="3675888"/>
            <a:ext cx="64008" cy="86868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0352" y="3675888"/>
            <a:ext cx="21488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1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Does accounting profit actually turn into money?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6"/>
          <p:cNvSpPr/>
          <p:nvPr/>
        </p:nvSpPr>
        <p:spPr>
          <a:xfrm>
            <a:off x="365760" y="471830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Ratios &amp; Valuation Multiples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hape 7"/>
          <p:cNvSpPr/>
          <p:nvPr/>
        </p:nvSpPr>
        <p:spPr>
          <a:xfrm>
            <a:off x="3145536" y="914400"/>
            <a:ext cx="5623560" cy="896112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145536" y="914400"/>
            <a:ext cx="64008" cy="896112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346704" y="1005840"/>
            <a:ext cx="5303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5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FORMULA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3346704" y="1225296"/>
            <a:ext cx="53035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Cash Conversion = Net Cash Flow / EBITDA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145536" y="1956816"/>
            <a:ext cx="56235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0" cap="none" spc="13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WHY IT MATTERS</a:t>
            </a:r>
            <a:endParaRPr kumimoji="0" lang="en-US" sz="9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145536" y="2194560"/>
            <a:ext cx="562356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Businesses fail from lack of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cash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not lack of accounting profit. Working capital, capex, and debt repayment all erode conversion.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3145536" y="2852928"/>
            <a:ext cx="5623560" cy="329184"/>
          </a:xfrm>
          <a:prstGeom prst="rect">
            <a:avLst/>
          </a:prstGeom>
          <a:solidFill>
            <a:srgbClr val="192E40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3291840" y="2852928"/>
            <a:ext cx="14173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Value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45736" y="2852928"/>
            <a:ext cx="3877056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1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Interpretation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145536" y="3182112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3291840" y="3182112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E8B57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&gt; 1.0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45736" y="3182112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Cash stronger than EBITDA (working-capital inflow)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145536" y="3506724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3291840" y="3506724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≈ 1.0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745736" y="3506724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EBITDA converts well into cash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145536" y="3831336"/>
            <a:ext cx="5623560" cy="324612"/>
          </a:xfrm>
          <a:prstGeom prst="rect">
            <a:avLst/>
          </a:prstGeom>
          <a:solidFill>
            <a:srgbClr val="FFFFFF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3291840" y="3831336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192E40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&lt; 1.0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745736" y="3831336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Absorbed by working capital, capex, or financing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3145536" y="4155948"/>
            <a:ext cx="5623560" cy="324612"/>
          </a:xfrm>
          <a:prstGeom prst="rect">
            <a:avLst/>
          </a:prstGeom>
          <a:solidFill>
            <a:srgbClr val="F4F6F8"/>
          </a:solidFill>
          <a:ln w="6350">
            <a:solidFill>
              <a:srgbClr val="E7EAEE"/>
            </a:solidFill>
            <a:prstDash val="solid"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3291840" y="4155948"/>
            <a:ext cx="1417320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C8430F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Negative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745736" y="4155948"/>
            <a:ext cx="3785616" cy="3246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Burns cash despite accounting profit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8">
            <a:extLst>
              <a:ext uri="{FF2B5EF4-FFF2-40B4-BE49-F238E27FC236}">
                <a16:creationId xmlns:a16="http://schemas.microsoft.com/office/drawing/2014/main" id="{DEEAE591-EC12-4238-A663-02C7AAC789CD}"/>
              </a:ext>
            </a:extLst>
          </p:cNvPr>
          <p:cNvSpPr>
            <a:spLocks noGrp="1"/>
          </p:cNvSpPr>
          <p:nvPr/>
        </p:nvSpPr>
        <p:spPr>
          <a:xfrm>
            <a:off x="0" y="31070"/>
            <a:ext cx="2788920" cy="5143500"/>
          </a:xfrm>
          <a:prstGeom prst="rect">
            <a:avLst/>
          </a:prstGeom>
          <a:solidFill>
            <a:srgbClr val="192E40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4" name="Google Shape;354;p18">
            <a:extLst>
              <a:ext uri="{FF2B5EF4-FFF2-40B4-BE49-F238E27FC236}">
                <a16:creationId xmlns:a16="http://schemas.microsoft.com/office/drawing/2014/main" id="{A3CA6C8B-585E-4305-960A-23FF1D31DADE}"/>
              </a:ext>
            </a:extLst>
          </p:cNvPr>
          <p:cNvSpPr>
            <a:spLocks noGrp="1"/>
          </p:cNvSpPr>
          <p:nvPr/>
        </p:nvSpPr>
        <p:spPr>
          <a:xfrm>
            <a:off x="365760" y="502920"/>
            <a:ext cx="292608" cy="82296"/>
          </a:xfrm>
          <a:prstGeom prst="rect">
            <a:avLst/>
          </a:prstGeom>
          <a:solidFill>
            <a:srgbClr val="ED561B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5" name="Google Shape;355;p18">
            <a:extLst>
              <a:ext uri="{FF2B5EF4-FFF2-40B4-BE49-F238E27FC236}">
                <a16:creationId xmlns:a16="http://schemas.microsoft.com/office/drawing/2014/main" id="{83DFB8B5-CD59-413D-8625-267A8A71C919}"/>
              </a:ext>
            </a:extLst>
          </p:cNvPr>
          <p:cNvSpPr>
            <a:spLocks noGrp="1"/>
          </p:cNvSpPr>
          <p:nvPr/>
        </p:nvSpPr>
        <p:spPr>
          <a:xfrm>
            <a:off x="365760" y="658368"/>
            <a:ext cx="21945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50" b="0" i="0" u="none" strike="noStrike" kern="1200" cap="none" spc="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</a:rPr>
              <a:t>DONE SO FAR</a:t>
            </a:r>
            <a:endParaRPr kumimoji="0" sz="950" b="0" i="0" u="none" strike="noStrike" kern="1200" cap="none" spc="0" normalizeH="0" baseline="0" noProof="0" dirty="0">
              <a:ln>
                <a:noFill/>
              </a:ln>
              <a:solidFill>
                <a:srgbClr val="F2785C"/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</a:endParaRPr>
          </a:p>
        </p:txBody>
      </p:sp>
      <p:sp>
        <p:nvSpPr>
          <p:cNvPr id="356" name="Google Shape;356;p18">
            <a:extLst>
              <a:ext uri="{FF2B5EF4-FFF2-40B4-BE49-F238E27FC236}">
                <a16:creationId xmlns:a16="http://schemas.microsoft.com/office/drawing/2014/main" id="{D310BD56-0142-48C6-B586-7608D2F1881B}"/>
              </a:ext>
            </a:extLst>
          </p:cNvPr>
          <p:cNvSpPr>
            <a:spLocks noGrp="1"/>
          </p:cNvSpPr>
          <p:nvPr/>
        </p:nvSpPr>
        <p:spPr>
          <a:xfrm>
            <a:off x="365760" y="1051560"/>
            <a:ext cx="2286000" cy="2560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Lectures 5-6:</a:t>
            </a:r>
          </a:p>
          <a:p>
            <a:pPr marL="0" marR="0" lvl="0" indent="0" algn="l" defTabSz="914400" eaLnBrk="1" fontAlgn="auto" latinLnBrk="0" hangingPunct="1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100" dirty="0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</a:rPr>
              <a:t>Recap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</a:endParaRPr>
          </a:p>
        </p:txBody>
      </p:sp>
      <p:sp>
        <p:nvSpPr>
          <p:cNvPr id="357" name="Google Shape;357;p18">
            <a:extLst>
              <a:ext uri="{FF2B5EF4-FFF2-40B4-BE49-F238E27FC236}">
                <a16:creationId xmlns:a16="http://schemas.microsoft.com/office/drawing/2014/main" id="{E97BCC55-1176-460D-B0BC-B2F2076FF790}"/>
              </a:ext>
            </a:extLst>
          </p:cNvPr>
          <p:cNvSpPr>
            <a:spLocks noGrp="1"/>
          </p:cNvSpPr>
          <p:nvPr/>
        </p:nvSpPr>
        <p:spPr>
          <a:xfrm>
            <a:off x="365760" y="4736592"/>
            <a:ext cx="228600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Lecture 3  ·  Unit Economics + Prioritization</a:t>
            </a:r>
          </a:p>
        </p:txBody>
      </p:sp>
      <p:sp>
        <p:nvSpPr>
          <p:cNvPr id="360" name="Google Shape;360;p18">
            <a:extLst>
              <a:ext uri="{FF2B5EF4-FFF2-40B4-BE49-F238E27FC236}">
                <a16:creationId xmlns:a16="http://schemas.microsoft.com/office/drawing/2014/main" id="{EC21BC5F-074E-47D7-9909-C0BE0BD9B083}"/>
              </a:ext>
            </a:extLst>
          </p:cNvPr>
          <p:cNvSpPr>
            <a:spLocks noGrp="1"/>
          </p:cNvSpPr>
          <p:nvPr/>
        </p:nvSpPr>
        <p:spPr>
          <a:xfrm>
            <a:off x="3749040" y="6400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Homework: the safe-growth threshold (</a:t>
            </a:r>
            <a:r>
              <a:rPr kumimoji="0" lang="en-US" sz="1350" b="0" i="0" u="none" strike="noStrike" kern="1200" cap="none" spc="0" normalizeH="0" baseline="0" noProof="0" dirty="0" err="1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g_safe</a:t>
            </a: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) </a:t>
            </a:r>
          </a:p>
        </p:txBody>
      </p:sp>
      <p:sp>
        <p:nvSpPr>
          <p:cNvPr id="363" name="Google Shape;363;p18">
            <a:extLst>
              <a:ext uri="{FF2B5EF4-FFF2-40B4-BE49-F238E27FC236}">
                <a16:creationId xmlns:a16="http://schemas.microsoft.com/office/drawing/2014/main" id="{C52BB49D-0FA9-4577-BC59-600C4A9E67FA}"/>
              </a:ext>
            </a:extLst>
          </p:cNvPr>
          <p:cNvSpPr>
            <a:spLocks noGrp="1"/>
          </p:cNvSpPr>
          <p:nvPr/>
        </p:nvSpPr>
        <p:spPr>
          <a:xfrm>
            <a:off x="3749040" y="1243584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The Key Book on Finance 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66" name="Google Shape;366;p18">
            <a:extLst>
              <a:ext uri="{FF2B5EF4-FFF2-40B4-BE49-F238E27FC236}">
                <a16:creationId xmlns:a16="http://schemas.microsoft.com/office/drawing/2014/main" id="{F35DA720-689A-42AE-8F4B-7E225E038343}"/>
              </a:ext>
            </a:extLst>
          </p:cNvPr>
          <p:cNvSpPr>
            <a:spLocks noGrp="1"/>
          </p:cNvSpPr>
          <p:nvPr/>
        </p:nvSpPr>
        <p:spPr>
          <a:xfrm>
            <a:off x="3749040" y="1847088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3 Financial Statements</a:t>
            </a:r>
          </a:p>
        </p:txBody>
      </p:sp>
      <p:sp>
        <p:nvSpPr>
          <p:cNvPr id="369" name="Google Shape;369;p18">
            <a:extLst>
              <a:ext uri="{FF2B5EF4-FFF2-40B4-BE49-F238E27FC236}">
                <a16:creationId xmlns:a16="http://schemas.microsoft.com/office/drawing/2014/main" id="{A962B542-E481-4E9C-BD76-FBBA2DF7AC90}"/>
              </a:ext>
            </a:extLst>
          </p:cNvPr>
          <p:cNvSpPr>
            <a:spLocks noGrp="1"/>
          </p:cNvSpPr>
          <p:nvPr/>
        </p:nvSpPr>
        <p:spPr>
          <a:xfrm>
            <a:off x="3749040" y="2510316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Big 4, Big 3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2" name="Google Shape;372;p18">
            <a:extLst>
              <a:ext uri="{FF2B5EF4-FFF2-40B4-BE49-F238E27FC236}">
                <a16:creationId xmlns:a16="http://schemas.microsoft.com/office/drawing/2014/main" id="{53A0A359-3611-48AF-B9E4-75841D70AB5C}"/>
              </a:ext>
            </a:extLst>
          </p:cNvPr>
          <p:cNvSpPr>
            <a:spLocks noGrp="1"/>
          </p:cNvSpPr>
          <p:nvPr/>
        </p:nvSpPr>
        <p:spPr>
          <a:xfrm>
            <a:off x="3749040" y="3173545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Real Estate Rental Case + Car Rental Case</a:t>
            </a: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375" name="Google Shape;375;p18">
            <a:extLst>
              <a:ext uri="{FF2B5EF4-FFF2-40B4-BE49-F238E27FC236}">
                <a16:creationId xmlns:a16="http://schemas.microsoft.com/office/drawing/2014/main" id="{B9D646A1-A458-4966-AFFD-ED708BCB30DD}"/>
              </a:ext>
            </a:extLst>
          </p:cNvPr>
          <p:cNvSpPr>
            <a:spLocks noGrp="1"/>
          </p:cNvSpPr>
          <p:nvPr/>
        </p:nvSpPr>
        <p:spPr>
          <a:xfrm>
            <a:off x="3749040" y="3777049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20303D"/>
                </a:solidFill>
                <a:effectLst/>
                <a:uLnTx/>
                <a:uFillTx/>
                <a:latin typeface="Montserrat Medium"/>
                <a:ea typeface="Montserrat Medium"/>
                <a:cs typeface="Montserrat Medium"/>
              </a:rPr>
              <a:t>Financial Ratios</a:t>
            </a:r>
            <a:endParaRPr kumimoji="0" lang="en-GB" sz="1350" b="0" i="0" u="none" strike="noStrike" kern="1200" cap="none" spc="0" normalizeH="0" baseline="0" noProof="0" dirty="0">
              <a:ln>
                <a:noFill/>
              </a:ln>
              <a:solidFill>
                <a:srgbClr val="20303D"/>
              </a:solidFill>
              <a:effectLst/>
              <a:uLnTx/>
              <a:uFillTx/>
              <a:latin typeface="Montserrat Medium"/>
              <a:ea typeface="Montserrat Medium"/>
              <a:cs typeface="Montserrat Medium"/>
            </a:endParaRPr>
          </a:p>
        </p:txBody>
      </p:sp>
      <p:sp>
        <p:nvSpPr>
          <p:cNvPr id="2" name="Google Shape;377;p18">
            <a:extLst>
              <a:ext uri="{FF2B5EF4-FFF2-40B4-BE49-F238E27FC236}">
                <a16:creationId xmlns:a16="http://schemas.microsoft.com/office/drawing/2014/main" id="{2C7A654A-A0EC-2252-2D1F-FDE776EF88E6}"/>
              </a:ext>
            </a:extLst>
          </p:cNvPr>
          <p:cNvSpPr>
            <a:spLocks noGrp="1"/>
          </p:cNvSpPr>
          <p:nvPr/>
        </p:nvSpPr>
        <p:spPr>
          <a:xfrm>
            <a:off x="3238953" y="4143056"/>
            <a:ext cx="365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</a:rPr>
              <a:t>7</a:t>
            </a:r>
          </a:p>
        </p:txBody>
      </p:sp>
      <p:sp>
        <p:nvSpPr>
          <p:cNvPr id="3" name="Google Shape;743;p34">
            <a:extLst>
              <a:ext uri="{FF2B5EF4-FFF2-40B4-BE49-F238E27FC236}">
                <a16:creationId xmlns:a16="http://schemas.microsoft.com/office/drawing/2014/main" id="{532905C7-C012-9508-E86F-164D60FAA456}"/>
              </a:ext>
            </a:extLst>
          </p:cNvPr>
          <p:cNvSpPr>
            <a:spLocks noGrp="1"/>
          </p:cNvSpPr>
          <p:nvPr/>
        </p:nvSpPr>
        <p:spPr>
          <a:xfrm>
            <a:off x="3238953" y="6400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Google Shape;744;p34">
            <a:extLst>
              <a:ext uri="{FF2B5EF4-FFF2-40B4-BE49-F238E27FC236}">
                <a16:creationId xmlns:a16="http://schemas.microsoft.com/office/drawing/2014/main" id="{F2966E74-FD79-A695-DF45-C461D23F64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73993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5" name="Google Shape;746;p34">
            <a:extLst>
              <a:ext uri="{FF2B5EF4-FFF2-40B4-BE49-F238E27FC236}">
                <a16:creationId xmlns:a16="http://schemas.microsoft.com/office/drawing/2014/main" id="{63B2C17D-B925-466B-6BF5-C164DA654E8C}"/>
              </a:ext>
            </a:extLst>
          </p:cNvPr>
          <p:cNvSpPr>
            <a:spLocks noGrp="1"/>
          </p:cNvSpPr>
          <p:nvPr/>
        </p:nvSpPr>
        <p:spPr>
          <a:xfrm>
            <a:off x="3238953" y="128016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Google Shape;747;p34">
            <a:extLst>
              <a:ext uri="{FF2B5EF4-FFF2-40B4-BE49-F238E27FC236}">
                <a16:creationId xmlns:a16="http://schemas.microsoft.com/office/drawing/2014/main" id="{D9712902-5E6B-6D4E-1AAA-BF9870BF9E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138001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7" name="Google Shape;749;p34">
            <a:extLst>
              <a:ext uri="{FF2B5EF4-FFF2-40B4-BE49-F238E27FC236}">
                <a16:creationId xmlns:a16="http://schemas.microsoft.com/office/drawing/2014/main" id="{40ED1A67-28A7-D1A2-5FA2-D6902EE0FB34}"/>
              </a:ext>
            </a:extLst>
          </p:cNvPr>
          <p:cNvSpPr>
            <a:spLocks noGrp="1"/>
          </p:cNvSpPr>
          <p:nvPr/>
        </p:nvSpPr>
        <p:spPr>
          <a:xfrm>
            <a:off x="3238953" y="192024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" name="Google Shape;750;p34">
            <a:extLst>
              <a:ext uri="{FF2B5EF4-FFF2-40B4-BE49-F238E27FC236}">
                <a16:creationId xmlns:a16="http://schemas.microsoft.com/office/drawing/2014/main" id="{35DC51D9-D08E-3DA9-BFA9-A97CBEEC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02009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9" name="Google Shape;752;p34">
            <a:extLst>
              <a:ext uri="{FF2B5EF4-FFF2-40B4-BE49-F238E27FC236}">
                <a16:creationId xmlns:a16="http://schemas.microsoft.com/office/drawing/2014/main" id="{62565B96-0267-A032-1065-3BDA781AD4E3}"/>
              </a:ext>
            </a:extLst>
          </p:cNvPr>
          <p:cNvSpPr>
            <a:spLocks noGrp="1"/>
          </p:cNvSpPr>
          <p:nvPr/>
        </p:nvSpPr>
        <p:spPr>
          <a:xfrm>
            <a:off x="3238953" y="256032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Google Shape;753;p34">
            <a:extLst>
              <a:ext uri="{FF2B5EF4-FFF2-40B4-BE49-F238E27FC236}">
                <a16:creationId xmlns:a16="http://schemas.microsoft.com/office/drawing/2014/main" id="{91CE8D1C-C126-9DC3-B4CD-A7BA69F34A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266017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1" name="Google Shape;755;p34">
            <a:extLst>
              <a:ext uri="{FF2B5EF4-FFF2-40B4-BE49-F238E27FC236}">
                <a16:creationId xmlns:a16="http://schemas.microsoft.com/office/drawing/2014/main" id="{F6A9F8B9-6EFC-07F0-345C-229FED86C5A4}"/>
              </a:ext>
            </a:extLst>
          </p:cNvPr>
          <p:cNvSpPr>
            <a:spLocks noGrp="1"/>
          </p:cNvSpPr>
          <p:nvPr/>
        </p:nvSpPr>
        <p:spPr>
          <a:xfrm>
            <a:off x="3238953" y="320040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" name="Google Shape;756;p34">
            <a:extLst>
              <a:ext uri="{FF2B5EF4-FFF2-40B4-BE49-F238E27FC236}">
                <a16:creationId xmlns:a16="http://schemas.microsoft.com/office/drawing/2014/main" id="{D8EBCB1F-0075-7C06-6D5D-E653A24DDF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300252"/>
            <a:ext cx="184343" cy="184343"/>
          </a:xfrm>
          <a:prstGeom prst="rect">
            <a:avLst/>
          </a:prstGeom>
          <a:ln>
            <a:noFill/>
          </a:ln>
        </p:spPr>
      </p:pic>
      <p:sp>
        <p:nvSpPr>
          <p:cNvPr id="13" name="Google Shape;758;p34">
            <a:extLst>
              <a:ext uri="{FF2B5EF4-FFF2-40B4-BE49-F238E27FC236}">
                <a16:creationId xmlns:a16="http://schemas.microsoft.com/office/drawing/2014/main" id="{410F124C-0A51-64B7-C195-A2764C90348D}"/>
              </a:ext>
            </a:extLst>
          </p:cNvPr>
          <p:cNvSpPr>
            <a:spLocks noGrp="1"/>
          </p:cNvSpPr>
          <p:nvPr/>
        </p:nvSpPr>
        <p:spPr>
          <a:xfrm>
            <a:off x="3238953" y="3840480"/>
            <a:ext cx="384048" cy="384048"/>
          </a:xfrm>
          <a:prstGeom prst="ellipse">
            <a:avLst/>
          </a:prstGeom>
          <a:solidFill>
            <a:srgbClr val="2E8B57"/>
          </a:solidFill>
          <a:ln>
            <a:noFill/>
          </a:ln>
        </p:spPr>
        <p:txBody>
          <a:bodyPr spcFirstLastPara="1" wrap="square" lIns="91425" tIns="91425" rIns="91425" bIns="91425" anchor="ctr">
            <a:noAutofit/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" name="Google Shape;759;p34">
            <a:extLst>
              <a:ext uri="{FF2B5EF4-FFF2-40B4-BE49-F238E27FC236}">
                <a16:creationId xmlns:a16="http://schemas.microsoft.com/office/drawing/2014/main" id="{CB8B13B4-E2DD-6E8C-8DC2-76F072638B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3338805" y="3940332"/>
            <a:ext cx="184343" cy="18434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3203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527;p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0257" y="152400"/>
            <a:ext cx="3413743" cy="4838699"/>
          </a:xfrm>
          <a:prstGeom prst="rect">
            <a:avLst/>
          </a:prstGeom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C3F14E-59EE-FD54-F8D4-E615F17C72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205" y="84375"/>
            <a:ext cx="5466052" cy="4838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51248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2E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120640" y="182880"/>
            <a:ext cx="3657600" cy="4114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0" b="1" i="0" u="none" strike="noStrike" kern="1200" cap="none" spc="0" normalizeH="0" baseline="0" noProof="0" dirty="0">
                <a:ln>
                  <a:noFill/>
                </a:ln>
                <a:solidFill>
                  <a:srgbClr val="2C4257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?</a:t>
            </a:r>
            <a:endParaRPr kumimoji="0" lang="en-US" sz="30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40080" y="1828800"/>
            <a:ext cx="475488" cy="91440"/>
          </a:xfrm>
          <a:prstGeom prst="rect">
            <a:avLst/>
          </a:prstGeom>
          <a:solidFill>
            <a:srgbClr val="ED561B"/>
          </a:solidFill>
          <a:ln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4" name="Text 2"/>
          <p:cNvSpPr/>
          <p:nvPr/>
        </p:nvSpPr>
        <p:spPr>
          <a:xfrm>
            <a:off x="658368" y="1993392"/>
            <a:ext cx="6400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200" normalizeH="0" baseline="0" noProof="0" dirty="0">
                <a:ln>
                  <a:noFill/>
                </a:ln>
                <a:solidFill>
                  <a:srgbClr val="F2785C"/>
                </a:solidFill>
                <a:effectLst/>
                <a:uLnTx/>
                <a:uFillTx/>
                <a:latin typeface="Montserrat SemiBold" pitchFamily="34" charset="0"/>
                <a:ea typeface="Montserrat SemiBold" pitchFamily="34" charset="-122"/>
                <a:cs typeface="Montserrat SemiBold" pitchFamily="34" charset="-120"/>
              </a:rPr>
              <a:t>WRAP-UP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Text 3"/>
          <p:cNvSpPr/>
          <p:nvPr/>
        </p:nvSpPr>
        <p:spPr>
          <a:xfrm>
            <a:off x="621792" y="23317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ExtraBold" pitchFamily="34" charset="0"/>
                <a:ea typeface="Montserrat ExtraBold" pitchFamily="34" charset="-122"/>
                <a:cs typeface="Montserrat ExtraBold" pitchFamily="34" charset="-120"/>
              </a:rPr>
              <a:t>Questions?</a:t>
            </a:r>
            <a:endParaRPr kumimoji="0" lang="en-US" sz="4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Text 4"/>
          <p:cNvSpPr/>
          <p:nvPr/>
        </p:nvSpPr>
        <p:spPr>
          <a:xfrm>
            <a:off x="640080" y="32918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C7D2DC"/>
                </a:solidFill>
                <a:effectLst/>
                <a:uLnTx/>
                <a:uFillTx/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 the topics discussed — and not only.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Text 5"/>
          <p:cNvSpPr/>
          <p:nvPr/>
        </p:nvSpPr>
        <p:spPr>
          <a:xfrm>
            <a:off x="365760" y="4718304"/>
            <a:ext cx="6400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9FB0BF"/>
                </a:solidFill>
                <a:effectLst/>
                <a:uLnTx/>
                <a:uFillTx/>
                <a:latin typeface="Montserrat Medium" pitchFamily="34" charset="0"/>
                <a:ea typeface="Montserrat Medium" pitchFamily="34" charset="-122"/>
                <a:cs typeface="Montserrat Medium" pitchFamily="34" charset="-120"/>
              </a:rPr>
              <a:t>Lectures 5–6  ·  Recap, Test Review, Financial Statements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7952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ontserrat SemiBold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Montserra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6671</Words>
  <Application>Microsoft Macintosh PowerPoint</Application>
  <PresentationFormat>On-screen Show (16:9)</PresentationFormat>
  <Paragraphs>1033</Paragraphs>
  <Slides>90</Slides>
  <Notes>83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90</vt:i4>
      </vt:variant>
    </vt:vector>
  </HeadingPairs>
  <TitlesOfParts>
    <vt:vector size="99" baseType="lpstr">
      <vt:lpstr>Arial</vt:lpstr>
      <vt:lpstr>Calibri</vt:lpstr>
      <vt:lpstr>Montserrat</vt:lpstr>
      <vt:lpstr>Montserrat ExtraBold</vt:lpstr>
      <vt:lpstr>Montserrat Medium</vt:lpstr>
      <vt:lpstr>Montserrat SemiBold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61</cp:revision>
  <dcterms:created xsi:type="dcterms:W3CDTF">2026-06-15T12:13:14Z</dcterms:created>
  <dcterms:modified xsi:type="dcterms:W3CDTF">2026-06-23T17:32:48Z</dcterms:modified>
</cp:coreProperties>
</file>