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media/image18.jpg" ContentType="image/jpg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72"/>
  </p:notesMasterIdLst>
  <p:sldIdLst>
    <p:sldId id="256" r:id="rId2"/>
    <p:sldId id="257" r:id="rId3"/>
    <p:sldId id="441" r:id="rId4"/>
    <p:sldId id="408" r:id="rId5"/>
    <p:sldId id="407" r:id="rId6"/>
    <p:sldId id="305" r:id="rId7"/>
    <p:sldId id="306" r:id="rId8"/>
    <p:sldId id="397" r:id="rId9"/>
    <p:sldId id="258" r:id="rId10"/>
    <p:sldId id="259" r:id="rId11"/>
    <p:sldId id="262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79" r:id="rId20"/>
    <p:sldId id="268" r:id="rId21"/>
    <p:sldId id="269" r:id="rId22"/>
    <p:sldId id="270" r:id="rId23"/>
    <p:sldId id="271" r:id="rId24"/>
    <p:sldId id="272" r:id="rId25"/>
    <p:sldId id="273" r:id="rId26"/>
    <p:sldId id="280" r:id="rId27"/>
    <p:sldId id="281" r:id="rId28"/>
    <p:sldId id="282" r:id="rId29"/>
    <p:sldId id="283" r:id="rId30"/>
    <p:sldId id="284" r:id="rId31"/>
    <p:sldId id="274" r:id="rId32"/>
    <p:sldId id="275" r:id="rId33"/>
    <p:sldId id="276" r:id="rId34"/>
    <p:sldId id="277" r:id="rId35"/>
    <p:sldId id="413" r:id="rId36"/>
    <p:sldId id="311" r:id="rId37"/>
    <p:sldId id="410" r:id="rId38"/>
    <p:sldId id="409" r:id="rId39"/>
    <p:sldId id="411" r:id="rId40"/>
    <p:sldId id="412" r:id="rId41"/>
    <p:sldId id="414" r:id="rId42"/>
    <p:sldId id="415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5" r:id="rId53"/>
    <p:sldId id="426" r:id="rId54"/>
    <p:sldId id="427" r:id="rId55"/>
    <p:sldId id="428" r:id="rId56"/>
    <p:sldId id="429" r:id="rId57"/>
    <p:sldId id="430" r:id="rId58"/>
    <p:sldId id="431" r:id="rId59"/>
    <p:sldId id="432" r:id="rId60"/>
    <p:sldId id="433" r:id="rId61"/>
    <p:sldId id="434" r:id="rId62"/>
    <p:sldId id="435" r:id="rId63"/>
    <p:sldId id="436" r:id="rId64"/>
    <p:sldId id="437" r:id="rId65"/>
    <p:sldId id="438" r:id="rId66"/>
    <p:sldId id="439" r:id="rId67"/>
    <p:sldId id="440" r:id="rId68"/>
    <p:sldId id="443" r:id="rId69"/>
    <p:sldId id="445" r:id="rId70"/>
    <p:sldId id="278" r:id="rId71"/>
  </p:sldIdLst>
  <p:sldSz cx="9144000" cy="5715000" type="screen16x10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89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10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67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5020f2a059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35020f2a059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7093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5152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498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37737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900139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16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4070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2354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745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80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785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2802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180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712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86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223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4062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lectures5-6/LTV,%20CAC,%20RR,%20g_safe.xls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lectures5-6/LTV,%20CAC,%20RR,%20g_safe.xls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pktt.ru/upload/iblock/283/2bc7qt148m7w1djorr3f05qkyqsmvdmr/&#1042;&#1045;&#1041;_ver_2025_07.pdf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34290"/>
            <a:ext cx="320040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30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7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566928" y="145618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566928" y="161163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INNOPOLIS UNIVERSITY   ·   SUMMER 2026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1913382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7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 Management</a:t>
            </a:r>
            <a:endParaRPr lang="en-US" sz="4700" dirty="0"/>
          </a:p>
          <a:p>
            <a:pPr>
              <a:lnSpc>
                <a:spcPct val="102000"/>
              </a:lnSpc>
            </a:pPr>
            <a:r>
              <a:rPr lang="en-US" sz="47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 Digital Products</a:t>
            </a:r>
            <a:endParaRPr lang="en-US" sz="4700" dirty="0"/>
          </a:p>
        </p:txBody>
      </p:sp>
      <p:sp>
        <p:nvSpPr>
          <p:cNvPr id="6" name="Text 4"/>
          <p:cNvSpPr/>
          <p:nvPr/>
        </p:nvSpPr>
        <p:spPr>
          <a:xfrm>
            <a:off x="566928" y="359587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Unit Economics   ·   Financial Modelling   ·   Business Valuation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66928" y="444627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 7–8</a:t>
            </a:r>
            <a:r>
              <a:rPr lang="en-US" sz="13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—   Recap · GPU Compute Rental Case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66928" y="476631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 Popov  ·  Course Instructor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1 · WHERE WE ARE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</a:rPr>
              <a:t>Two Instruments of Financial Analysis available for us so far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9" y="2068830"/>
            <a:ext cx="3523809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49808" y="2233422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 Economics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9" y="2782062"/>
            <a:ext cx="311633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 we earning or loosing on each unit? How many units should we sell to earn X amount of money? 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0" y="2068830"/>
            <a:ext cx="4187952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4778302" y="2233422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ExtraBold" pitchFamily="34" charset="0"/>
              </a:rPr>
              <a:t>Financial Model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78302" y="2806606"/>
            <a:ext cx="3652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we own, what we owe, how much do we earn and loose as a business, how money moves. 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4107942"/>
            <a:ext cx="8193024" cy="713232"/>
          </a:xfrm>
          <a:prstGeom prst="roundRect">
            <a:avLst>
              <a:gd name="adj" fmla="val 8974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2 · THREE ANGLES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One business, three financial angles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2560320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49808" y="2187702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P&amp;L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2736342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Rent − utilities, repair, interest, depreciation, tax. Did it earn profit?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383280" y="2023110"/>
            <a:ext cx="2560320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566160" y="2187702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Balance Sheet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566160" y="2736342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Apartment, furniture, cash vs mortgage debt, equity. What is owned / owed?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99632" y="2023110"/>
            <a:ext cx="2560320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6382512" y="2187702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Cash Flow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82512" y="2736342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Rent in; utilities, repair, interest, principal, tax out. What money moved?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4053078"/>
            <a:ext cx="8193024" cy="768096"/>
          </a:xfrm>
          <a:prstGeom prst="roundRect">
            <a:avLst>
              <a:gd name="adj" fmla="val 8333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786384" y="4053078"/>
            <a:ext cx="775411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Interest is a P&amp;L expense; principal is cash only; depreciation hits profit, not cash. 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3 · SIGNALS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Ratios interpret the numbers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41400"/>
            <a:ext cx="8193024" cy="349301"/>
          </a:xfrm>
          <a:prstGeom prst="roundRect">
            <a:avLst>
              <a:gd name="adj" fmla="val 1832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41400"/>
            <a:ext cx="1874520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Profitability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52344" y="2041400"/>
            <a:ext cx="5861304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Gross / EBITDA / net margin — does revenue earn enough?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2537005"/>
            <a:ext cx="8193024" cy="349301"/>
          </a:xfrm>
          <a:prstGeom prst="roundRect">
            <a:avLst>
              <a:gd name="adj" fmla="val 1832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768096" y="2537005"/>
            <a:ext cx="1874520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conversion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52344" y="2537005"/>
            <a:ext cx="5861304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flow ÷ EBITDA — does profit become cash?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66928" y="3032609"/>
            <a:ext cx="8193024" cy="349301"/>
          </a:xfrm>
          <a:prstGeom prst="roundRect">
            <a:avLst>
              <a:gd name="adj" fmla="val 1832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768096" y="3032609"/>
            <a:ext cx="1874520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Returns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52344" y="3032609"/>
            <a:ext cx="5861304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ROA, ROE — does the asset / equity base generate profit?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528213"/>
            <a:ext cx="8193024" cy="349301"/>
          </a:xfrm>
          <a:prstGeom prst="roundRect">
            <a:avLst>
              <a:gd name="adj" fmla="val 1832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768096" y="3528213"/>
            <a:ext cx="1874520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Leverage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52344" y="3528213"/>
            <a:ext cx="5861304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Debt ÷ EBITDA — is the debt load manageable?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" y="4023818"/>
            <a:ext cx="8193024" cy="349301"/>
          </a:xfrm>
          <a:prstGeom prst="roundRect">
            <a:avLst>
              <a:gd name="adj" fmla="val 1832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68096" y="4023818"/>
            <a:ext cx="1874520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Valuation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752344" y="4023818"/>
            <a:ext cx="5861304" cy="349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EV/EBITDA, P/E — how much do investors pay for earnings?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4546854"/>
            <a:ext cx="8193024" cy="457200"/>
          </a:xfrm>
          <a:prstGeom prst="roundRect">
            <a:avLst>
              <a:gd name="adj" fmla="val 14000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786384" y="4546854"/>
            <a:ext cx="7754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A ratio only means something compared: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across time · against peers · against risk · against the business model.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4 · LIQUIDITY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Profit ≠ cash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68830"/>
            <a:ext cx="8193024" cy="457200"/>
          </a:xfrm>
          <a:prstGeom prst="roundRect">
            <a:avLst>
              <a:gd name="adj" fmla="val 14000"/>
            </a:avLst>
          </a:prstGeom>
          <a:solidFill>
            <a:srgbClr val="2C42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6883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Item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864608" y="206883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 P&amp;L?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12280" y="206883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 Cash Flow?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2580894"/>
            <a:ext cx="8193024" cy="402336"/>
          </a:xfrm>
          <a:prstGeom prst="roundRect">
            <a:avLst>
              <a:gd name="adj" fmla="val 159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768096" y="2580894"/>
            <a:ext cx="4297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earned, not yet collected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5808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yes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812280" y="25808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no, until paid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3038094"/>
            <a:ext cx="8193024" cy="402336"/>
          </a:xfrm>
          <a:prstGeom prst="roundRect">
            <a:avLst>
              <a:gd name="adj" fmla="val 15909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68096" y="3038094"/>
            <a:ext cx="4297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Depreciation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864608" y="30380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yes (expense)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812280" y="30380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 cash now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3495294"/>
            <a:ext cx="8193024" cy="402336"/>
          </a:xfrm>
          <a:prstGeom prst="roundRect">
            <a:avLst>
              <a:gd name="adj" fmla="val 159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68096" y="3495294"/>
            <a:ext cx="4297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Loan principal repayment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864608" y="34952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12280" y="34952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yes (outflow)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3952494"/>
            <a:ext cx="8193024" cy="402336"/>
          </a:xfrm>
          <a:prstGeom prst="roundRect">
            <a:avLst>
              <a:gd name="adj" fmla="val 15909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768096" y="3952494"/>
            <a:ext cx="4297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Upfront customer payment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864608" y="39524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not fully now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812280" y="3952494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yes, now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66928" y="4510278"/>
            <a:ext cx="8193024" cy="493776"/>
          </a:xfrm>
          <a:prstGeom prst="roundRect">
            <a:avLst>
              <a:gd name="adj" fmla="val 12963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786384" y="4510278"/>
            <a:ext cx="7754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link:  </a:t>
            </a:r>
            <a:r>
              <a:rPr lang="en-US" sz="1300" dirty="0">
                <a:solidFill>
                  <a:srgbClr val="FFFFFF"/>
                </a:solidFill>
              </a:rPr>
              <a:t>depreciation reduces profit but the cash was already spent upfront when the node was bought.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5 · SAFE GROWTH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Growth can be unsafe even when LTV &gt; CAC</a:t>
            </a:r>
          </a:p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hlinkClick r:id="rId3"/>
              </a:rPr>
              <a:t>The model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41398"/>
            <a:ext cx="3977640" cy="2240280"/>
          </a:xfrm>
          <a:prstGeom prst="roundRect">
            <a:avLst>
              <a:gd name="adj" fmla="val 2857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20599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cash-gap mechanism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68096" y="2617470"/>
            <a:ext cx="3611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2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CAC is paid upfront</a:t>
            </a:r>
            <a:endParaRPr lang="en-US" sz="1250" dirty="0"/>
          </a:p>
          <a:p>
            <a:pPr>
              <a:lnSpc>
                <a:spcPct val="115000"/>
              </a:lnSpc>
            </a:pPr>
            <a:r>
              <a:rPr lang="en-US" sz="12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 returns gradually over time</a:t>
            </a:r>
            <a:endParaRPr lang="en-US" sz="1250" dirty="0"/>
          </a:p>
          <a:p>
            <a:pPr>
              <a:lnSpc>
                <a:spcPct val="115000"/>
              </a:lnSpc>
            </a:pPr>
            <a:endParaRPr lang="en-US" sz="1250" dirty="0"/>
          </a:p>
          <a:p>
            <a:pPr>
              <a:lnSpc>
                <a:spcPct val="115000"/>
              </a:lnSpc>
            </a:pPr>
            <a:r>
              <a:rPr lang="en-US" sz="1250" dirty="0">
                <a:solidFill>
                  <a:srgbClr val="C7D2DC"/>
                </a:solidFill>
              </a:rPr>
              <a:t>Fast growth → the cash gap keeps expanding instead of stabilising and recovering.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782312" y="2041398"/>
            <a:ext cx="3977640" cy="450342"/>
          </a:xfrm>
          <a:prstGeom prst="roundRect">
            <a:avLst>
              <a:gd name="adj" fmla="val 14213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4983480" y="2041398"/>
            <a:ext cx="1188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20%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281928" y="2041398"/>
            <a:ext cx="2331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Conservative safe rule of thumb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782312" y="2638044"/>
            <a:ext cx="3977640" cy="450342"/>
          </a:xfrm>
          <a:prstGeom prst="roundRect">
            <a:avLst>
              <a:gd name="adj" fmla="val 14213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4983480" y="2638044"/>
            <a:ext cx="1188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25%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281928" y="2638044"/>
            <a:ext cx="2331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Still safe in the full cohort model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82312" y="3234690"/>
            <a:ext cx="3977640" cy="450342"/>
          </a:xfrm>
          <a:prstGeom prst="roundRect">
            <a:avLst>
              <a:gd name="adj" fmla="val 14213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4983480" y="3234690"/>
            <a:ext cx="1188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≈33.3%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281928" y="3234690"/>
            <a:ext cx="2331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Approximate true threshold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82312" y="3831336"/>
            <a:ext cx="3977640" cy="450342"/>
          </a:xfrm>
          <a:prstGeom prst="roundRect">
            <a:avLst>
              <a:gd name="adj" fmla="val 14213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983480" y="3831336"/>
            <a:ext cx="1188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34%+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281928" y="3831336"/>
            <a:ext cx="2331720" cy="450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Unsafe — cash gap keeps growing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6 · THE UNIT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 economics is about the right unit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41400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41400"/>
            <a:ext cx="16916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Subscription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569464" y="2041400"/>
            <a:ext cx="21488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paying customer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26193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768096" y="2619301"/>
            <a:ext cx="16916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Marketplace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2569464" y="2619301"/>
            <a:ext cx="21488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transaction / order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66928" y="31972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768096" y="3197201"/>
            <a:ext cx="16916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Consulting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569464" y="3197201"/>
            <a:ext cx="21488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project / contract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37751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768096" y="3775101"/>
            <a:ext cx="16916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Rental business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569464" y="3775101"/>
            <a:ext cx="21488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asset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353002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68096" y="4353002"/>
            <a:ext cx="16916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compute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2569464" y="4353002"/>
            <a:ext cx="21488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GPU node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102352" y="2041398"/>
            <a:ext cx="3657600" cy="1298448"/>
          </a:xfrm>
          <a:prstGeom prst="roundRect">
            <a:avLst>
              <a:gd name="adj" fmla="val 493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5303520" y="216941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Classic question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303520" y="2498598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2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one customer generate enough LTV to cover CAC?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102352" y="3486150"/>
            <a:ext cx="3657600" cy="1298448"/>
          </a:xfrm>
          <a:prstGeom prst="roundRect">
            <a:avLst>
              <a:gd name="adj" fmla="val 4930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5303520" y="3614166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Asset-rental question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303520" y="394335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one asset generate enough cash flow to repay capex before it loses value?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7 · HEALTH CHECK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CAC and LTV: the basic check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3977640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132838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CAC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68096" y="2443734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to acquire one paying customer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782312" y="2023110"/>
            <a:ext cx="3977640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4983480" y="2132838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LTV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983480" y="2443734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Contribution a customer brings over lifetime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66928" y="3065526"/>
            <a:ext cx="3977640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768096" y="3175254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Contribution margin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68096" y="3486150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revenue − variable costs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782312" y="3065526"/>
            <a:ext cx="3977640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4983480" y="3175254"/>
            <a:ext cx="35753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Payback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4983480" y="3486150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 to recover CAC from contribution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" y="4107942"/>
            <a:ext cx="8193024" cy="713232"/>
          </a:xfrm>
          <a:prstGeom prst="roundRect">
            <a:avLst>
              <a:gd name="adj" fmla="val 8974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86384" y="4107942"/>
            <a:ext cx="775411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LTV&lt;CAC → growth scales the loss · LTV&gt;CAC → may work · ≈3× often healthy —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but you also need payback speed, cash timing, retention and margin.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8 · ASSUMPTIONS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Models are built from funnels and assumptions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41400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41400"/>
            <a:ext cx="14630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Funnel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340864" y="2041400"/>
            <a:ext cx="23774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many clicks become paid?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26193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768096" y="2619301"/>
            <a:ext cx="14630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Conversion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2340864" y="2619301"/>
            <a:ext cx="23774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 moving to next step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66928" y="31972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768096" y="3197201"/>
            <a:ext cx="14630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Retention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340864" y="3197201"/>
            <a:ext cx="23774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long they keep paying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3775101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768096" y="3775101"/>
            <a:ext cx="14630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Variable cost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340864" y="3775101"/>
            <a:ext cx="23774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per user / request / payment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353002"/>
            <a:ext cx="4297680" cy="431597"/>
          </a:xfrm>
          <a:prstGeom prst="roundRect">
            <a:avLst>
              <a:gd name="adj" fmla="val 14831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68096" y="4353002"/>
            <a:ext cx="14630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Benchmark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2340864" y="4353002"/>
            <a:ext cx="2377440" cy="43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Assumption before real data exists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102352" y="2041398"/>
            <a:ext cx="3657600" cy="1898294"/>
          </a:xfrm>
          <a:prstGeom prst="roundRect">
            <a:avLst>
              <a:gd name="adj" fmla="val 2333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5303520" y="2187702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3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model is only as good as its assumptions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303520" y="2772918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 data yet? Use:</a:t>
            </a:r>
            <a:endParaRPr lang="en-US" sz="1200" dirty="0"/>
          </a:p>
          <a:p>
            <a:pPr>
              <a:lnSpc>
                <a:spcPct val="125000"/>
              </a:lnSpc>
            </a:pPr>
            <a:r>
              <a:rPr lang="en-US" sz="1200" dirty="0">
                <a:solidFill>
                  <a:srgbClr val="C7D2DC"/>
                </a:solidFill>
              </a:rPr>
              <a:t>market benchmarks · competitor data · expert estimates · small experiments · conservative scenarios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9 · PM LENS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 PM does not only ask “can we build it?”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41398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18770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Feature lens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8096" y="260832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“Can we build this?”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68096" y="3184398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Stops at feasibility.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91456" y="2041398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4992624" y="218770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Product lens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92624" y="260832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5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“Should we build or scale this?”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992624" y="312039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Ties the decision to revenue, retention, CAC, LTV, cost to serve, payback.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66928" y="4107942"/>
            <a:ext cx="8193024" cy="713232"/>
          </a:xfrm>
          <a:prstGeom prst="roundRect">
            <a:avLst>
              <a:gd name="adj" fmla="val 8974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86384" y="4107942"/>
            <a:ext cx="775411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Lecture 7 uses the same logic for an investment: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not “can we buy GPUs?” but “should we, given cash flows and risk?”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3C7DAD-6C1F-72E3-D8FD-4D63CC7BA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09034"/>
            <a:ext cx="7772400" cy="43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88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9320" y="1245870"/>
            <a:ext cx="2331720" cy="2331720"/>
          </a:xfrm>
          <a:prstGeom prst="ellipse">
            <a:avLst/>
          </a:prstGeom>
          <a:solidFill>
            <a:srgbClr val="192E40"/>
          </a:solidFill>
          <a:ln w="15875">
            <a:solidFill>
              <a:srgbClr val="35546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6784848" y="2041398"/>
            <a:ext cx="749808" cy="749808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566928" y="145618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566928" y="161163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WE START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66928" y="1913382"/>
            <a:ext cx="5120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Turn on Meeting</a:t>
            </a:r>
            <a:endParaRPr lang="en-US" sz="4200" dirty="0"/>
          </a:p>
          <a:p>
            <a:pPr>
              <a:lnSpc>
                <a:spcPct val="102000"/>
              </a:lnSpc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Recording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66928" y="348615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7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the recording is running, and only then begin.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10 · FOUNDATION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5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Growth alone can lie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8193024" cy="868680"/>
          </a:xfrm>
          <a:prstGeom prst="roundRect">
            <a:avLst>
              <a:gd name="adj" fmla="val 7368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86384" y="2023110"/>
            <a:ext cx="77541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dot-com lesson:  </a:t>
            </a:r>
            <a:r>
              <a:rPr lang="en-US" sz="1300" dirty="0">
                <a:solidFill>
                  <a:srgbClr val="FFFFFF"/>
                </a:solidFill>
              </a:rPr>
              <a:t>users, revenue and growth can look impressive while the economics of one unit are broken.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6928" y="3065526"/>
            <a:ext cx="8193024" cy="298704"/>
          </a:xfrm>
          <a:prstGeom prst="roundRect">
            <a:avLst>
              <a:gd name="adj" fmla="val 2142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768096" y="3065526"/>
            <a:ext cx="182880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More users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706624" y="3065526"/>
            <a:ext cx="59070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 mean more losses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66928" y="3510535"/>
            <a:ext cx="8193024" cy="298704"/>
          </a:xfrm>
          <a:prstGeom prst="roundRect">
            <a:avLst>
              <a:gd name="adj" fmla="val 2142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2" name="Text 10"/>
          <p:cNvSpPr/>
          <p:nvPr/>
        </p:nvSpPr>
        <p:spPr>
          <a:xfrm>
            <a:off x="768096" y="3510535"/>
            <a:ext cx="182880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More revenue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2706624" y="3510535"/>
            <a:ext cx="59070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 hide worse margins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66928" y="3955543"/>
            <a:ext cx="8193024" cy="298704"/>
          </a:xfrm>
          <a:prstGeom prst="roundRect">
            <a:avLst>
              <a:gd name="adj" fmla="val 2142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68096" y="3955543"/>
            <a:ext cx="182880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More activity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706624" y="3955543"/>
            <a:ext cx="59070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 raise variable costs — growth can destroy cash faster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-34290"/>
            <a:ext cx="310896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9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</a:t>
            </a:r>
            <a:endParaRPr lang="en-US" sz="29000" dirty="0"/>
          </a:p>
        </p:txBody>
      </p:sp>
      <p:sp>
        <p:nvSpPr>
          <p:cNvPr id="3" name="Shape 1"/>
          <p:cNvSpPr/>
          <p:nvPr/>
        </p:nvSpPr>
        <p:spPr>
          <a:xfrm>
            <a:off x="566928" y="22334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566928" y="23888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CASE   ·   LECTURE 7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2681478"/>
            <a:ext cx="7680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GPU compute: buy it, </a:t>
            </a:r>
            <a:r>
              <a:rPr lang="en-US" sz="4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rent it out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66928" y="394335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Turn capital expenditure into a rental cash-flow stream.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SETUP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Buy GPU capacity → rent it out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913382"/>
            <a:ext cx="1755648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694944" y="2023110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Buy a GPU node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331720" y="2169414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651760" y="1913382"/>
            <a:ext cx="1755648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2779776" y="2023110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Closed / controlled infrastructure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16552" y="2169414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736592" y="1913382"/>
            <a:ext cx="1755648" cy="841248"/>
          </a:xfrm>
          <a:prstGeom prst="roundRect">
            <a:avLst>
              <a:gd name="adj" fmla="val 760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4864608" y="2023110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Customers rent compute hours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01384" y="2169414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821424" y="1913382"/>
            <a:ext cx="1938528" cy="841248"/>
          </a:xfrm>
          <a:prstGeom prst="roundRect">
            <a:avLst>
              <a:gd name="adj" fmla="val 7609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6949440" y="2023110"/>
            <a:ext cx="16824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5000"/>
              </a:lnSpc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Revenue vs depreciation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3074670"/>
            <a:ext cx="3977640" cy="1783080"/>
          </a:xfrm>
          <a:prstGeom prst="roundRect">
            <a:avLst>
              <a:gd name="adj" fmla="val 359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768096" y="3202686"/>
            <a:ext cx="3611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Inside the node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68096" y="3550158"/>
            <a:ext cx="359359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GPUs</a:t>
            </a:r>
            <a:r>
              <a:rPr lang="en-US" sz="1150" dirty="0">
                <a:solidFill>
                  <a:srgbClr val="C7D2DC"/>
                </a:solidFill>
              </a:rPr>
              <a:t> — main capex, sets price &amp; obsolescence</a:t>
            </a:r>
            <a:endParaRPr lang="en-US" sz="1150" dirty="0"/>
          </a:p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CPU</a:t>
            </a:r>
            <a:r>
              <a:rPr lang="en-US" sz="1150" dirty="0">
                <a:solidFill>
                  <a:srgbClr val="C7D2DC"/>
                </a:solidFill>
              </a:rPr>
              <a:t> — coordinates workload &amp; data</a:t>
            </a:r>
            <a:endParaRPr lang="en-US" sz="1150" dirty="0"/>
          </a:p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RAM</a:t>
            </a:r>
            <a:r>
              <a:rPr lang="en-US" sz="1150" dirty="0">
                <a:solidFill>
                  <a:srgbClr val="C7D2DC"/>
                </a:solidFill>
              </a:rPr>
              <a:t> — datasets &amp; model state</a:t>
            </a:r>
            <a:endParaRPr lang="en-US" sz="1150" dirty="0"/>
          </a:p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Storage / power / cooling</a:t>
            </a:r>
            <a:r>
              <a:rPr lang="en-US" sz="1150" dirty="0">
                <a:solidFill>
                  <a:srgbClr val="C7D2DC"/>
                </a:solidFill>
              </a:rPr>
              <a:t> — hidden cost layer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782312" y="3074670"/>
            <a:ext cx="3977640" cy="1783080"/>
          </a:xfrm>
          <a:prstGeom prst="roundRect">
            <a:avLst>
              <a:gd name="adj" fmla="val 3590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4983480" y="3202686"/>
            <a:ext cx="3611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a “closed contour”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983480" y="3550158"/>
            <a:ext cx="359359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Data sensitivity</a:t>
            </a:r>
            <a:r>
              <a:rPr lang="en-US" sz="1150" dirty="0">
                <a:solidFill>
                  <a:srgbClr val="C7D2DC"/>
                </a:solidFill>
              </a:rPr>
              <a:t> — personal data, secrets, source code</a:t>
            </a:r>
            <a:endParaRPr lang="en-US" sz="1150" dirty="0"/>
          </a:p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152-ФЗ</a:t>
            </a:r>
            <a:r>
              <a:rPr lang="en-US" sz="1150" dirty="0">
                <a:solidFill>
                  <a:srgbClr val="C7D2DC"/>
                </a:solidFill>
              </a:rPr>
              <a:t> — control over where data is processed</a:t>
            </a:r>
            <a:endParaRPr lang="en-US" sz="1150" dirty="0"/>
          </a:p>
          <a:p>
            <a:pPr>
              <a:lnSpc>
                <a:spcPct val="122000"/>
              </a:lnSpc>
            </a:pPr>
            <a:r>
              <a:rPr lang="en-US" sz="11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Trust &amp; geopolitics</a:t>
            </a:r>
            <a:r>
              <a:rPr lang="en-US" sz="1150" dirty="0">
                <a:solidFill>
                  <a:srgbClr val="C7D2DC"/>
                </a:solidFill>
              </a:rPr>
              <a:t> — “where does our data go, who can access it?”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THE TEMPTATION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market looked highly profitable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977390"/>
            <a:ext cx="3246120" cy="2148840"/>
          </a:xfrm>
          <a:prstGeom prst="roundRect">
            <a:avLst>
              <a:gd name="adj" fmla="val 2979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49808" y="211455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Gross annual yield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8368" y="2407158"/>
            <a:ext cx="3063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≈120%</a:t>
            </a:r>
            <a:endParaRPr lang="en-US" sz="6400" dirty="0"/>
          </a:p>
        </p:txBody>
      </p:sp>
      <p:sp>
        <p:nvSpPr>
          <p:cNvPr id="9" name="Text 7"/>
          <p:cNvSpPr/>
          <p:nvPr/>
        </p:nvSpPr>
        <p:spPr>
          <a:xfrm>
            <a:off x="749808" y="353187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dirty="0">
                <a:solidFill>
                  <a:srgbClr val="F278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per year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041648" y="1977390"/>
            <a:ext cx="4718304" cy="2148840"/>
          </a:xfrm>
          <a:prstGeom prst="roundRect">
            <a:avLst>
              <a:gd name="adj" fmla="val 2979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4242816" y="2114550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120% means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42816" y="2480310"/>
            <a:ext cx="43342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gross rental revenue ÷ initial equipment cost — income before electricity, hosting, commission, idle time, taxes and depreciation.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42816" y="3531870"/>
            <a:ext cx="4334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Example:  </a:t>
            </a:r>
            <a:r>
              <a:rPr lang="en-US" sz="12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10M ₽ kit → 12M ₽ / year → ≈ 1M ₽ / month gross.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66928" y="4309110"/>
            <a:ext cx="8193024" cy="676656"/>
          </a:xfrm>
          <a:prstGeom prst="roundRect">
            <a:avLst>
              <a:gd name="adj" fmla="val 9459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86384" y="4309110"/>
            <a:ext cx="77541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120% gross yield  ≠  120% net return.  </a:t>
            </a:r>
            <a:r>
              <a:rPr lang="en-US" sz="1300" dirty="0">
                <a:solidFill>
                  <a:srgbClr val="FFFFFF"/>
                </a:solidFill>
              </a:rPr>
              <a:t>It is the temptation — the rest of the case asks whether it is real.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READ THE NUMBER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120% per year: huge — or a hidden trap?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169414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lot — if…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8096" y="2590038"/>
            <a:ext cx="35478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is stable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utilization stays high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costs are controlled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equipment stays valuable for years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791456" y="2023110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4992624" y="2169414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Not enough — if…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92624" y="2590038"/>
            <a:ext cx="35478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utilization falls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rental prices collapse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electricity &amp; hosting eat margin</a:t>
            </a:r>
            <a:endParaRPr lang="en-US" sz="1250" dirty="0"/>
          </a:p>
          <a:p>
            <a:pPr>
              <a:lnSpc>
                <a:spcPct val="132000"/>
              </a:lnSpc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GPUs become obsolete quickly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66928" y="4107942"/>
            <a:ext cx="8193024" cy="713232"/>
          </a:xfrm>
          <a:prstGeom prst="roundRect">
            <a:avLst>
              <a:gd name="adj" fmla="val 8974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786384" y="4107942"/>
            <a:ext cx="775411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Don’t ask “is 120% bigger than 5, 15 or 30%?”  Ask: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risk and depreciation is this 120% compensating me for?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BENCHMARKS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does 120% compete against?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3531870"/>
            <a:ext cx="1869948" cy="777240"/>
          </a:xfrm>
          <a:prstGeom prst="roundRect">
            <a:avLst>
              <a:gd name="adj" fmla="val 823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658368" y="3641598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 5%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58368" y="4025646"/>
            <a:ext cx="16870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Real estate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58368" y="4409694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9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durable, may hold value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674620" y="3074670"/>
            <a:ext cx="1869948" cy="1234440"/>
          </a:xfrm>
          <a:prstGeom prst="roundRect">
            <a:avLst>
              <a:gd name="adj" fmla="val 518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2766060" y="3184398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 key rate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2766060" y="3641598"/>
            <a:ext cx="16870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Deposits / OFZ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766060" y="3952494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9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interest &amp; inflation risk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782312" y="2617470"/>
            <a:ext cx="1869948" cy="1691640"/>
          </a:xfrm>
          <a:prstGeom prst="roundRect">
            <a:avLst>
              <a:gd name="adj" fmla="val 3784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4873752" y="2727198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 30%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4873752" y="3184398"/>
            <a:ext cx="16870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Car rental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873752" y="3495294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9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depreciates, idle, repairs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890004" y="2160270"/>
            <a:ext cx="1869948" cy="2148840"/>
          </a:xfrm>
          <a:prstGeom prst="roundRect">
            <a:avLst>
              <a:gd name="adj" fmla="val 3423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6981444" y="2269998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 120%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981444" y="2727198"/>
            <a:ext cx="16870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rental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981444" y="3038094"/>
            <a:ext cx="16870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9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obsolescence risk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66928" y="1913382"/>
            <a:ext cx="8193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lower yield · lower risk          →          higher yield · higher obsolescence risk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4400550"/>
            <a:ext cx="8193024" cy="566928"/>
          </a:xfrm>
          <a:prstGeom prst="roundRect">
            <a:avLst>
              <a:gd name="adj" fmla="val 11290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786384" y="4400550"/>
            <a:ext cx="77541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market does not give yield for free.  </a:t>
            </a:r>
            <a:r>
              <a:rPr lang="en-US" sz="1300" dirty="0">
                <a:solidFill>
                  <a:srgbClr val="FFFFFF"/>
                </a:solidFill>
              </a:rPr>
              <a:t>If GPU rental shows 120%, what hidden risk is being priced in?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C665CA-F953-6580-97A3-3955821C6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42374"/>
            <a:ext cx="7772400" cy="383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52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DD7F02-EB7B-5D81-40D6-D59B39143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87780"/>
            <a:ext cx="7772400" cy="381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1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4094C6-E01C-A2F5-1470-F370DA6C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57150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56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823563-A4DD-37BE-6651-E94D448BC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1" y="1028700"/>
            <a:ext cx="650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54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Previous Lecture (5-6) Overview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What you should already know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GPU Compute Rent Case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3634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Key Rate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33984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Business Valuation</a:t>
            </a: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94335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Business Valuation Real Life Case</a:t>
            </a: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DBE7D6-A657-24E3-7A90-FA91F4B57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71514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59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THE KEY RISK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120% is huge — unless the kit goes to zero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3968496" cy="1600200"/>
          </a:xfrm>
          <a:prstGeom prst="roundRect">
            <a:avLst>
              <a:gd name="adj" fmla="val 400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169414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Durable asset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8096" y="2553462"/>
            <a:ext cx="35478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Stays relevant for years and keeps resale value → 120% is extremely attractive: capex repaid fast while the asset is still worth money.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91456" y="2023110"/>
            <a:ext cx="3968496" cy="1600200"/>
          </a:xfrm>
          <a:prstGeom prst="roundRect">
            <a:avLst>
              <a:gd name="adj" fmla="val 4000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4992624" y="2169414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Fast obsolescence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92624" y="2553462"/>
            <a:ext cx="35478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Competitive for ~1 year, then near zero → 120% is barely enough: revenue must cover the whole capex before value disappears.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" y="3778758"/>
            <a:ext cx="8193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1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Drives obsolescence:  </a:t>
            </a:r>
            <a:r>
              <a:rPr lang="en-US" sz="1150" dirty="0">
                <a:solidFill>
                  <a:srgbClr val="C7D2DC"/>
                </a:solidFill>
              </a:rPr>
              <a:t>new GPU generations · falling rental prices · newer accelerators demanded · energy efficiency · workload shifts · sanctions &amp; supply.</a:t>
            </a:r>
            <a:endParaRPr lang="en-US" sz="11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THE UNIT SHIFTS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Now we model one unit: one GPU node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2023110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169414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Old unit · customer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68096" y="2571750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CAC → customer → LTV → payback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68096" y="3120390"/>
            <a:ext cx="3547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1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one customer pay back acquisition cost?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91456" y="2023110"/>
            <a:ext cx="3968496" cy="1874520"/>
          </a:xfrm>
          <a:prstGeom prst="roundRect">
            <a:avLst>
              <a:gd name="adj" fmla="val 3415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4992624" y="2169414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New unit · GPU node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992624" y="2571750"/>
            <a:ext cx="3547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Capex → node → rental − opex → residual value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92624" y="3230118"/>
            <a:ext cx="3547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one node pay back its capex before it loses value?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66928" y="4107942"/>
            <a:ext cx="8193024" cy="713232"/>
          </a:xfrm>
          <a:prstGeom prst="roundRect">
            <a:avLst>
              <a:gd name="adj" fmla="val 8974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86384" y="4107942"/>
            <a:ext cx="775411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6000"/>
              </a:lnSpc>
            </a:pPr>
            <a:r>
              <a:rPr lang="en-US" sz="1300" dirty="0">
                <a:solidFill>
                  <a:srgbClr val="C7D2DC"/>
                </a:solidFill>
              </a:rPr>
              <a:t>In this simplified model:  </a:t>
            </a:r>
            <a:r>
              <a:rPr lang="en-US" sz="13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CAC = 0</a:t>
            </a:r>
            <a:r>
              <a:rPr lang="en-US" sz="1300" dirty="0">
                <a:solidFill>
                  <a:srgbClr val="FFFFFF"/>
                </a:solidFill>
              </a:rPr>
              <a:t>  (marketplace demand, no paid acquisition)  ·  horizon = 3 years  ·  residual value matters.</a:t>
            </a:r>
            <a:endParaRPr lang="en-US" sz="13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UNIT ECONOMICS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One GPU node — 3-year base case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949958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59686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Capex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15768" y="202311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8.6M ₽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68096" y="2425446"/>
            <a:ext cx="3593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A100×8 7.11 · DDR4 0.44 · G492 0.96 · CPU 0.09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82312" y="1949958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4983480" y="2059686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Revenue / mo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931152" y="202311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792k ₽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4983480" y="2425446"/>
            <a:ext cx="3593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66% utilization of 1.2M ₽ at 100%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66928" y="3047238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68096" y="3156966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Opex / mo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15768" y="312039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228k ₽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768096" y="3522726"/>
            <a:ext cx="3593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rack rent 200k · repair reserve 28k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82312" y="3047238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983480" y="3156966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Residual (3y)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31152" y="312039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4.3M ₽</a:t>
            </a:r>
            <a:endParaRPr lang="en-US" sz="2300" dirty="0"/>
          </a:p>
        </p:txBody>
      </p:sp>
      <p:sp>
        <p:nvSpPr>
          <p:cNvPr id="21" name="Text 19"/>
          <p:cNvSpPr/>
          <p:nvPr/>
        </p:nvSpPr>
        <p:spPr>
          <a:xfrm>
            <a:off x="4983480" y="3522726"/>
            <a:ext cx="3593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50% of initial node cost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66928" y="4107942"/>
            <a:ext cx="8193024" cy="877824"/>
          </a:xfrm>
          <a:prstGeom prst="roundRect">
            <a:avLst>
              <a:gd name="adj" fmla="val 7292"/>
            </a:avLst>
          </a:prstGeom>
          <a:solidFill>
            <a:srgbClr val="18303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658368" y="4217670"/>
            <a:ext cx="18653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564k ₽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58368" y="4638294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Monthly cash flow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706624" y="4217670"/>
            <a:ext cx="18653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≈15.3 mo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2706624" y="4638294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Payback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754880" y="4217670"/>
            <a:ext cx="18653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≈16.0M ₽</a:t>
            </a:r>
            <a:endParaRPr lang="en-US" sz="1900" dirty="0"/>
          </a:p>
        </p:txBody>
      </p:sp>
      <p:sp>
        <p:nvSpPr>
          <p:cNvPr id="28" name="Text 26"/>
          <p:cNvSpPr/>
          <p:nvPr/>
        </p:nvSpPr>
        <p:spPr>
          <a:xfrm>
            <a:off x="4754880" y="4638294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3-yr profit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803136" y="4217670"/>
            <a:ext cx="18653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≈186%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6803136" y="4638294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Simple ROI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332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566928" y="7886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GPU CASE · TRUE RETURN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6928" y="1072134"/>
            <a:ext cx="8183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Simple average ROI is misleading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913382"/>
            <a:ext cx="3968496" cy="1188720"/>
          </a:xfrm>
          <a:prstGeom prst="roundRect">
            <a:avLst>
              <a:gd name="adj" fmla="val 5385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768096" y="2041398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Naive path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68096" y="2416302"/>
            <a:ext cx="3547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186% ÷ 3 = 62% / year   </a:t>
            </a:r>
            <a:r>
              <a:rPr lang="en-US" sz="1500" b="1" dirty="0">
                <a:solidFill>
                  <a:srgbClr val="ED561B"/>
                </a:solidFill>
              </a:rPr>
              <a:t>✗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91456" y="1913382"/>
            <a:ext cx="3968496" cy="1188720"/>
          </a:xfrm>
          <a:prstGeom prst="roundRect">
            <a:avLst>
              <a:gd name="adj" fmla="val 5385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4992624" y="2041398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Compound path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92624" y="2370582"/>
            <a:ext cx="3547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4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8.6M × (1+r)³ = 24.6M</a:t>
            </a:r>
            <a:endParaRPr lang="en-US" sz="1400" dirty="0"/>
          </a:p>
          <a:p>
            <a:pPr>
              <a:lnSpc>
                <a:spcPct val="112000"/>
              </a:lnSpc>
            </a:pPr>
            <a:r>
              <a:rPr lang="en-US" sz="14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 ≈ 41.9% / year   </a:t>
            </a:r>
            <a:r>
              <a:rPr lang="en-US" sz="1400" b="1" dirty="0">
                <a:solidFill>
                  <a:srgbClr val="F2785C"/>
                </a:solidFill>
              </a:rPr>
              <a:t>✓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234440" y="3897630"/>
            <a:ext cx="1554480" cy="411480"/>
          </a:xfrm>
          <a:prstGeom prst="roundRect">
            <a:avLst>
              <a:gd name="adj" fmla="val 15556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1234440" y="3934206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8.6M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4363974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Y0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81528" y="3669030"/>
            <a:ext cx="1554480" cy="640080"/>
          </a:xfrm>
          <a:prstGeom prst="roundRect">
            <a:avLst>
              <a:gd name="adj" fmla="val 10000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081528" y="3705606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12.2M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081528" y="4363974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Y1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928616" y="3440430"/>
            <a:ext cx="1554480" cy="868680"/>
          </a:xfrm>
          <a:prstGeom prst="roundRect">
            <a:avLst>
              <a:gd name="adj" fmla="val 7368"/>
            </a:avLst>
          </a:prstGeom>
          <a:solidFill>
            <a:srgbClr val="213B5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928616" y="3477006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17.3M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928616" y="4363974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Y2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775704" y="3211830"/>
            <a:ext cx="1554480" cy="1097280"/>
          </a:xfrm>
          <a:prstGeom prst="roundRect">
            <a:avLst>
              <a:gd name="adj" fmla="val 5833"/>
            </a:avLst>
          </a:prstGeom>
          <a:solidFill>
            <a:srgbClr val="2C4A66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6775704" y="3248406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24.6M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75704" y="4363974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Y3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66928" y="4693158"/>
            <a:ext cx="8193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CAGR — the true constant annual return — not a multi-year ROI divided by years.  IRR (monthly cash flows) comes in Lecture 8.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0" y="-80010"/>
            <a:ext cx="329184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914391">
              <a:defRPr/>
            </a:pPr>
            <a:r>
              <a:rPr lang="en-US" sz="30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₽</a:t>
            </a:r>
            <a:endParaRPr lang="en-US" sz="30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1383030"/>
            <a:ext cx="502920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159334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COURSE SECTION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023110"/>
            <a:ext cx="76809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46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Оценка бизнеса
</a:t>
            </a:r>
            <a:r>
              <a:rPr lang="en-US" sz="46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или стартапа</a:t>
            </a:r>
            <a:endParaRPr lang="en-US" sz="4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58368" y="366903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Сравнительный метод и мультипликаторы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5775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978288"/>
            <a:ext cx="9144001" cy="3758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270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7F7751-FECC-AAE5-15A7-11E2FE0F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4736" y="775037"/>
            <a:ext cx="7772400" cy="4371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AD0145-271F-AE77-BD63-C744FDF4E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492" y="762502"/>
            <a:ext cx="4384508" cy="43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57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73A52D-0695-2745-6D4E-2A39479D7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5751"/>
            <a:ext cx="9200147" cy="517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8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C7AE85-0AC9-B116-E184-DE94AC2D2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378" y="285750"/>
            <a:ext cx="29792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27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-34290"/>
            <a:ext cx="310896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914391">
              <a:defRPr/>
            </a:pPr>
            <a:r>
              <a:rPr lang="en-US" sz="29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</a:t>
            </a:r>
            <a:endParaRPr lang="en-US" sz="29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66928" y="22334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23888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91">
              <a:defRPr/>
            </a:pPr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  ·   LECTURES 1–6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6928" y="2681478"/>
            <a:ext cx="7680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391">
              <a:lnSpc>
                <a:spcPct val="102000"/>
              </a:lnSpc>
              <a:defRPr/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Previous Lecture </a:t>
            </a:r>
            <a:r>
              <a:rPr lang="en-US" sz="42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Overview</a:t>
            </a:r>
            <a:endParaRPr lang="en-US" sz="4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394335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391">
              <a:defRPr/>
            </a:pPr>
            <a:r>
              <a:rPr lang="en-US" sz="16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ideas that carry the whole course into financial modelling.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91">
              <a:defRPr/>
            </a:pPr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647497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BF09CE-3402-22F7-2BD8-9CB2E833E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7" y="903606"/>
            <a:ext cx="7772400" cy="39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09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ВВЕДЕНИЕ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Методы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оценки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24587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5000"/>
              </a:lnSpc>
              <a:defRPr/>
            </a:pPr>
            <a:r>
              <a:rPr lang="en-US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Какие вы знаете методы оценки?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206883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45536" y="206883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749040" y="203225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Затратный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ВВЕДЕНИЕ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Методы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оценки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24587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5000"/>
              </a:lnSpc>
              <a:defRPr/>
            </a:pPr>
            <a:r>
              <a:rPr lang="en-US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Какие вы знаете методы оценки?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206883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45536" y="206883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749040" y="203225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Затратный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2727198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145536" y="272719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749040" y="269062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Сравнительный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ВВЕДЕНИЕ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Методы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оценки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24587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5000"/>
              </a:lnSpc>
              <a:defRPr/>
            </a:pPr>
            <a:r>
              <a:rPr lang="en-US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Какие вы знаете методы оценки?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206883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45536" y="206883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749040" y="203225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Затратный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2727198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145536" y="272719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749040" y="269062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Сравнительный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145536" y="3385566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338556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749040" y="3348990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Дисконтирование денежных потоков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ВВЕДЕНИЕ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Методы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оценки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24587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5000"/>
              </a:lnSpc>
              <a:defRPr/>
            </a:pPr>
            <a:r>
              <a:rPr lang="en-US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Какие вы знаете методы оценки?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206883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45536" y="206883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749040" y="203225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Затратный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2727198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145536" y="272719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749040" y="269062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145536" y="3385566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338556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749040" y="3348990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Дисконтирование денежных потоков (DCF-модель)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7760" y="102870"/>
            <a:ext cx="40233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914391">
              <a:defRPr/>
            </a:pPr>
            <a:r>
              <a:rPr lang="en-US" sz="23999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</a:t>
            </a:r>
            <a:endParaRPr lang="en-US" sz="23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206883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23342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МЕТОД · СРАВНЕНИЕ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57175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</a:t>
            </a: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метод</a:t>
            </a:r>
            <a:endParaRPr lang="en-US" sz="3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74218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4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Оцениваем компанию по аналогам и рыночным мультипликаторам.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5775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МЕТОД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 чем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сравниваем?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29159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1400" i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Ваши варианты?  →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МЕТОД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 чем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сравниваем?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24587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45536" y="124587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749040" y="120929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Аналогичные компании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МЕТОД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 чем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сравниваем?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24587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45536" y="124587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749040" y="120929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Аналогичные компании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1904238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45536" y="190423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749040" y="186766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Фондовый рынок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МЕТОД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 чем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сравниваем?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24587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45536" y="124587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749040" y="120929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Аналогичные компании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1904238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45536" y="190423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749040" y="186766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Фондовый рынок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45536" y="2562606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256260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749040" y="2526030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Ключевая ставка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1247" y="224316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PREVIOUS LECTURE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defTabSz="914391">
              <a:lnSpc>
                <a:spcPct val="104000"/>
              </a:lnSpc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Lectures 5-6:</a:t>
            </a:r>
          </a:p>
          <a:p>
            <a:pPr defTabSz="914391">
              <a:lnSpc>
                <a:spcPct val="104000"/>
              </a:lnSpc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Recap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hlinkClick r:id="rId3"/>
              </a:rPr>
              <a:t>Homework: the safe-growth threshold (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hlinkClick r:id="rId3"/>
              </a:rPr>
              <a:t>g_safe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hlinkClick r:id="rId3"/>
              </a:rPr>
              <a:t>) 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Key Book on Finance 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3 Financial Statements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9606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Big 4, Big 3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45929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Real Estate Rental Case + Car Rental Case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406279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Financial Ratios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4288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 defTabSz="914391">
              <a:defRPr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9258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10256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56591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16657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220599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2305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84607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2945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48615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3586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41262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38807" y="422608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2038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СРАВНИТЕЛЬНЫЙ МЕТОД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каким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параметрам?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657350"/>
            <a:ext cx="5623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6000"/>
              </a:lnSpc>
              <a:defRPr/>
            </a:pPr>
            <a:r>
              <a:rPr lang="en-US" sz="22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 каким параметрам сравниваем компании?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3028950"/>
            <a:ext cx="292608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45536" y="3028950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5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  Мультипликаторы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Цена /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выручка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520190"/>
            <a:ext cx="5623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6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P/S</a:t>
            </a:r>
            <a:endParaRPr lang="en-US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00400" y="2800350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PRICE / SALES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3394710"/>
            <a:ext cx="5623560" cy="6400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3394710"/>
            <a:ext cx="64008" cy="6400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83280" y="3394710"/>
            <a:ext cx="5349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Капитализация  /  Выручка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ИТ-СЕКТОР РФ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Сравнение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P/S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108710"/>
            <a:ext cx="5623560" cy="310896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10128" y="110871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3445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2024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5177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2026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419606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0128" y="141960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Астра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3445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9.8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5177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1.8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1730502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10128" y="173050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IVA Technologies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3445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7.9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5177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1.9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041398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10128" y="204139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HeadHunter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3445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7.3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35177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3.0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2352294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10128" y="235229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Аренадата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3445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5.8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5177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2.0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45536" y="2663190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10128" y="266319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Позитив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3445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5.4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35177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1.7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145536" y="2974086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310128" y="297408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Диасофт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93445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4.2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35177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6.3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45536" y="3284982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310128" y="328498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ЦИАН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93445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3.4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35177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2.7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145536" y="3595878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310128" y="359587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Яндекс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93445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1.5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735177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1.0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145536" y="3906774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3310128" y="390677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Делимобиль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93445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1.4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735177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0.3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145536" y="4217670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3310128" y="421767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VK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593445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735177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0.8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145536" y="4583430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850" i="1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Источник: Smart-Lab, 24.06.2026 (последняя годовая отчётность)</a:t>
            </a:r>
            <a:endParaRPr lang="en-US" sz="8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Цена /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прибыль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520190"/>
            <a:ext cx="5623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6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P/E</a:t>
            </a:r>
            <a:endParaRPr lang="en-US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00400" y="2800350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PRICE / EARNINGS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3394710"/>
            <a:ext cx="5623560" cy="6400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3394710"/>
            <a:ext cx="64008" cy="6400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83280" y="3394710"/>
            <a:ext cx="5349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Капитализация  /  Прибыль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ИТ-СЕКТОР РФ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Сравнение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P/E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108710"/>
            <a:ext cx="5623560" cy="310896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10128" y="110871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3445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2024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5177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2026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419606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0128" y="141960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Яндекс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3445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44.2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5177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10.5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1730502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10128" y="173050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Астра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3445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26.5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5177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5.8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041398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10128" y="204139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ЦИАН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3445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23.0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35177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15.7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2352294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10128" y="235229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HeadHunter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3445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17.2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5177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6.0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45536" y="2663190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10128" y="266319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Аренадата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3445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15.7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35177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6.6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145536" y="2974086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310128" y="297408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Диасофт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93445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12.7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35177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6.4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45536" y="3284982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310128" y="328498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Позитив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93445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12.3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35177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7.4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145536" y="3595878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310128" y="359587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IVA Technologies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93445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10.9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735177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4.2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145536" y="3906774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3310128" y="390677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VK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93445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C8430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−1.7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735177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−5.5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145536" y="4217670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3310128" y="421767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Делимобиль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593445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735177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−2.4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145536" y="4583430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850" i="1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Источник: Smart-Lab, 24.06.2026 (последняя годовая отчётность)</a:t>
            </a:r>
            <a:endParaRPr lang="en-US" sz="8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Прибыль /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цена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520190"/>
            <a:ext cx="5623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6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E/P</a:t>
            </a:r>
            <a:endParaRPr lang="en-US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00400" y="2800350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EARNINGS / PRICE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3394710"/>
            <a:ext cx="5623560" cy="6400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3394710"/>
            <a:ext cx="64008" cy="6400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83280" y="3394710"/>
            <a:ext cx="5349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Прибыль  /  Цена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ИТ-СЕКТОР РФ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Сравнение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E/P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108710"/>
            <a:ext cx="5623560" cy="310896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10128" y="110871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3445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2024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51776" y="110871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2026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419606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0128" y="141960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VK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3445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C8430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−58%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51776" y="141960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−18.2%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1730502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10128" y="173050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IVA Technologies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3445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9.1%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51776" y="173050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23.8%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041398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10128" y="204139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Позитив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3445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8.1%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351776" y="204139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13.5%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2352294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10128" y="235229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Диасофт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3445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7.8%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51776" y="235229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15.6%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45536" y="2663190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10128" y="266319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Аренадата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3445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6.3%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351776" y="266319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15.2%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145536" y="2974086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310128" y="2974086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HeadHunter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93445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5.8%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351776" y="2974086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16.7%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45536" y="3284982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310128" y="3284982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ЦИАН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93445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4.3%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351776" y="3284982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6.4%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145536" y="3595878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310128" y="3595878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Астра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93445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3.7%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7351776" y="3595878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17.2%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145536" y="3906774"/>
            <a:ext cx="5623560" cy="31089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3310128" y="3906774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Яндекс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93445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2.2%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7351776" y="3906774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9.5%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145536" y="4217670"/>
            <a:ext cx="5623560" cy="31089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3310128" y="4217670"/>
            <a:ext cx="2606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Делимобиль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593445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7351776" y="4217670"/>
            <a:ext cx="12710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−41.7%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145536" y="4583430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850" i="1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Источник: Smart-Lab, 24.06.2026 (последняя годовая отчётность)</a:t>
            </a:r>
            <a:endParaRPr lang="en-US" sz="8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НЕФТЕГАЗ РФ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Сравнение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E/P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108710"/>
            <a:ext cx="5623560" cy="4114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10128" y="110871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34456" y="11087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2024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51776" y="11087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2026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520190"/>
            <a:ext cx="5623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0128" y="152019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Башнефть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34456" y="15201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52%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51776" y="15201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25.0%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1931670"/>
            <a:ext cx="5623560" cy="41148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10128" y="193167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Лукойл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34456" y="19316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51776" y="19316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3.1%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343150"/>
            <a:ext cx="5623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10128" y="234315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Роснефть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34456" y="234315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351776" y="234315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8.8%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2754630"/>
            <a:ext cx="5623560" cy="41148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10128" y="275463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Газпром Нефть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34456" y="275463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51776" y="275463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11.4%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45536" y="3166110"/>
            <a:ext cx="5623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10128" y="316611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Татнефть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34456" y="31661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22%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351776" y="31661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13.7%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145536" y="3577590"/>
            <a:ext cx="5623560" cy="41148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310128" y="357759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Новатэк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934456" y="35775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18%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351776" y="35775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6.3%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45536" y="3989070"/>
            <a:ext cx="5623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310128" y="398907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Газпром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934456" y="39890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351776" y="39890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45.5%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3145536" y="4455414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850" i="1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Источник: Smart-Lab, 24.06.2026 (последняя годовая отчётность)</a:t>
            </a:r>
            <a:endParaRPr lang="en-US" sz="8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Прибыль /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цена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520190"/>
            <a:ext cx="5623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6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E/P</a:t>
            </a:r>
            <a:endParaRPr lang="en-US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00400" y="2800350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EARNINGS / PRICE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3394710"/>
            <a:ext cx="5623560" cy="64008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3394710"/>
            <a:ext cx="64008" cy="6400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83280" y="3394710"/>
            <a:ext cx="5349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lnSpc>
                <a:spcPct val="110000"/>
              </a:lnSpc>
              <a:defRPr/>
            </a:pPr>
            <a:r>
              <a:rPr lang="en-US" sz="13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Идеально сравнивать с ключевой ставкой ЦБ.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Цена /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баланс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Text 5"/>
          <p:cNvSpPr/>
          <p:nvPr/>
        </p:nvSpPr>
        <p:spPr>
          <a:xfrm>
            <a:off x="3145536" y="1520190"/>
            <a:ext cx="5623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6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P/B</a:t>
            </a:r>
            <a:endParaRPr lang="en-US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00400" y="2800350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PRICE / BOOK VALUE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3394710"/>
            <a:ext cx="5623560" cy="6400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3394710"/>
            <a:ext cx="64008" cy="6400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83280" y="3394710"/>
            <a:ext cx="5349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Капитализация  /  Балансовая стоимость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AA7160-8011-B00F-6740-143933EF0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68" y="285750"/>
            <a:ext cx="3527158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B203C-0BCE-A7A3-8810-7C1965A10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426" y="285750"/>
            <a:ext cx="36070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70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ПРИМЕР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Сравнение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 P/B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108710"/>
            <a:ext cx="5623560" cy="41148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10128" y="110871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34456" y="11087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2024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51776" y="110871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2026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520190"/>
            <a:ext cx="5623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0128" y="152019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ГАЗПРОМ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34456" y="15201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0.2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51776" y="152019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0.1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1931670"/>
            <a:ext cx="5623560" cy="41148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10128" y="193167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Яндекс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34456" y="19316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9.7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51776" y="1931670"/>
            <a:ext cx="127101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9.0</a:t>
            </a:r>
            <a:endParaRPr lang="en-US" sz="11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145536" y="2398014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defRPr/>
            </a:pPr>
            <a:r>
              <a:rPr lang="en-US" sz="850" i="1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Источник: Smart-Lab, 24.06.2026 (последняя годовая отчётность)</a:t>
            </a:r>
            <a:endParaRPr lang="en-US" sz="8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МУЛЬТИПЛИКАТОРЫ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Что ещё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бывает?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29159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129159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46704" y="129159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ROE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16752" y="129159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16752" y="129159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217920" y="129159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ROA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45536" y="202311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145536" y="202311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346704" y="202311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Рентабельность EBITDA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16752" y="202311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16752" y="202311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217920" y="202311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Debt / EBITDA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75463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145536" y="275463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346704" y="275463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EV / EBITDA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016752" y="2754630"/>
            <a:ext cx="2752344" cy="60350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016752" y="2754630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217920" y="2754630"/>
            <a:ext cx="2441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3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Темпы роста выручки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ПРАКТИКА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Закрепим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-91440" y="398907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98907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1050" i="1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Посчитайте мультипликаторы по данным компании.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9" name="Shape 7"/>
          <p:cNvSpPr/>
          <p:nvPr/>
        </p:nvSpPr>
        <p:spPr>
          <a:xfrm>
            <a:off x="3145536" y="1245870"/>
            <a:ext cx="2788920" cy="36576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291840" y="124587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Данные компании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611630"/>
            <a:ext cx="2788920" cy="40233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291840" y="1611630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Выручка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72000" y="1611630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1 000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145536" y="2013966"/>
            <a:ext cx="2788920" cy="40233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291840" y="2013966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Опер. прибыль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72000" y="2013966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145536" y="2416302"/>
            <a:ext cx="2788920" cy="40233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291840" y="2416302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Чист. прибыль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572000" y="2416302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145536" y="2818638"/>
            <a:ext cx="2788920" cy="40233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291840" y="2818638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Имущество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572000" y="2818638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1 000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3220974"/>
            <a:ext cx="2788920" cy="40233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291840" y="3220974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Долг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572000" y="3220974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1 000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3145536" y="3623310"/>
            <a:ext cx="2788920" cy="40233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291840" y="3623310"/>
            <a:ext cx="1691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Капитализация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572000" y="3623310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914391">
              <a:defRPr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900 ₽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172200" y="124587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950" kern="0" spc="12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ПОСЧИТАЙТЕ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172200" y="1620774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446520" y="158419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P/S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172200" y="1959102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446520" y="192252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P/E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172200" y="2297430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446520" y="226085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E/P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6172200" y="2635758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446520" y="259918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P/B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172200" y="2974086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6446520" y="293751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172200" y="3312414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446520" y="327583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EV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172200" y="3650742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446520" y="361416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EV / EBITDA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172200" y="3989070"/>
            <a:ext cx="164592" cy="164592"/>
          </a:xfrm>
          <a:prstGeom prst="rect">
            <a:avLst/>
          </a:prstGeom>
          <a:solidFill>
            <a:srgbClr val="FFFFFF"/>
          </a:solidFill>
          <a:ln w="1524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446520" y="395249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Рент. EBITDA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7760" y="102870"/>
            <a:ext cx="40233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914391">
              <a:defRPr/>
            </a:pPr>
            <a:r>
              <a:rPr lang="en-US" sz="23999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KS</a:t>
            </a:r>
            <a:endParaRPr lang="en-US" sz="23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206883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23342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РАЗБОР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57175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</a:t>
            </a:r>
            <a:endParaRPr lang="en-US" sz="3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74218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4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Оценка реальной компании на практике.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5775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 · КОМПАНИЯ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Сайт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компании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-91440" y="398907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98907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1050" i="1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чего начинаем разбор — сайт и позиционирование компании.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9" name="Shape 7"/>
          <p:cNvSpPr/>
          <p:nvPr/>
        </p:nvSpPr>
        <p:spPr>
          <a:xfrm>
            <a:off x="3099816" y="1520190"/>
            <a:ext cx="571500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Image 0" descr="/home/claude/l56/cas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0" y="1620774"/>
            <a:ext cx="5513832" cy="258775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7760" y="102870"/>
            <a:ext cx="40233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914391">
              <a:defRPr/>
            </a:pPr>
            <a:r>
              <a:rPr lang="en-US" sz="23999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</a:t>
            </a:r>
            <a:endParaRPr lang="en-US" sz="23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206883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23342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 · ИСТОЧНИКИ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57175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  <a:hlinkClick r:id="rId3"/>
              </a:rPr>
              <a:t>Презентация</a:t>
            </a:r>
            <a:endParaRPr lang="en-US" sz="3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74218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4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Что говорит о себе компания.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5775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96240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10000"/>
              </a:lnSpc>
              <a:defRPr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 · РИСКИ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565910"/>
            <a:ext cx="2331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914391">
              <a:lnSpc>
                <a:spcPct val="104000"/>
              </a:lnSpc>
              <a:defRPr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Специфика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500405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7" name="Shape 5"/>
          <p:cNvSpPr/>
          <p:nvPr/>
        </p:nvSpPr>
        <p:spPr>
          <a:xfrm>
            <a:off x="3145536" y="1245870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45536" y="124587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749040" y="1209294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Группа юр. лиц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1904238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45536" y="190423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749040" y="1867662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Основное имущество (земля и здания) на другом юр. лице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45536" y="2562606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256260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749040" y="2526030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Занижение прибыли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3220974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145536" y="322097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749040" y="3184398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Занижение выручки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879342"/>
            <a:ext cx="420624" cy="420624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145536" y="387934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391">
              <a:defRPr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749040" y="3842766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5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Непрозрачный вывод средств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7760" y="102870"/>
            <a:ext cx="40233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914391">
              <a:defRPr/>
            </a:pPr>
            <a:r>
              <a:rPr lang="en-US" sz="23999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₽</a:t>
            </a:r>
            <a:endParaRPr lang="en-US" sz="23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206883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23342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 · ИСТОЧНИКИ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57175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Отчётность</a:t>
            </a:r>
            <a:endParaRPr lang="en-US" sz="3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74218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US" sz="14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Что показывают цифры на самом деле.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5775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1245" y="27432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defTabSz="914391">
              <a:lnSpc>
                <a:spcPct val="104000"/>
              </a:lnSpc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Done So Far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7-8  ·  Business Valuation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Previous Lecture (5-6) Overview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What you should already know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GPU Compute Rent Case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9606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Key Rate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45929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Business Valuation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406279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Business Valuation Real Life Case</a:t>
            </a: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4288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 defTabSz="914391">
              <a:defRPr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9258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10256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56591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16657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220599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2305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84607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2945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48615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3586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41262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422608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1165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NE</a:t>
            </a:r>
            <a:r>
              <a:rPr lang="en-GB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XT TIME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UE +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Fin.Models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+ Business Valuation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Кейс «Цифровые привычки» 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Кейс 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“Kazan Express” /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«Магнит Маркет» 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/ “UZUM”</a:t>
            </a:r>
          </a:p>
        </p:txBody>
      </p:sp>
    </p:spTree>
    <p:extLst>
      <p:ext uri="{BB962C8B-B14F-4D97-AF65-F5344CB8AC3E}">
        <p14:creationId xmlns:p14="http://schemas.microsoft.com/office/powerpoint/2010/main" val="334422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2493AB-E972-E919-6669-ED67D1EFF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1" y="895351"/>
            <a:ext cx="6985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427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788670"/>
            <a:ext cx="31089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30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566928" y="218770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566928" y="234315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WRAP-UP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2617470"/>
            <a:ext cx="8183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8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Questions?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66928" y="359587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topics discussed — and not only.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765ACC-055F-C3D9-B22D-1E974D06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28575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5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-34290"/>
            <a:ext cx="310896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914391">
              <a:defRPr/>
            </a:pPr>
            <a:r>
              <a:rPr lang="en-US" sz="29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</a:t>
            </a:r>
            <a:endParaRPr lang="en-US" sz="29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66928" y="22334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914391">
              <a:defRPr/>
            </a:pPr>
            <a:endParaRPr lang="en-RU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23888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91">
              <a:defRPr/>
            </a:pPr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  ·   LECTURES 1–6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6928" y="2681478"/>
            <a:ext cx="7680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391">
              <a:lnSpc>
                <a:spcPct val="102000"/>
              </a:lnSpc>
              <a:defRPr/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you should </a:t>
            </a:r>
            <a:r>
              <a:rPr lang="en-US" sz="42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already know</a:t>
            </a:r>
            <a:endParaRPr lang="en-US" sz="4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394335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391">
              <a:defRPr/>
            </a:pPr>
            <a:r>
              <a:rPr lang="en-US" sz="16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ideas that carry the whole course into financial modelling.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91">
              <a:defRPr/>
            </a:pPr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Lectures 7–8  ·  Financial Modelling</a:t>
            </a:r>
            <a:endParaRPr lang="en-US" sz="9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81650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258</TotalTime>
  <Words>2714</Words>
  <Application>Microsoft Macintosh PowerPoint</Application>
  <PresentationFormat>On-screen Show (16:10)</PresentationFormat>
  <Paragraphs>705</Paragraphs>
  <Slides>70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8" baseType="lpstr">
      <vt:lpstr>Arial</vt:lpstr>
      <vt:lpstr>Calibri</vt:lpstr>
      <vt:lpstr>Calibri Light</vt:lpstr>
      <vt:lpstr>Montserrat</vt:lpstr>
      <vt:lpstr>Montserrat ExtraBold</vt:lpstr>
      <vt:lpstr>Montserrat Medium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Lectures 7-8 — Financial Modelling</dc:title>
  <dc:subject>PptxGenJS Presentation</dc:subject>
  <dc:creator>Max Popov</dc:creator>
  <cp:lastModifiedBy>Microsoft Office User</cp:lastModifiedBy>
  <cp:revision>60</cp:revision>
  <dcterms:created xsi:type="dcterms:W3CDTF">2026-06-20T09:39:06Z</dcterms:created>
  <dcterms:modified xsi:type="dcterms:W3CDTF">2026-06-25T14:54:43Z</dcterms:modified>
</cp:coreProperties>
</file>