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37"/>
  </p:notesMasterIdLst>
  <p:sldIdLst>
    <p:sldId id="256" r:id="rId2"/>
    <p:sldId id="257" r:id="rId3"/>
    <p:sldId id="441" r:id="rId4"/>
    <p:sldId id="463" r:id="rId5"/>
    <p:sldId id="464" r:id="rId6"/>
    <p:sldId id="258" r:id="rId7"/>
    <p:sldId id="259" r:id="rId8"/>
    <p:sldId id="260" r:id="rId9"/>
    <p:sldId id="269" r:id="rId10"/>
    <p:sldId id="446" r:id="rId11"/>
    <p:sldId id="447" r:id="rId12"/>
    <p:sldId id="460" r:id="rId13"/>
    <p:sldId id="448" r:id="rId14"/>
    <p:sldId id="462" r:id="rId15"/>
    <p:sldId id="457" r:id="rId16"/>
    <p:sldId id="456" r:id="rId17"/>
    <p:sldId id="459" r:id="rId18"/>
    <p:sldId id="466" r:id="rId19"/>
    <p:sldId id="467" r:id="rId20"/>
    <p:sldId id="468" r:id="rId21"/>
    <p:sldId id="453" r:id="rId22"/>
    <p:sldId id="452" r:id="rId23"/>
    <p:sldId id="449" r:id="rId24"/>
    <p:sldId id="450" r:id="rId25"/>
    <p:sldId id="451" r:id="rId26"/>
    <p:sldId id="454" r:id="rId27"/>
    <p:sldId id="455" r:id="rId28"/>
    <p:sldId id="465" r:id="rId29"/>
    <p:sldId id="469" r:id="rId30"/>
    <p:sldId id="458" r:id="rId31"/>
    <p:sldId id="470" r:id="rId32"/>
    <p:sldId id="471" r:id="rId33"/>
    <p:sldId id="472" r:id="rId34"/>
    <p:sldId id="443" r:id="rId35"/>
    <p:sldId id="278" r:id="rId36"/>
  </p:sldIdLst>
  <p:sldSz cx="9144000" cy="5715000" type="screen16x10"/>
  <p:notesSz cx="51435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82"/>
    <p:restoredTop sz="94610"/>
  </p:normalViewPr>
  <p:slideViewPr>
    <p:cSldViewPr snapToGrid="0" snapToObjects="1">
      <p:cViewPr varScale="1">
        <p:scale>
          <a:sx n="151" d="100"/>
          <a:sy n="151" d="100"/>
        </p:scale>
        <p:origin x="10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2674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46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3773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40700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62354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27450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2805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77854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12802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1804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6712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8062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86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12230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94062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7/14/26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4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inative.ru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fin-kassa.com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ache.org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quantum-hash.com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kynn.ru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headbridge.ru/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finative.ru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in-kassa.com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mart-lab.ru/q/DGTL/MSFO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dhabits.ru/wp-content/uploads/2025/06/&#1062;&#1080;&#1092;&#1088;&#1086;&#1074;&#1099;&#1077;-&#1055;&#1088;&#1080;&#1074;&#1099;&#1095;&#1082;&#1080;_&#1052;&#1057;&#1060;&#1054;_09.06.25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habits.ru/investors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mart-lab.ru/q/DGTL/MSFO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dhabits.ru/wp-content/uploads/2026/04/&#1040;&#1047;&#1050;&#1060;&#1054;-28.04.2026.pdf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max-ppv.ru/lectures9-10/takeaways.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max-ppv.ru/lectures9-10/digital-habits.html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ax-ppv.ru/lectures9-10/takeaways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0" y="-34290"/>
            <a:ext cx="3200400" cy="5577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30000" dirty="0">
                <a:solidFill>
                  <a:srgbClr val="2C4257"/>
                </a:solidFill>
                <a:latin typeface="Montserrat ExtraBold" pitchFamily="34" charset="0"/>
              </a:rPr>
              <a:t>9</a:t>
            </a:r>
            <a:endParaRPr lang="en-US" sz="30000" dirty="0"/>
          </a:p>
        </p:txBody>
      </p:sp>
      <p:sp>
        <p:nvSpPr>
          <p:cNvPr id="3" name="Shape 1"/>
          <p:cNvSpPr/>
          <p:nvPr/>
        </p:nvSpPr>
        <p:spPr>
          <a:xfrm>
            <a:off x="566928" y="145618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566928" y="161163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INNOPOLIS UNIVERSITY   ·   SUMMER 2026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66928" y="1913382"/>
            <a:ext cx="7863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47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Financial Management</a:t>
            </a:r>
            <a:endParaRPr lang="en-US" sz="4700" dirty="0"/>
          </a:p>
          <a:p>
            <a:pPr>
              <a:lnSpc>
                <a:spcPct val="102000"/>
              </a:lnSpc>
            </a:pPr>
            <a:r>
              <a:rPr lang="en-US" sz="47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in Digital Products</a:t>
            </a:r>
            <a:endParaRPr lang="en-US" sz="4700" dirty="0"/>
          </a:p>
        </p:txBody>
      </p:sp>
      <p:sp>
        <p:nvSpPr>
          <p:cNvPr id="6" name="Text 4"/>
          <p:cNvSpPr/>
          <p:nvPr/>
        </p:nvSpPr>
        <p:spPr>
          <a:xfrm>
            <a:off x="566928" y="3595878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Unit Economics   ·   Financial Modelling   ·   Business Valuation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66928" y="444627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Lecture </a:t>
            </a:r>
            <a:r>
              <a:rPr lang="ru-RU" sz="13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9-10</a:t>
            </a:r>
            <a:r>
              <a:rPr lang="en-US" sz="13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 —   Digital Habits, Outsource Development, From Services to Products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66928" y="476631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Max Popov  ·  Course Instructor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533C69-8124-9ADE-9CB1-C837235DE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14300"/>
            <a:ext cx="877824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14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2EBFCC-C2BC-A3AA-6A1E-AB1D95FA7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599"/>
            <a:ext cx="9142901" cy="510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54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0D4129-EBD3-08C5-2A63-8A733EBCB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0702" cy="47674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5C9628-A9A2-4D5E-C47E-DC967C6FF089}"/>
              </a:ext>
            </a:extLst>
          </p:cNvPr>
          <p:cNvSpPr txBox="1"/>
          <p:nvPr/>
        </p:nvSpPr>
        <p:spPr>
          <a:xfrm>
            <a:off x="120316" y="5089176"/>
            <a:ext cx="7716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Montserrat" pitchFamily="2" charset="77"/>
              </a:rPr>
              <a:t>Какие среднегодовые темпы роста выручки? </a:t>
            </a:r>
            <a:endParaRPr lang="en-RU" sz="18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32759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3CCFCA-3C64-D358-3272-8828BAC56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2210"/>
            <a:ext cx="9135984" cy="50929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411098-8833-1BFF-1336-989DCE820861}"/>
              </a:ext>
            </a:extLst>
          </p:cNvPr>
          <p:cNvSpPr txBox="1"/>
          <p:nvPr/>
        </p:nvSpPr>
        <p:spPr>
          <a:xfrm>
            <a:off x="120316" y="5089176"/>
            <a:ext cx="7716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Montserrat" pitchFamily="2" charset="77"/>
              </a:rPr>
              <a:t>Какие среднегодовые темпы роста выручки? </a:t>
            </a:r>
            <a:endParaRPr lang="en-RU" sz="18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05264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b="1" kern="0" spc="20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VALUATION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365760" y="1245870"/>
            <a:ext cx="2331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P/E, normalized</a:t>
            </a:r>
            <a:endParaRPr lang="en-US" sz="2500" dirty="0"/>
          </a:p>
          <a:p>
            <a:pPr>
              <a:lnSpc>
                <a:spcPct val="104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growth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65760" y="444627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120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 = growth rate, in % per year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154680" y="852678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4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PEG</a:t>
            </a:r>
            <a:r>
              <a:rPr lang="en-US" sz="34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=  (P/E) / g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3154680" y="1703070"/>
            <a:ext cx="5669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sz="12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P/E alone can't tell you if a stock is expensive. Dividing it by the growth rate shows what you pay for each point of growth.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154680" y="2590038"/>
            <a:ext cx="1737360" cy="1572768"/>
          </a:xfrm>
          <a:prstGeom prst="roundRect">
            <a:avLst>
              <a:gd name="adj" fmla="val 4651"/>
            </a:avLst>
          </a:prstGeom>
          <a:solidFill>
            <a:srgbClr val="E7EFD8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264408" y="2846070"/>
            <a:ext cx="15179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00" b="1" dirty="0">
                <a:solidFill>
                  <a:srgbClr val="3C6B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PEG &lt; 1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282696" y="3412998"/>
            <a:ext cx="148132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8000"/>
              </a:lnSpc>
            </a:pPr>
            <a:r>
              <a:rPr lang="en-US" sz="125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Cheap for its growth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120640" y="2590038"/>
            <a:ext cx="1737360" cy="1572768"/>
          </a:xfrm>
          <a:prstGeom prst="roundRect">
            <a:avLst>
              <a:gd name="adj" fmla="val 4651"/>
            </a:avLst>
          </a:prstGeom>
          <a:solidFill>
            <a:srgbClr val="E7EEF5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12" name="Text 10"/>
          <p:cNvSpPr/>
          <p:nvPr/>
        </p:nvSpPr>
        <p:spPr>
          <a:xfrm>
            <a:off x="5230368" y="2846070"/>
            <a:ext cx="15179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PEG = 1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5248656" y="3412998"/>
            <a:ext cx="148132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8000"/>
              </a:lnSpc>
            </a:pPr>
            <a:r>
              <a:rPr lang="en-US" sz="125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Fairly priced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7086600" y="2590038"/>
            <a:ext cx="1737360" cy="1572768"/>
          </a:xfrm>
          <a:prstGeom prst="roundRect">
            <a:avLst>
              <a:gd name="adj" fmla="val 4651"/>
            </a:avLst>
          </a:prstGeom>
          <a:solidFill>
            <a:srgbClr val="FBE6DD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7196328" y="2846070"/>
            <a:ext cx="15179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PEG &gt; 1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214616" y="3412998"/>
            <a:ext cx="148132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8000"/>
              </a:lnSpc>
            </a:pPr>
            <a:r>
              <a:rPr lang="en-US" sz="125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Growth already in the price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3154680" y="4363974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Example: </a:t>
            </a:r>
            <a:r>
              <a:rPr lang="en-US" sz="11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P/E of 30 with 30% growth → PEG = 1.0 — fairly priced for that growth.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0A917A-5ABA-FB4E-7324-3734DA115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947"/>
            <a:ext cx="9144000" cy="530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64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072F24-A06F-0B41-16BB-8A23A449B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" y="0"/>
            <a:ext cx="9140440" cy="50396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8D744A-9C58-0125-0794-4E5AC8297EAD}"/>
              </a:ext>
            </a:extLst>
          </p:cNvPr>
          <p:cNvSpPr txBox="1"/>
          <p:nvPr/>
        </p:nvSpPr>
        <p:spPr>
          <a:xfrm>
            <a:off x="136358" y="5185428"/>
            <a:ext cx="7716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Montserrat" pitchFamily="2" charset="77"/>
              </a:rPr>
              <a:t>Что есть юнит в заказной разработке? </a:t>
            </a:r>
            <a:endParaRPr lang="en-RU" sz="18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43439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b="1" kern="0" spc="20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OUTSOURCING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365760" y="1245870"/>
            <a:ext cx="22860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 economics</a:t>
            </a:r>
            <a:endParaRPr lang="en-US" sz="2500" dirty="0"/>
          </a:p>
          <a:p>
            <a:pPr>
              <a:lnSpc>
                <a:spcPct val="104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one hour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65760" y="449199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 = 1 billable hour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3108960" y="651510"/>
            <a:ext cx="5715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hour sold to the client at ₽10,000 — where the margin actually lands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108960" y="1218438"/>
            <a:ext cx="5715000" cy="252374"/>
          </a:xfrm>
          <a:prstGeom prst="rect">
            <a:avLst/>
          </a:prstGeom>
          <a:solidFill>
            <a:srgbClr val="192E40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Text 6"/>
          <p:cNvSpPr/>
          <p:nvPr/>
        </p:nvSpPr>
        <p:spPr>
          <a:xfrm>
            <a:off x="3236976" y="1218438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Item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7406640" y="1218438"/>
            <a:ext cx="1289304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 hour, ₽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108960" y="1470812"/>
            <a:ext cx="5715000" cy="252374"/>
          </a:xfrm>
          <a:prstGeom prst="rect">
            <a:avLst/>
          </a:prstGeom>
          <a:solidFill>
            <a:srgbClr val="E7EEF5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236976" y="1470812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Revenue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108960" y="1723187"/>
            <a:ext cx="5715000" cy="25237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36976" y="1723187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Billing rate (to client)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406640" y="1723187"/>
            <a:ext cx="1289304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10,000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108960" y="1975561"/>
            <a:ext cx="5715000" cy="252374"/>
          </a:xfrm>
          <a:prstGeom prst="rect">
            <a:avLst/>
          </a:prstGeom>
          <a:solidFill>
            <a:srgbClr val="F1F5FA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236976" y="1975561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Total revenue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406640" y="1975561"/>
            <a:ext cx="1289304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10,000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108960" y="2227936"/>
            <a:ext cx="5715000" cy="252374"/>
          </a:xfrm>
          <a:prstGeom prst="rect">
            <a:avLst/>
          </a:prstGeom>
          <a:solidFill>
            <a:srgbClr val="E7EEF5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3236976" y="2227936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Costs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108960" y="2480310"/>
            <a:ext cx="5715000" cy="25237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1" name="Text 19"/>
          <p:cNvSpPr/>
          <p:nvPr/>
        </p:nvSpPr>
        <p:spPr>
          <a:xfrm>
            <a:off x="3236976" y="2480310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Developer pay (for the hour)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406640" y="2480310"/>
            <a:ext cx="1289304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2,000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108960" y="2732684"/>
            <a:ext cx="5715000" cy="25237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4" name="Text 22"/>
          <p:cNvSpPr/>
          <p:nvPr/>
        </p:nvSpPr>
        <p:spPr>
          <a:xfrm>
            <a:off x="3236976" y="2732684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Developer Salary Taxes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406640" y="2732684"/>
            <a:ext cx="1289304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800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3108960" y="2985059"/>
            <a:ext cx="5715000" cy="25237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7" name="Text 25"/>
          <p:cNvSpPr/>
          <p:nvPr/>
        </p:nvSpPr>
        <p:spPr>
          <a:xfrm>
            <a:off x="3236976" y="2985059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Team lead, QA, Taxes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7406640" y="2985059"/>
            <a:ext cx="1289304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1,200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3108960" y="3237433"/>
            <a:ext cx="5715000" cy="25237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Text 28"/>
          <p:cNvSpPr/>
          <p:nvPr/>
        </p:nvSpPr>
        <p:spPr>
          <a:xfrm>
            <a:off x="3236976" y="3237433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2A2E33"/>
                </a:solidFill>
                <a:latin typeface="Montserrat" pitchFamily="34" charset="0"/>
              </a:rPr>
              <a:t>Account Management + Taxes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7406640" y="3237433"/>
            <a:ext cx="1289304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1,500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3108960" y="3489808"/>
            <a:ext cx="5715000" cy="25237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3" name="Text 31"/>
          <p:cNvSpPr/>
          <p:nvPr/>
        </p:nvSpPr>
        <p:spPr>
          <a:xfrm>
            <a:off x="3236976" y="3489808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Sales + Taxes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406640" y="3489808"/>
            <a:ext cx="1289304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2,000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3108960" y="3742182"/>
            <a:ext cx="5715000" cy="25237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6" name="Text 34"/>
          <p:cNvSpPr/>
          <p:nvPr/>
        </p:nvSpPr>
        <p:spPr>
          <a:xfrm>
            <a:off x="3236976" y="3742182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2A2E33"/>
                </a:solidFill>
                <a:latin typeface="Montserrat" pitchFamily="34" charset="0"/>
              </a:rPr>
              <a:t>Administrative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7406640" y="3742182"/>
            <a:ext cx="1289304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1,000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3108960" y="3994556"/>
            <a:ext cx="5715000" cy="252374"/>
          </a:xfrm>
          <a:prstGeom prst="rect">
            <a:avLst/>
          </a:prstGeom>
          <a:solidFill>
            <a:srgbClr val="F1F5FA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9" name="Text 37"/>
          <p:cNvSpPr/>
          <p:nvPr/>
        </p:nvSpPr>
        <p:spPr>
          <a:xfrm>
            <a:off x="3236976" y="3994556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Total costs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7406640" y="3994556"/>
            <a:ext cx="1289304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8,500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3108960" y="4246931"/>
            <a:ext cx="5715000" cy="252374"/>
          </a:xfrm>
          <a:prstGeom prst="rect">
            <a:avLst/>
          </a:prstGeom>
          <a:solidFill>
            <a:srgbClr val="E7EFD8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2" name="Text 40"/>
          <p:cNvSpPr/>
          <p:nvPr/>
        </p:nvSpPr>
        <p:spPr>
          <a:xfrm>
            <a:off x="3236976" y="4246931"/>
            <a:ext cx="4041648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Margin per hour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7406640" y="4246931"/>
            <a:ext cx="1289304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300" b="1" dirty="0">
                <a:solidFill>
                  <a:srgbClr val="3C6B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1,500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3108960" y="4590745"/>
            <a:ext cx="5715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1050" i="1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point: selling hours is linear and low-margin. Building a product once and selling it many times is what re-shapes the unit economics.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kern="0" spc="15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 HABITS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1245870"/>
            <a:ext cx="2377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2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Own products,</a:t>
            </a:r>
            <a:endParaRPr lang="en-US" sz="2400" dirty="0"/>
          </a:p>
          <a:p>
            <a:pPr>
              <a:lnSpc>
                <a:spcPct val="105000"/>
              </a:lnSpc>
            </a:pPr>
            <a:r>
              <a:rPr lang="en-US" sz="2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groups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426339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sz="115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 done by hand,</a:t>
            </a:r>
            <a:endParaRPr lang="en-US" sz="1150" dirty="0"/>
          </a:p>
          <a:p>
            <a:pPr>
              <a:lnSpc>
                <a:spcPct val="112000"/>
              </a:lnSpc>
            </a:pPr>
            <a:r>
              <a:rPr lang="en-US" sz="115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turned into products</a:t>
            </a:r>
            <a:endParaRPr lang="en-US" sz="1150" dirty="0"/>
          </a:p>
          <a:p>
            <a:pPr>
              <a:lnSpc>
                <a:spcPct val="112000"/>
              </a:lnSpc>
            </a:pPr>
            <a:r>
              <a:rPr lang="en-US" sz="115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sold many times.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3108960" y="74295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108960" y="74295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493008" y="742950"/>
            <a:ext cx="5376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b="1" kern="0" spc="100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FINTECH FOR BANKS &amp; RETAIL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108960" y="1108710"/>
            <a:ext cx="2788920" cy="804672"/>
          </a:xfrm>
          <a:prstGeom prst="roundRect">
            <a:avLst>
              <a:gd name="adj" fmla="val 6818"/>
            </a:avLst>
          </a:prstGeom>
          <a:solidFill>
            <a:srgbClr val="E9EEF4"/>
          </a:solidFill>
          <a:ln/>
          <a:effectLst>
            <a:outerShdw blurRad="76200" dist="1905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255264" y="1209294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Retail Banking · Finative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55264" y="1511046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9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White-label digital banking (DBO)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80760" y="1108710"/>
            <a:ext cx="2788920" cy="804672"/>
          </a:xfrm>
          <a:prstGeom prst="roundRect">
            <a:avLst>
              <a:gd name="adj" fmla="val 6818"/>
            </a:avLst>
          </a:prstGeom>
          <a:solidFill>
            <a:srgbClr val="E9EEF4"/>
          </a:solidFill>
          <a:ln/>
          <a:effectLst>
            <a:outerShdw blurRad="76200" dist="1905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6227064" y="1209294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Finative Kassa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227064" y="1511046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9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Cloud POS &amp; fiscal checkout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108960" y="2059686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3C6B2E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108960" y="205968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493008" y="2059686"/>
            <a:ext cx="5376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b="1" kern="0" spc="100" dirty="0">
                <a:solidFill>
                  <a:srgbClr val="3C6B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DEV &amp; DATA TOOLING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3108960" y="2425446"/>
            <a:ext cx="1798320" cy="804672"/>
          </a:xfrm>
          <a:prstGeom prst="roundRect">
            <a:avLst>
              <a:gd name="adj" fmla="val 6818"/>
            </a:avLst>
          </a:prstGeom>
          <a:solidFill>
            <a:srgbClr val="EDF2E4"/>
          </a:solidFill>
          <a:ln/>
          <a:effectLst>
            <a:outerShdw blurRad="76200" dist="1905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3255264" y="2526030"/>
            <a:ext cx="152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CodeAche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255264" y="2827782"/>
            <a:ext cx="1524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9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Code quality &amp; tech-debt control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090160" y="2425446"/>
            <a:ext cx="1798320" cy="804672"/>
          </a:xfrm>
          <a:prstGeom prst="roundRect">
            <a:avLst>
              <a:gd name="adj" fmla="val 6818"/>
            </a:avLst>
          </a:prstGeom>
          <a:solidFill>
            <a:srgbClr val="EDF2E4"/>
          </a:solidFill>
          <a:ln/>
          <a:effectLst>
            <a:outerShdw blurRad="76200" dist="1905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5236464" y="2526030"/>
            <a:ext cx="152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 Asset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236464" y="2827782"/>
            <a:ext cx="1524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9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DataOps — instant DB clones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7071360" y="2425446"/>
            <a:ext cx="1798320" cy="804672"/>
          </a:xfrm>
          <a:prstGeom prst="roundRect">
            <a:avLst>
              <a:gd name="adj" fmla="val 6818"/>
            </a:avLst>
          </a:prstGeom>
          <a:solidFill>
            <a:srgbClr val="EDF2E4"/>
          </a:solidFill>
          <a:ln/>
          <a:effectLst>
            <a:outerShdw blurRad="76200" dist="1905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25" name="Text 23"/>
          <p:cNvSpPr/>
          <p:nvPr/>
        </p:nvSpPr>
        <p:spPr>
          <a:xfrm>
            <a:off x="7217664" y="2526030"/>
            <a:ext cx="152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Quantum Hash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217664" y="2827782"/>
            <a:ext cx="1524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9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DSPM — sensitive-data map (K8s)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3108960" y="3376422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8" name="Text 26"/>
          <p:cNvSpPr/>
          <p:nvPr/>
        </p:nvSpPr>
        <p:spPr>
          <a:xfrm>
            <a:off x="3108960" y="337642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3493008" y="3376422"/>
            <a:ext cx="5376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b="1" kern="0" spc="100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TALENT ECOSYSTEM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3108960" y="3742182"/>
            <a:ext cx="2788920" cy="804672"/>
          </a:xfrm>
          <a:prstGeom prst="roundRect">
            <a:avLst>
              <a:gd name="adj" fmla="val 6818"/>
            </a:avLst>
          </a:prstGeom>
          <a:solidFill>
            <a:srgbClr val="FBE7DE"/>
          </a:solidFill>
          <a:ln/>
          <a:effectLst>
            <a:outerShdw blurRad="76200" dist="1905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31" name="Text 29"/>
          <p:cNvSpPr/>
          <p:nvPr/>
        </p:nvSpPr>
        <p:spPr>
          <a:xfrm>
            <a:off x="3255264" y="3842766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KINN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3255264" y="4144518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9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 assembly of IT teams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6080760" y="3742182"/>
            <a:ext cx="2788920" cy="804672"/>
          </a:xfrm>
          <a:prstGeom prst="roundRect">
            <a:avLst>
              <a:gd name="adj" fmla="val 6818"/>
            </a:avLst>
          </a:prstGeom>
          <a:solidFill>
            <a:srgbClr val="FBE7DE"/>
          </a:solidFill>
          <a:ln/>
          <a:effectLst>
            <a:outerShdw blurRad="76200" dist="1905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34" name="Text 32"/>
          <p:cNvSpPr/>
          <p:nvPr/>
        </p:nvSpPr>
        <p:spPr>
          <a:xfrm>
            <a:off x="6227064" y="3842766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Headbridge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227064" y="4144518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9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 virtual internship (EdTech)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108960" y="4601718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</a:pPr>
            <a:r>
              <a:rPr lang="en-US" sz="10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pattern each time: </a:t>
            </a:r>
            <a:r>
              <a:rPr lang="en-US" sz="10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 first done by hand on outsourcing, then packaged and sold many times.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466583-4384-3F28-34E2-823F2F6E9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62" y="0"/>
            <a:ext cx="9156524" cy="51153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DA2AC6-74E8-9212-3EB4-17C767B08B92}"/>
              </a:ext>
            </a:extLst>
          </p:cNvPr>
          <p:cNvSpPr txBox="1"/>
          <p:nvPr/>
        </p:nvSpPr>
        <p:spPr>
          <a:xfrm>
            <a:off x="140369" y="5193450"/>
            <a:ext cx="458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dirty="0">
                <a:latin typeface="Montserrat" pitchFamily="2" charset="77"/>
                <a:hlinkClick r:id="rId3"/>
              </a:rPr>
              <a:t>https://finative.ru</a:t>
            </a:r>
            <a:r>
              <a:rPr lang="ru-RU" dirty="0">
                <a:latin typeface="Montserrat" pitchFamily="2" charset="77"/>
              </a:rPr>
              <a:t> </a:t>
            </a:r>
            <a:endParaRPr lang="en-RU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11562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89320" y="1245870"/>
            <a:ext cx="2331720" cy="2331720"/>
          </a:xfrm>
          <a:prstGeom prst="ellipse">
            <a:avLst/>
          </a:prstGeom>
          <a:solidFill>
            <a:srgbClr val="192E40"/>
          </a:solidFill>
          <a:ln w="15875">
            <a:solidFill>
              <a:srgbClr val="35546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6784848" y="2041398"/>
            <a:ext cx="749808" cy="749808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566928" y="145618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566928" y="161163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BEFORE WE START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66928" y="1913382"/>
            <a:ext cx="5120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42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Turn on Meeting</a:t>
            </a:r>
            <a:endParaRPr lang="en-US" sz="4200" dirty="0"/>
          </a:p>
          <a:p>
            <a:pPr>
              <a:lnSpc>
                <a:spcPct val="102000"/>
              </a:lnSpc>
            </a:pPr>
            <a:r>
              <a:rPr lang="en-US" sz="42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Recording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566928" y="348615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7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 sure the recording is running, and only then begin.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 9-10   —   Digital Habits, Outsource Development, From Services to Products 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C88EB5-8F91-7352-9004-426A053FD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41" y="0"/>
            <a:ext cx="9148641" cy="50520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80BFF6-5428-2208-9DC8-3F0BBFE0C394}"/>
              </a:ext>
            </a:extLst>
          </p:cNvPr>
          <p:cNvSpPr txBox="1"/>
          <p:nvPr/>
        </p:nvSpPr>
        <p:spPr>
          <a:xfrm>
            <a:off x="178469" y="5169386"/>
            <a:ext cx="45760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sz="2000" dirty="0">
                <a:latin typeface="Montserrat" pitchFamily="2" charset="77"/>
                <a:hlinkClick r:id="rId3"/>
              </a:rPr>
              <a:t>https://fin-kassa.com</a:t>
            </a:r>
            <a:r>
              <a:rPr lang="ru-RU" sz="2000" dirty="0">
                <a:latin typeface="Montserrat" pitchFamily="2" charset="77"/>
              </a:rPr>
              <a:t> </a:t>
            </a:r>
            <a:endParaRPr lang="en-RU" sz="2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5830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23C052-8624-1580-6B7A-3FA6AA45D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0498" cy="51017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9769DA-2E06-C764-718A-A971EDB7D9B2}"/>
              </a:ext>
            </a:extLst>
          </p:cNvPr>
          <p:cNvSpPr txBox="1"/>
          <p:nvPr/>
        </p:nvSpPr>
        <p:spPr>
          <a:xfrm>
            <a:off x="146384" y="5193449"/>
            <a:ext cx="4576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dirty="0">
                <a:latin typeface="Montserrat" pitchFamily="2" charset="77"/>
                <a:hlinkClick r:id="rId3"/>
              </a:rPr>
              <a:t>https://codeache.org</a:t>
            </a:r>
            <a:r>
              <a:rPr lang="en-RU" dirty="0">
                <a:latin typeface="Montserrat" pitchFamily="2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91279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5489EA-3891-EE67-57F5-2578CD579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21230" cy="503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1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19C31D1-0BFD-AD0A-AE42-8144809A7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0851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655A9A-69C0-10E9-8E53-CFE4FC0B6312}"/>
              </a:ext>
            </a:extLst>
          </p:cNvPr>
          <p:cNvSpPr txBox="1"/>
          <p:nvPr/>
        </p:nvSpPr>
        <p:spPr>
          <a:xfrm>
            <a:off x="88232" y="5149353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sz="2400" dirty="0">
                <a:latin typeface="Montserrat" pitchFamily="2" charset="77"/>
                <a:hlinkClick r:id="rId3"/>
              </a:rPr>
              <a:t>https://quantum-hash.com</a:t>
            </a:r>
            <a:r>
              <a:rPr lang="en-RU" sz="2400" dirty="0">
                <a:latin typeface="Montserrat" pitchFamily="2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2280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E4DF98-955C-4FA8-AD97-D2331C9BF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" y="0"/>
            <a:ext cx="9138789" cy="51083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192502-3E8E-6866-CB75-7D5938AFB7FC}"/>
              </a:ext>
            </a:extLst>
          </p:cNvPr>
          <p:cNvSpPr txBox="1"/>
          <p:nvPr/>
        </p:nvSpPr>
        <p:spPr>
          <a:xfrm>
            <a:off x="200526" y="520147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sz="2800" dirty="0">
                <a:latin typeface="Montserrat" pitchFamily="2" charset="77"/>
                <a:hlinkClick r:id="rId3"/>
              </a:rPr>
              <a:t>https://kynn.ru</a:t>
            </a:r>
            <a:r>
              <a:rPr lang="en-RU" sz="2800" dirty="0">
                <a:latin typeface="Montserrat" pitchFamily="2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96456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16EA03-9E9F-10F1-E41E-DD6AEE76A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76009" cy="50707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7FD7A7-E987-F918-613A-AEA8DD8EAC13}"/>
              </a:ext>
            </a:extLst>
          </p:cNvPr>
          <p:cNvSpPr txBox="1"/>
          <p:nvPr/>
        </p:nvSpPr>
        <p:spPr>
          <a:xfrm>
            <a:off x="80211" y="5129281"/>
            <a:ext cx="45880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sz="2800" dirty="0">
                <a:latin typeface="Montserrat" pitchFamily="2" charset="77"/>
                <a:hlinkClick r:id="rId3"/>
              </a:rPr>
              <a:t>https://headbridge.ru</a:t>
            </a:r>
            <a:r>
              <a:rPr lang="en-RU" sz="2800" dirty="0">
                <a:latin typeface="Montserrat" pitchFamily="2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09839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466583-4384-3F28-34E2-823F2F6E9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62" y="0"/>
            <a:ext cx="9156524" cy="51153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DA2AC6-74E8-9212-3EB4-17C767B08B92}"/>
              </a:ext>
            </a:extLst>
          </p:cNvPr>
          <p:cNvSpPr txBox="1"/>
          <p:nvPr/>
        </p:nvSpPr>
        <p:spPr>
          <a:xfrm>
            <a:off x="140369" y="5193450"/>
            <a:ext cx="458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dirty="0">
                <a:latin typeface="Montserrat" pitchFamily="2" charset="77"/>
                <a:hlinkClick r:id="rId3"/>
              </a:rPr>
              <a:t>https://finative.ru</a:t>
            </a:r>
            <a:r>
              <a:rPr lang="ru-RU" dirty="0">
                <a:latin typeface="Montserrat" pitchFamily="2" charset="77"/>
              </a:rPr>
              <a:t> </a:t>
            </a:r>
            <a:endParaRPr lang="en-RU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19272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C88EB5-8F91-7352-9004-426A053FD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41" y="0"/>
            <a:ext cx="9148641" cy="50520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80BFF6-5428-2208-9DC8-3F0BBFE0C394}"/>
              </a:ext>
            </a:extLst>
          </p:cNvPr>
          <p:cNvSpPr txBox="1"/>
          <p:nvPr/>
        </p:nvSpPr>
        <p:spPr>
          <a:xfrm>
            <a:off x="178469" y="5169386"/>
            <a:ext cx="45760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sz="2000" dirty="0">
                <a:latin typeface="Montserrat" pitchFamily="2" charset="77"/>
                <a:hlinkClick r:id="rId3"/>
              </a:rPr>
              <a:t>https://fin-kassa.com</a:t>
            </a:r>
            <a:r>
              <a:rPr lang="ru-RU" sz="2000" dirty="0">
                <a:latin typeface="Montserrat" pitchFamily="2" charset="77"/>
              </a:rPr>
              <a:t> </a:t>
            </a:r>
            <a:endParaRPr lang="en-RU" sz="2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319444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kern="0" spc="15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 PRODUCT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1245870"/>
            <a:ext cx="2377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2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Build once,</a:t>
            </a:r>
            <a:endParaRPr lang="en-US" sz="2600" dirty="0"/>
          </a:p>
          <a:p>
            <a:pPr>
              <a:lnSpc>
                <a:spcPct val="105000"/>
              </a:lnSpc>
            </a:pPr>
            <a:r>
              <a:rPr lang="en-US" sz="2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sell many</a:t>
            </a:r>
            <a:endParaRPr lang="en-US" sz="2600" dirty="0"/>
          </a:p>
          <a:p>
            <a:pPr>
              <a:lnSpc>
                <a:spcPct val="105000"/>
              </a:lnSpc>
            </a:pPr>
            <a:r>
              <a:rPr lang="en-US" sz="2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444627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120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 = one product sale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108960" y="697230"/>
            <a:ext cx="5760720" cy="749808"/>
          </a:xfrm>
          <a:prstGeom prst="roundRect">
            <a:avLst>
              <a:gd name="adj" fmla="val 9756"/>
            </a:avLst>
          </a:prstGeom>
          <a:solidFill>
            <a:srgbClr val="192E40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337560" y="697230"/>
            <a:ext cx="5303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One-time development cost: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₽15M</a:t>
            </a:r>
            <a:r>
              <a:rPr lang="en-US" sz="130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 ·   each extra sale then costs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≈ ₽0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108960" y="1703070"/>
            <a:ext cx="1767840" cy="2450592"/>
          </a:xfrm>
          <a:prstGeom prst="roundRect">
            <a:avLst>
              <a:gd name="adj" fmla="val 4138"/>
            </a:avLst>
          </a:prstGeom>
          <a:solidFill>
            <a:srgbClr val="FCEDE6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200400" y="1849374"/>
            <a:ext cx="158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Barely covers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200400" y="2233422"/>
            <a:ext cx="158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 × ₽1M = ₽15M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200400" y="2526030"/>
            <a:ext cx="158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profit ₽0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200400" y="2910078"/>
            <a:ext cx="1584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4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0%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3200400" y="3641598"/>
            <a:ext cx="158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margin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105400" y="1703070"/>
            <a:ext cx="1767840" cy="2450592"/>
          </a:xfrm>
          <a:prstGeom prst="roundRect">
            <a:avLst>
              <a:gd name="adj" fmla="val 4138"/>
            </a:avLst>
          </a:prstGeom>
          <a:solidFill>
            <a:srgbClr val="EEF2F7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5196840" y="1849374"/>
            <a:ext cx="158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Healthy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196840" y="2233422"/>
            <a:ext cx="158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 × ₽1M = ₽20M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196840" y="2526030"/>
            <a:ext cx="158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profit ₽5M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196840" y="2910078"/>
            <a:ext cx="1584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4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25%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5196840" y="3641598"/>
            <a:ext cx="158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margin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101840" y="1703070"/>
            <a:ext cx="1767840" cy="2450592"/>
          </a:xfrm>
          <a:prstGeom prst="roundRect">
            <a:avLst>
              <a:gd name="adj" fmla="val 4138"/>
            </a:avLst>
          </a:prstGeom>
          <a:solidFill>
            <a:srgbClr val="EEF3E3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21" name="Text 19"/>
          <p:cNvSpPr/>
          <p:nvPr/>
        </p:nvSpPr>
        <p:spPr>
          <a:xfrm>
            <a:off x="7193280" y="1849374"/>
            <a:ext cx="158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scale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193280" y="2233422"/>
            <a:ext cx="158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× ₽1M = ₽60M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193280" y="2526030"/>
            <a:ext cx="158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profit ₽45M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193280" y="2910078"/>
            <a:ext cx="1584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400" b="1" dirty="0">
                <a:solidFill>
                  <a:srgbClr val="3C6B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75%</a:t>
            </a:r>
            <a:endParaRPr lang="en-US" sz="3400" dirty="0"/>
          </a:p>
        </p:txBody>
      </p:sp>
      <p:sp>
        <p:nvSpPr>
          <p:cNvPr id="25" name="Text 23"/>
          <p:cNvSpPr/>
          <p:nvPr/>
        </p:nvSpPr>
        <p:spPr>
          <a:xfrm>
            <a:off x="7193280" y="3641598"/>
            <a:ext cx="158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margin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3108960" y="4299966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1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product, same one-time cost — only the number of sales changes. </a:t>
            </a:r>
            <a:r>
              <a:rPr lang="en-US" sz="11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Unlike selling hours, margin grows with scale.</a:t>
            </a:r>
            <a:endParaRPr lang="en-US" sz="11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kern="0" spc="12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 HABITS · FINANCIALS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1245870"/>
            <a:ext cx="2377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IFRS 2024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3108960" y="97155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 IFRS financial statements — the numbers behind the case.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383280" y="2114550"/>
            <a:ext cx="5212080" cy="1371600"/>
          </a:xfrm>
          <a:prstGeom prst="roundRect">
            <a:avLst>
              <a:gd name="adj" fmla="val 6667"/>
            </a:avLst>
          </a:prstGeom>
          <a:solidFill>
            <a:srgbClr val="192E40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7" name="Text 5">
            <a:hlinkClick r:id="rId3"/>
          </p:cNvPr>
          <p:cNvSpPr/>
          <p:nvPr/>
        </p:nvSpPr>
        <p:spPr>
          <a:xfrm>
            <a:off x="3657600" y="240715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700" b="1" u="sng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the full IFRS 2024 statements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3657600" y="2919222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5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consolidated group accounts  ·  click to open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108960" y="3742182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100" i="1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МСФО, consolidated at group level — the reporting used to price the pre-IPO.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78867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94411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TODAY</a:t>
            </a: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33731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>
              <a:lnSpc>
                <a:spcPct val="104000"/>
              </a:lnSpc>
            </a:pPr>
            <a:r>
              <a:rPr sz="2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What we'll cover</a:t>
            </a: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502234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9-10   —   Digital Habits, Outsource Development, From Services to Products </a:t>
            </a:r>
            <a:endParaRPr sz="800" dirty="0">
              <a:solidFill>
                <a:srgbClr val="9FB0BF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200400" y="98069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200400" y="98069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92583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В прошлых сериях… 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200400" y="1584198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200400" y="158419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52933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История компании «Цифровые привычки»</a:t>
            </a: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200400" y="218770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200400" y="218770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13283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Юнит-Экономика «заказной разработки»</a:t>
            </a:r>
          </a:p>
        </p:txBody>
      </p:sp>
      <p:sp>
        <p:nvSpPr>
          <p:cNvPr id="367" name="Google Shape;367;p18">
            <a:extLst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noGrp="1"/>
          </p:cNvSpPr>
          <p:nvPr/>
        </p:nvSpPr>
        <p:spPr>
          <a:xfrm>
            <a:off x="3200400" y="2791206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68" name="Google Shape;368;p18">
            <a:extLst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noGrp="1"/>
          </p:cNvSpPr>
          <p:nvPr/>
        </p:nvSpPr>
        <p:spPr>
          <a:xfrm>
            <a:off x="3200400" y="279120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736342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Юнит-Экономика </a:t>
            </a: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B2B </a:t>
            </a:r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продукта</a:t>
            </a:r>
          </a:p>
        </p:txBody>
      </p:sp>
      <p:sp>
        <p:nvSpPr>
          <p:cNvPr id="370" name="Google Shape;370;p18">
            <a:extLst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noGrp="1"/>
          </p:cNvSpPr>
          <p:nvPr/>
        </p:nvSpPr>
        <p:spPr>
          <a:xfrm>
            <a:off x="3200400" y="3394710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71" name="Google Shape;371;p18">
            <a:extLst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noGrp="1"/>
          </p:cNvSpPr>
          <p:nvPr/>
        </p:nvSpPr>
        <p:spPr>
          <a:xfrm>
            <a:off x="3200400" y="3394710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33984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Pre-IPO </a:t>
            </a:r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компании «Цифровые привычки»</a:t>
            </a:r>
            <a:endParaRPr lang="en-US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3" name="Google Shape;373;p18">
            <a:extLst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noGrp="1"/>
          </p:cNvSpPr>
          <p:nvPr/>
        </p:nvSpPr>
        <p:spPr>
          <a:xfrm>
            <a:off x="3200400" y="3998214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sp>
        <p:nvSpPr>
          <p:cNvPr id="374" name="Google Shape;374;p18">
            <a:extLst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noGrp="1"/>
          </p:cNvSpPr>
          <p:nvPr/>
        </p:nvSpPr>
        <p:spPr>
          <a:xfrm>
            <a:off x="3200400" y="399821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94335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Практическое задание</a:t>
            </a:r>
            <a:endParaRPr lang="en-GB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2156498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D0B51C-9E32-1BC7-E2A7-492565C50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56199" cy="48848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23D45F-AE89-A5BC-E7ED-85B84D953FF1}"/>
              </a:ext>
            </a:extLst>
          </p:cNvPr>
          <p:cNvSpPr txBox="1"/>
          <p:nvPr/>
        </p:nvSpPr>
        <p:spPr>
          <a:xfrm>
            <a:off x="140369" y="5049070"/>
            <a:ext cx="45800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sz="2000" dirty="0">
                <a:latin typeface="Montserrat" pitchFamily="2" charset="77"/>
                <a:hlinkClick r:id="rId3"/>
              </a:rPr>
              <a:t>https://dhabits.ru/investors/</a:t>
            </a:r>
            <a:r>
              <a:rPr lang="en-RU" sz="2000" dirty="0">
                <a:latin typeface="Montserrat" pitchFamily="2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6380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kern="0" spc="12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1245870"/>
            <a:ext cx="2377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Pre-IPO</a:t>
            </a:r>
            <a:endParaRPr lang="en-US" sz="2700" dirty="0"/>
          </a:p>
          <a:p>
            <a:pPr>
              <a:lnSpc>
                <a:spcPct val="104000"/>
              </a:lnSpc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valuation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3108960" y="724662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the ₽5.4 bn valuation is built — two ways to the same number.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108960" y="1419606"/>
            <a:ext cx="5760720" cy="502920"/>
          </a:xfrm>
          <a:prstGeom prst="rect">
            <a:avLst/>
          </a:prstGeom>
          <a:solidFill>
            <a:srgbClr val="192E40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236976" y="1419606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Component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983480" y="1419606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Shares × price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223760" y="1419606"/>
            <a:ext cx="14996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08960" y="1922526"/>
            <a:ext cx="57607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236976" y="1922526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Pre-money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83480" y="1922526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150M × ₽30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7223760" y="1922526"/>
            <a:ext cx="14996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300" b="1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₽4.5 bn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108960" y="2425446"/>
            <a:ext cx="57607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236976" y="2425446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 Cash raised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983480" y="2425446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30M × ₽30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223760" y="2425446"/>
            <a:ext cx="14996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300" b="1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₽0.9 bn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108960" y="2928366"/>
            <a:ext cx="5760720" cy="502920"/>
          </a:xfrm>
          <a:prstGeom prst="rect">
            <a:avLst/>
          </a:prstGeom>
          <a:solidFill>
            <a:srgbClr val="E7EFD8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3236976" y="2928366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= Post-money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983480" y="2928366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180M × ₽30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223760" y="2928366"/>
            <a:ext cx="14996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500" b="1" dirty="0">
                <a:solidFill>
                  <a:srgbClr val="3C6B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₽5.4 bn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3108960" y="3632454"/>
            <a:ext cx="5760720" cy="841248"/>
          </a:xfrm>
          <a:prstGeom prst="roundRect">
            <a:avLst>
              <a:gd name="adj" fmla="val 8696"/>
            </a:avLst>
          </a:prstGeom>
          <a:solidFill>
            <a:srgbClr val="E9EEF4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3" name="Text 21"/>
          <p:cNvSpPr/>
          <p:nvPr/>
        </p:nvSpPr>
        <p:spPr>
          <a:xfrm>
            <a:off x="3337560" y="3632454"/>
            <a:ext cx="5303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2000"/>
              </a:lnSpc>
            </a:pPr>
            <a:r>
              <a:rPr lang="en-US" sz="12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Both roads meet at ₽5.4 bn: </a:t>
            </a:r>
            <a:r>
              <a:rPr lang="en-US" sz="125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price × shares after pre-IPO (₽30 × 180M) equals pre-money ₽4.5 bn plus ₽0.9 bn raised.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3108960" y="4565142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i="1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Sources: Longterminvestments; TAdviser.</a:t>
            </a:r>
            <a:endParaRPr lang="en-US" sz="9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kern="0" spc="12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 HABITS · FINANCIALS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1245870"/>
            <a:ext cx="2377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IFRS 2025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3108960" y="97155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 full IFRS report — the picture after pre-IPO.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383280" y="2114550"/>
            <a:ext cx="5212080" cy="1371600"/>
          </a:xfrm>
          <a:prstGeom prst="roundRect">
            <a:avLst>
              <a:gd name="adj" fmla="val 6667"/>
            </a:avLst>
          </a:prstGeom>
          <a:solidFill>
            <a:srgbClr val="192E40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7" name="Text 5">
            <a:hlinkClick r:id="rId3"/>
          </p:cNvPr>
          <p:cNvSpPr/>
          <p:nvPr/>
        </p:nvSpPr>
        <p:spPr>
          <a:xfrm>
            <a:off x="3657600" y="240715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700" b="1" u="sng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the </a:t>
            </a:r>
            <a:r>
              <a:rPr lang="en-US" sz="1700" b="1" u="sng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full</a:t>
            </a:r>
            <a:r>
              <a:rPr lang="en-US" sz="1700" b="1" u="sng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IFRS 2025 statements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3657600" y="2919222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5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consolidated group accounts  ·  click to open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108960" y="3742182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100" i="1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post-deal reporting: what the company looks like once the pre-IPO capital is in.</a:t>
            </a:r>
            <a:endParaRPr lang="en-US" sz="11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kern="0" spc="15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 · SUBMIT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1245870"/>
            <a:ext cx="2377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Practical Task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925830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 the practice on the course site: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108960" y="2023110"/>
            <a:ext cx="5760720" cy="1051560"/>
          </a:xfrm>
          <a:prstGeom prst="roundRect">
            <a:avLst>
              <a:gd name="adj" fmla="val 8696"/>
            </a:avLst>
          </a:prstGeom>
          <a:solidFill>
            <a:srgbClr val="192E40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7" name="Text 5">
            <a:hlinkClick r:id="rId3"/>
          </p:cNvPr>
          <p:cNvSpPr/>
          <p:nvPr/>
        </p:nvSpPr>
        <p:spPr>
          <a:xfrm>
            <a:off x="3291840" y="2023110"/>
            <a:ext cx="53949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50" b="1" u="sng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/>
              </a:rPr>
              <a:t>max-ppv.ru/lectures9-10/digital-</a:t>
            </a:r>
            <a:r>
              <a:rPr lang="en-US" sz="1650" b="1" u="sng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/>
              </a:rPr>
              <a:t>habits.html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3108960" y="3348990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link, one submission per person.</a:t>
            </a:r>
            <a:endParaRPr lang="en-US" sz="1250" dirty="0"/>
          </a:p>
        </p:txBody>
      </p:sp>
    </p:spTree>
    <p:extLst>
      <p:ext uri="{BB962C8B-B14F-4D97-AF65-F5344CB8AC3E}">
        <p14:creationId xmlns:p14="http://schemas.microsoft.com/office/powerpoint/2010/main" val="7840847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1245" y="27432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defTabSz="914391"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78867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defTabSz="914391"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94411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914391">
              <a:defRPr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TODAY</a:t>
            </a:r>
            <a:endParaRPr sz="950" dirty="0">
              <a:solidFill>
                <a:srgbClr val="F2785C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33731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defTabSz="914391">
              <a:lnSpc>
                <a:spcPct val="104000"/>
              </a:lnSpc>
              <a:defRPr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Done So Far</a:t>
            </a: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502234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914391">
              <a:defRPr/>
            </a:pP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9-10   —   Digital Habits, Outsource Development, From Services to Products 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92583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В прошлых сериях… 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52933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История компании «Цифровые привычки»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13283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Юнит-Экономика «заказной разработки»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79606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Юнит-Экономика </a:t>
            </a: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B2B </a:t>
            </a:r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продукта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45929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Pre-IPO </a:t>
            </a:r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компании «Цифровые привычки»</a:t>
            </a:r>
            <a:endParaRPr lang="en-US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406279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Практическое задание</a:t>
            </a:r>
            <a:endParaRPr lang="en-GB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2" name="Google Shape;377;p18">
            <a:extLst>
              <a:ext uri="{FF2B5EF4-FFF2-40B4-BE49-F238E27FC236}">
                <a16:creationId xmlns:a16="http://schemas.microsoft.com/office/drawing/2014/main" id="{2C7A654A-A0EC-2252-2D1F-FDE776EF88E6}"/>
              </a:ext>
            </a:extLst>
          </p:cNvPr>
          <p:cNvSpPr>
            <a:spLocks noGrp="1"/>
          </p:cNvSpPr>
          <p:nvPr/>
        </p:nvSpPr>
        <p:spPr>
          <a:xfrm>
            <a:off x="3238953" y="442880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 defTabSz="914391">
              <a:defRPr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3" name="Google Shape;743;p34">
            <a:extLst>
              <a:ext uri="{FF2B5EF4-FFF2-40B4-BE49-F238E27FC236}">
                <a16:creationId xmlns:a16="http://schemas.microsoft.com/office/drawing/2014/main" id="{532905C7-C012-9508-E86F-164D60FAA456}"/>
              </a:ext>
            </a:extLst>
          </p:cNvPr>
          <p:cNvSpPr>
            <a:spLocks noGrp="1"/>
          </p:cNvSpPr>
          <p:nvPr/>
        </p:nvSpPr>
        <p:spPr>
          <a:xfrm>
            <a:off x="3238953" y="92583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4" name="Google Shape;744;p34">
            <a:extLst>
              <a:ext uri="{FF2B5EF4-FFF2-40B4-BE49-F238E27FC236}">
                <a16:creationId xmlns:a16="http://schemas.microsoft.com/office/drawing/2014/main" id="{F2966E74-FD79-A695-DF45-C461D23F6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7" y="102568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5" name="Google Shape;746;p34">
            <a:extLst>
              <a:ext uri="{FF2B5EF4-FFF2-40B4-BE49-F238E27FC236}">
                <a16:creationId xmlns:a16="http://schemas.microsoft.com/office/drawing/2014/main" id="{63B2C17D-B925-466B-6BF5-C164DA654E8C}"/>
              </a:ext>
            </a:extLst>
          </p:cNvPr>
          <p:cNvSpPr>
            <a:spLocks noGrp="1"/>
          </p:cNvSpPr>
          <p:nvPr/>
        </p:nvSpPr>
        <p:spPr>
          <a:xfrm>
            <a:off x="3238953" y="156591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6" name="Google Shape;747;p34">
            <a:extLst>
              <a:ext uri="{FF2B5EF4-FFF2-40B4-BE49-F238E27FC236}">
                <a16:creationId xmlns:a16="http://schemas.microsoft.com/office/drawing/2014/main" id="{D9712902-5E6B-6D4E-1AAA-BF9870BF9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7" y="166576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7" name="Google Shape;749;p34">
            <a:extLst>
              <a:ext uri="{FF2B5EF4-FFF2-40B4-BE49-F238E27FC236}">
                <a16:creationId xmlns:a16="http://schemas.microsoft.com/office/drawing/2014/main" id="{40ED1A67-28A7-D1A2-5FA2-D6902EE0FB34}"/>
              </a:ext>
            </a:extLst>
          </p:cNvPr>
          <p:cNvSpPr>
            <a:spLocks noGrp="1"/>
          </p:cNvSpPr>
          <p:nvPr/>
        </p:nvSpPr>
        <p:spPr>
          <a:xfrm>
            <a:off x="3238953" y="220599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8" name="Google Shape;750;p34">
            <a:extLst>
              <a:ext uri="{FF2B5EF4-FFF2-40B4-BE49-F238E27FC236}">
                <a16:creationId xmlns:a16="http://schemas.microsoft.com/office/drawing/2014/main" id="{35DC51D9-D08E-3DA9-BFA9-A97CBEEC3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7" y="230584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9" name="Google Shape;752;p34">
            <a:extLst>
              <a:ext uri="{FF2B5EF4-FFF2-40B4-BE49-F238E27FC236}">
                <a16:creationId xmlns:a16="http://schemas.microsoft.com/office/drawing/2014/main" id="{62565B96-0267-A032-1065-3BDA781AD4E3}"/>
              </a:ext>
            </a:extLst>
          </p:cNvPr>
          <p:cNvSpPr>
            <a:spLocks noGrp="1"/>
          </p:cNvSpPr>
          <p:nvPr/>
        </p:nvSpPr>
        <p:spPr>
          <a:xfrm>
            <a:off x="3238953" y="284607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10" name="Google Shape;753;p34">
            <a:extLst>
              <a:ext uri="{FF2B5EF4-FFF2-40B4-BE49-F238E27FC236}">
                <a16:creationId xmlns:a16="http://schemas.microsoft.com/office/drawing/2014/main" id="{91CE8D1C-C126-9DC3-B4CD-A7BA69F34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7" y="294592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1" name="Google Shape;755;p34">
            <a:extLst>
              <a:ext uri="{FF2B5EF4-FFF2-40B4-BE49-F238E27FC236}">
                <a16:creationId xmlns:a16="http://schemas.microsoft.com/office/drawing/2014/main" id="{F6A9F8B9-6EFC-07F0-345C-229FED86C5A4}"/>
              </a:ext>
            </a:extLst>
          </p:cNvPr>
          <p:cNvSpPr>
            <a:spLocks noGrp="1"/>
          </p:cNvSpPr>
          <p:nvPr/>
        </p:nvSpPr>
        <p:spPr>
          <a:xfrm>
            <a:off x="3238953" y="348615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12" name="Google Shape;756;p34">
            <a:extLst>
              <a:ext uri="{FF2B5EF4-FFF2-40B4-BE49-F238E27FC236}">
                <a16:creationId xmlns:a16="http://schemas.microsoft.com/office/drawing/2014/main" id="{D8EBCB1F-0075-7C06-6D5D-E653A24DDF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7" y="358600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3" name="Google Shape;758;p34">
            <a:extLst>
              <a:ext uri="{FF2B5EF4-FFF2-40B4-BE49-F238E27FC236}">
                <a16:creationId xmlns:a16="http://schemas.microsoft.com/office/drawing/2014/main" id="{410F124C-0A51-64B7-C195-A2764C90348D}"/>
              </a:ext>
            </a:extLst>
          </p:cNvPr>
          <p:cNvSpPr>
            <a:spLocks noGrp="1"/>
          </p:cNvSpPr>
          <p:nvPr/>
        </p:nvSpPr>
        <p:spPr>
          <a:xfrm>
            <a:off x="3238953" y="412623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/>
          </a:p>
        </p:txBody>
      </p:sp>
      <p:pic>
        <p:nvPicPr>
          <p:cNvPr id="14" name="Google Shape;759;p34">
            <a:extLst>
              <a:ext uri="{FF2B5EF4-FFF2-40B4-BE49-F238E27FC236}">
                <a16:creationId xmlns:a16="http://schemas.microsoft.com/office/drawing/2014/main" id="{CB8B13B4-E2DD-6E8C-8DC2-76F072638B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7" y="4226084"/>
            <a:ext cx="184343" cy="18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41165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89320" y="788670"/>
            <a:ext cx="310896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300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?</a:t>
            </a:r>
            <a:endParaRPr lang="en-US" sz="30000" dirty="0"/>
          </a:p>
        </p:txBody>
      </p:sp>
      <p:sp>
        <p:nvSpPr>
          <p:cNvPr id="3" name="Shape 1"/>
          <p:cNvSpPr/>
          <p:nvPr/>
        </p:nvSpPr>
        <p:spPr>
          <a:xfrm>
            <a:off x="566928" y="218770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566928" y="234315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kern="0" spc="2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WRAP-UP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66928" y="2617470"/>
            <a:ext cx="8183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48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Questions?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566928" y="359587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the topics discussed — and not only.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 9-10   —   Digital Habits, Outsource Development, From Services to Products 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kern="0" spc="15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1 · WARM-UP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1245870"/>
            <a:ext cx="2377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 words</a:t>
            </a:r>
            <a:endParaRPr lang="en-US" sz="2500" dirty="0"/>
          </a:p>
          <a:p>
            <a:pPr>
              <a:lnSpc>
                <a:spcPct val="105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that stuck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578358"/>
            <a:ext cx="5760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b="1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Write down 10 words or concepts that stayed with you after the course. Whatever comes to mind first — no filtering.</a:t>
            </a:r>
            <a:endParaRPr lang="en-US" b="1" dirty="0"/>
          </a:p>
        </p:txBody>
      </p:sp>
      <p:sp>
        <p:nvSpPr>
          <p:cNvPr id="6" name="Text 4"/>
          <p:cNvSpPr/>
          <p:nvPr/>
        </p:nvSpPr>
        <p:spPr>
          <a:xfrm>
            <a:off x="3108960" y="197739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3493008" y="2288286"/>
            <a:ext cx="2263140" cy="0"/>
          </a:xfrm>
          <a:prstGeom prst="line">
            <a:avLst/>
          </a:prstGeom>
          <a:noFill/>
          <a:ln w="12700">
            <a:solidFill>
              <a:srgbClr val="C9D2DC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Text 6"/>
          <p:cNvSpPr/>
          <p:nvPr/>
        </p:nvSpPr>
        <p:spPr>
          <a:xfrm>
            <a:off x="3108960" y="245287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493008" y="2763774"/>
            <a:ext cx="2263140" cy="0"/>
          </a:xfrm>
          <a:prstGeom prst="line">
            <a:avLst/>
          </a:prstGeom>
          <a:noFill/>
          <a:ln w="12700">
            <a:solidFill>
              <a:srgbClr val="C9D2DC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108960" y="292836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3493008" y="3239262"/>
            <a:ext cx="2263140" cy="0"/>
          </a:xfrm>
          <a:prstGeom prst="line">
            <a:avLst/>
          </a:prstGeom>
          <a:noFill/>
          <a:ln w="12700">
            <a:solidFill>
              <a:srgbClr val="C9D2DC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Text 10"/>
          <p:cNvSpPr/>
          <p:nvPr/>
        </p:nvSpPr>
        <p:spPr>
          <a:xfrm>
            <a:off x="3108960" y="34038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3493008" y="3714750"/>
            <a:ext cx="2263140" cy="0"/>
          </a:xfrm>
          <a:prstGeom prst="line">
            <a:avLst/>
          </a:prstGeom>
          <a:noFill/>
          <a:ln w="12700">
            <a:solidFill>
              <a:srgbClr val="C9D2DC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4" name="Text 12"/>
          <p:cNvSpPr/>
          <p:nvPr/>
        </p:nvSpPr>
        <p:spPr>
          <a:xfrm>
            <a:off x="3108960" y="387934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3493008" y="4190238"/>
            <a:ext cx="2263140" cy="0"/>
          </a:xfrm>
          <a:prstGeom prst="line">
            <a:avLst/>
          </a:prstGeom>
          <a:noFill/>
          <a:ln w="12700">
            <a:solidFill>
              <a:srgbClr val="C9D2DC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6149340" y="197739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533388" y="2288286"/>
            <a:ext cx="2263140" cy="0"/>
          </a:xfrm>
          <a:prstGeom prst="line">
            <a:avLst/>
          </a:prstGeom>
          <a:noFill/>
          <a:ln w="12700">
            <a:solidFill>
              <a:srgbClr val="C9D2DC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8" name="Text 16"/>
          <p:cNvSpPr/>
          <p:nvPr/>
        </p:nvSpPr>
        <p:spPr>
          <a:xfrm>
            <a:off x="6149340" y="245287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533388" y="2763774"/>
            <a:ext cx="2263140" cy="0"/>
          </a:xfrm>
          <a:prstGeom prst="line">
            <a:avLst/>
          </a:prstGeom>
          <a:noFill/>
          <a:ln w="12700">
            <a:solidFill>
              <a:srgbClr val="C9D2DC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Text 18"/>
          <p:cNvSpPr/>
          <p:nvPr/>
        </p:nvSpPr>
        <p:spPr>
          <a:xfrm>
            <a:off x="6149340" y="292836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533388" y="3239262"/>
            <a:ext cx="2263140" cy="0"/>
          </a:xfrm>
          <a:prstGeom prst="line">
            <a:avLst/>
          </a:prstGeom>
          <a:noFill/>
          <a:ln w="12700">
            <a:solidFill>
              <a:srgbClr val="C9D2DC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6149340" y="34038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9.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6533388" y="3714750"/>
            <a:ext cx="2263140" cy="0"/>
          </a:xfrm>
          <a:prstGeom prst="line">
            <a:avLst/>
          </a:prstGeom>
          <a:noFill/>
          <a:ln w="12700">
            <a:solidFill>
              <a:srgbClr val="C9D2DC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4" name="Text 22"/>
          <p:cNvSpPr/>
          <p:nvPr/>
        </p:nvSpPr>
        <p:spPr>
          <a:xfrm>
            <a:off x="6149340" y="387934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10.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6533388" y="4190238"/>
            <a:ext cx="2263140" cy="0"/>
          </a:xfrm>
          <a:prstGeom prst="line">
            <a:avLst/>
          </a:prstGeom>
          <a:noFill/>
          <a:ln w="12700">
            <a:solidFill>
              <a:srgbClr val="C9D2DC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kern="0" spc="15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2 · 12 MIN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1245870"/>
            <a:ext cx="2377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Build</a:t>
            </a:r>
            <a:endParaRPr lang="en-US" sz="2500" dirty="0"/>
          </a:p>
          <a:p>
            <a:pPr>
              <a:lnSpc>
                <a:spcPct val="105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map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788670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Pick the 5 most important of your 10. For each, fill one row:</a:t>
            </a:r>
            <a:endParaRPr lang="en-US" sz="2000" b="1" dirty="0"/>
          </a:p>
        </p:txBody>
      </p:sp>
      <p:sp>
        <p:nvSpPr>
          <p:cNvPr id="6" name="Shape 4"/>
          <p:cNvSpPr/>
          <p:nvPr/>
        </p:nvSpPr>
        <p:spPr>
          <a:xfrm>
            <a:off x="3108960" y="1520190"/>
            <a:ext cx="5760720" cy="658368"/>
          </a:xfrm>
          <a:prstGeom prst="rect">
            <a:avLst/>
          </a:prstGeom>
          <a:solidFill>
            <a:srgbClr val="192E40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218688" y="1520190"/>
            <a:ext cx="1051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Concept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453128" y="1520190"/>
            <a:ext cx="20802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it helps</a:t>
            </a:r>
            <a:endParaRPr lang="en-US" sz="1200" dirty="0"/>
          </a:p>
          <a:p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understand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716268" y="1520190"/>
            <a:ext cx="20802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it's useful</a:t>
            </a:r>
            <a:endParaRPr lang="en-US" sz="1200" dirty="0"/>
          </a:p>
          <a:p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you personally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108960" y="2178558"/>
            <a:ext cx="57607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218688" y="2178558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108960" y="2635758"/>
            <a:ext cx="5760720" cy="457200"/>
          </a:xfrm>
          <a:prstGeom prst="rect">
            <a:avLst/>
          </a:prstGeom>
          <a:solidFill>
            <a:srgbClr val="F5F8FB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18688" y="2635758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108960" y="3092958"/>
            <a:ext cx="57607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218688" y="3092958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108960" y="3550158"/>
            <a:ext cx="5760720" cy="457200"/>
          </a:xfrm>
          <a:prstGeom prst="rect">
            <a:avLst/>
          </a:prstGeom>
          <a:solidFill>
            <a:srgbClr val="F5F8FB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3218688" y="3550158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108960" y="4007358"/>
            <a:ext cx="57607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3218688" y="4007358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kern="0" spc="15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3 · 5 MIN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1245870"/>
            <a:ext cx="2377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final</a:t>
            </a:r>
            <a:endParaRPr lang="en-US" sz="2500" dirty="0"/>
          </a:p>
          <a:p>
            <a:pPr>
              <a:lnSpc>
                <a:spcPct val="105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formula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852678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a single sentence — write down your own: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108960" y="1840230"/>
            <a:ext cx="5760720" cy="2194560"/>
          </a:xfrm>
          <a:prstGeom prst="roundRect">
            <a:avLst>
              <a:gd name="adj" fmla="val 4167"/>
            </a:avLst>
          </a:prstGeom>
          <a:solidFill>
            <a:srgbClr val="E7EEF5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520440" y="2068830"/>
            <a:ext cx="49377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main lesson of this course for me:</a:t>
            </a:r>
            <a:endParaRPr lang="en-US" dirty="0"/>
          </a:p>
          <a:p>
            <a:pPr>
              <a:lnSpc>
                <a:spcPct val="130000"/>
              </a:lnSpc>
            </a:pPr>
            <a:r>
              <a:rPr lang="en-US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endParaRPr lang="en-US" dirty="0"/>
          </a:p>
          <a:p>
            <a:pPr>
              <a:lnSpc>
                <a:spcPct val="130000"/>
              </a:lnSpc>
            </a:pPr>
            <a:r>
              <a:rPr lang="en-US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______________________________________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kern="0" spc="15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4 · IN PAIRS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205740" y="1245870"/>
            <a:ext cx="2377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Compare with</a:t>
            </a:r>
            <a:endParaRPr lang="en-US" sz="2500" dirty="0"/>
          </a:p>
          <a:p>
            <a:pPr>
              <a:lnSpc>
                <a:spcPct val="105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neighbor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816102"/>
            <a:ext cx="5760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Swap sheets with the person next to you.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108960" y="1611630"/>
            <a:ext cx="2743200" cy="1325880"/>
          </a:xfrm>
          <a:prstGeom prst="roundRect">
            <a:avLst>
              <a:gd name="adj" fmla="val 6897"/>
            </a:avLst>
          </a:prstGeom>
          <a:solidFill>
            <a:srgbClr val="E7EEF5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246120" y="1611630"/>
            <a:ext cx="24688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sheet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126480" y="1611630"/>
            <a:ext cx="2743200" cy="1325880"/>
          </a:xfrm>
          <a:prstGeom prst="roundRect">
            <a:avLst>
              <a:gd name="adj" fmla="val 6897"/>
            </a:avLst>
          </a:prstGeom>
          <a:solidFill>
            <a:srgbClr val="E7EFD8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6263640" y="1611630"/>
            <a:ext cx="24688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b="1" dirty="0">
                <a:solidFill>
                  <a:srgbClr val="3C6B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Neighbor's sheet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108960" y="3257550"/>
            <a:ext cx="5760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15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Then pick the </a:t>
            </a:r>
            <a:r>
              <a:rPr lang="en-US" sz="15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single strongest takeaway</a:t>
            </a:r>
            <a:r>
              <a:rPr lang="en-US" sz="15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from the two sheets — or agree that each of you keeps your own.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85267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kern="0" spc="15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5 · SUBMIT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1245870"/>
            <a:ext cx="2377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Upload your</a:t>
            </a:r>
            <a:endParaRPr lang="en-US" sz="2500" dirty="0"/>
          </a:p>
          <a:p>
            <a:pPr>
              <a:lnSpc>
                <a:spcPct val="105000"/>
              </a:lnSpc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 answer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925830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 your final takeaway on the course site: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108960" y="2023110"/>
            <a:ext cx="5760720" cy="1051560"/>
          </a:xfrm>
          <a:prstGeom prst="roundRect">
            <a:avLst>
              <a:gd name="adj" fmla="val 8696"/>
            </a:avLst>
          </a:prstGeom>
          <a:solidFill>
            <a:srgbClr val="192E40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7" name="Text 5">
            <a:hlinkClick r:id="rId3"/>
          </p:cNvPr>
          <p:cNvSpPr/>
          <p:nvPr/>
        </p:nvSpPr>
        <p:spPr>
          <a:xfrm>
            <a:off x="3291840" y="2023110"/>
            <a:ext cx="53949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50" b="1" u="sng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max-ppv.ru/lectures9-10/takeaways.html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3108960" y="3348990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link, one submission per person.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89320" y="-34290"/>
            <a:ext cx="3108960" cy="5577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0" b="0" i="0" u="none" strike="noStrike" kern="1200" cap="none" spc="0" normalizeH="0" baseline="0" noProof="0" dirty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G</a:t>
            </a:r>
            <a:endParaRPr kumimoji="0" lang="en-US" sz="29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66928" y="2233422"/>
            <a:ext cx="402336" cy="685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238887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0" cap="none" spc="2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CASE   ·   LECTURE </a:t>
            </a:r>
            <a:r>
              <a:rPr kumimoji="0" lang="ru-RU" sz="1250" b="0" i="0" u="none" strike="noStrike" kern="0" cap="none" spc="2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9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66928" y="2681478"/>
            <a:ext cx="7680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457200" rtl="0" eaLnBrk="1" fontAlgn="auto" latinLnBrk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PRE-IPO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Группы компаний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«Цифровые привычки»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566928" y="394335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Юнит-Экономика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аутсорса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разработки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66928" y="50497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 9-10   —   Digital Habits, Outsource Development, From Services to Products 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1011</TotalTime>
  <Words>1110</Words>
  <Application>Microsoft Macintosh PowerPoint</Application>
  <PresentationFormat>On-screen Show (16:10)</PresentationFormat>
  <Paragraphs>251</Paragraphs>
  <Slides>35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Montserrat</vt:lpstr>
      <vt:lpstr>Montserrat ExtraBold</vt:lpstr>
      <vt:lpstr>Montserrat Medium</vt:lpstr>
      <vt:lpstr>Montserrat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Lectures 7-8 — Financial Modelling</dc:title>
  <dc:subject>PptxGenJS Presentation</dc:subject>
  <dc:creator>Max Popov</dc:creator>
  <cp:lastModifiedBy>Microsoft Office User</cp:lastModifiedBy>
  <cp:revision>116</cp:revision>
  <dcterms:created xsi:type="dcterms:W3CDTF">2026-06-20T09:39:06Z</dcterms:created>
  <dcterms:modified xsi:type="dcterms:W3CDTF">2026-07-14T10:08:13Z</dcterms:modified>
</cp:coreProperties>
</file>